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270" r:id="rId2"/>
    <p:sldId id="321" r:id="rId3"/>
    <p:sldId id="320" r:id="rId4"/>
    <p:sldId id="303" r:id="rId5"/>
    <p:sldId id="271" r:id="rId6"/>
    <p:sldId id="302" r:id="rId7"/>
    <p:sldId id="275" r:id="rId8"/>
    <p:sldId id="272" r:id="rId9"/>
    <p:sldId id="322" r:id="rId10"/>
    <p:sldId id="304" r:id="rId11"/>
    <p:sldId id="264" r:id="rId12"/>
    <p:sldId id="273" r:id="rId13"/>
    <p:sldId id="297" r:id="rId14"/>
    <p:sldId id="267" r:id="rId15"/>
    <p:sldId id="298" r:id="rId16"/>
    <p:sldId id="299" r:id="rId17"/>
    <p:sldId id="300" r:id="rId18"/>
    <p:sldId id="276" r:id="rId19"/>
    <p:sldId id="277" r:id="rId20"/>
    <p:sldId id="318" r:id="rId21"/>
    <p:sldId id="280" r:id="rId22"/>
    <p:sldId id="306" r:id="rId23"/>
    <p:sldId id="311" r:id="rId24"/>
    <p:sldId id="281" r:id="rId25"/>
    <p:sldId id="282" r:id="rId26"/>
    <p:sldId id="301" r:id="rId27"/>
    <p:sldId id="319" r:id="rId28"/>
    <p:sldId id="323" r:id="rId29"/>
    <p:sldId id="315" r:id="rId30"/>
    <p:sldId id="325" r:id="rId31"/>
    <p:sldId id="326" r:id="rId32"/>
    <p:sldId id="312" r:id="rId33"/>
    <p:sldId id="327" r:id="rId34"/>
    <p:sldId id="317" r:id="rId35"/>
    <p:sldId id="284" r:id="rId36"/>
    <p:sldId id="285" r:id="rId37"/>
    <p:sldId id="310" r:id="rId38"/>
    <p:sldId id="335" r:id="rId39"/>
    <p:sldId id="336" r:id="rId40"/>
    <p:sldId id="330" r:id="rId41"/>
    <p:sldId id="331" r:id="rId42"/>
    <p:sldId id="337" r:id="rId43"/>
    <p:sldId id="338" r:id="rId44"/>
    <p:sldId id="339" r:id="rId45"/>
    <p:sldId id="286" r:id="rId46"/>
    <p:sldId id="308" r:id="rId47"/>
    <p:sldId id="307" r:id="rId48"/>
    <p:sldId id="328" r:id="rId49"/>
    <p:sldId id="287" r:id="rId50"/>
    <p:sldId id="329" r:id="rId51"/>
    <p:sldId id="290" r:id="rId52"/>
    <p:sldId id="334" r:id="rId53"/>
    <p:sldId id="341" r:id="rId54"/>
    <p:sldId id="342" r:id="rId55"/>
    <p:sldId id="343" r:id="rId56"/>
    <p:sldId id="344" r:id="rId57"/>
    <p:sldId id="345" r:id="rId58"/>
    <p:sldId id="346" r:id="rId59"/>
    <p:sldId id="332" r:id="rId60"/>
    <p:sldId id="293" r:id="rId6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1" autoAdjust="0"/>
  </p:normalViewPr>
  <p:slideViewPr>
    <p:cSldViewPr>
      <p:cViewPr varScale="1">
        <p:scale>
          <a:sx n="75" d="100"/>
          <a:sy n="75" d="100"/>
        </p:scale>
        <p:origin x="-5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D2BB2473-CDEB-4488-B6A3-0A163D9FCAAA}" type="datetimeFigureOut">
              <a:rPr lang="en-US" smtClean="0"/>
              <a:pPr/>
              <a:t>3/7/2011</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F6A45506-E910-4968-8239-9E4A9EB683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35EEE115-E8EF-49E5-A853-17C93CFC07E5}" type="datetimeFigureOut">
              <a:rPr lang="en-US" smtClean="0"/>
              <a:pPr/>
              <a:t>3/7/2011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1E2B1A2F-9188-481A-90BA-D883B6D5CE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Texas_Instruments" TargetMode="External"/><Relationship Id="rId13" Type="http://schemas.openxmlformats.org/officeDocument/2006/relationships/hyperlink" Target="http://en.wikipedia.org/wiki/LG_Group" TargetMode="External"/><Relationship Id="rId18" Type="http://schemas.openxmlformats.org/officeDocument/2006/relationships/hyperlink" Target="http://en.wikipedia.org/wiki/Samsung_Electronics" TargetMode="External"/><Relationship Id="rId3" Type="http://schemas.openxmlformats.org/officeDocument/2006/relationships/hyperlink" Target="http://en.wikipedia.org/wiki/Open_Handset_Alliance" TargetMode="External"/><Relationship Id="rId7" Type="http://schemas.openxmlformats.org/officeDocument/2006/relationships/hyperlink" Target="http://en.wikipedia.org/wiki/Open_standard" TargetMode="External"/><Relationship Id="rId12" Type="http://schemas.openxmlformats.org/officeDocument/2006/relationships/hyperlink" Target="http://en.wikipedia.org/wiki/Intel_Corporation" TargetMode="External"/><Relationship Id="rId17" Type="http://schemas.openxmlformats.org/officeDocument/2006/relationships/hyperlink" Target="http://en.wikipedia.org/wiki/Qualcomm" TargetMode="External"/><Relationship Id="rId2" Type="http://schemas.openxmlformats.org/officeDocument/2006/relationships/slide" Target="../slides/slide15.xml"/><Relationship Id="rId16" Type="http://schemas.openxmlformats.org/officeDocument/2006/relationships/hyperlink" Target="http://en.wikipedia.org/wiki/Nvidia" TargetMode="External"/><Relationship Id="rId20" Type="http://schemas.openxmlformats.org/officeDocument/2006/relationships/hyperlink" Target="http://en.wikipedia.org/wiki/T-Mobile" TargetMode="External"/><Relationship Id="rId1" Type="http://schemas.openxmlformats.org/officeDocument/2006/relationships/notesMaster" Target="../notesMasters/notesMaster1.xml"/><Relationship Id="rId6" Type="http://schemas.openxmlformats.org/officeDocument/2006/relationships/hyperlink" Target="http://en.wikipedia.org/wiki/Telecommunication" TargetMode="External"/><Relationship Id="rId11" Type="http://schemas.openxmlformats.org/officeDocument/2006/relationships/hyperlink" Target="http://en.wikipedia.org/wiki/High_Tech_Computer_Corporation" TargetMode="External"/><Relationship Id="rId5" Type="http://schemas.openxmlformats.org/officeDocument/2006/relationships/hyperlink" Target="http://en.wikipedia.org/wiki/Computer_software" TargetMode="External"/><Relationship Id="rId15" Type="http://schemas.openxmlformats.org/officeDocument/2006/relationships/hyperlink" Target="http://en.wikipedia.org/wiki/Motorola" TargetMode="External"/><Relationship Id="rId10" Type="http://schemas.openxmlformats.org/officeDocument/2006/relationships/hyperlink" Target="http://en.wikipedia.org/wiki/Google" TargetMode="External"/><Relationship Id="rId19" Type="http://schemas.openxmlformats.org/officeDocument/2006/relationships/hyperlink" Target="http://en.wikipedia.org/wiki/Sprint_Nextel" TargetMode="External"/><Relationship Id="rId4" Type="http://schemas.openxmlformats.org/officeDocument/2006/relationships/hyperlink" Target="http://en.wikipedia.org/wiki/Computer_hardware" TargetMode="External"/><Relationship Id="rId9" Type="http://schemas.openxmlformats.org/officeDocument/2006/relationships/hyperlink" Target="http://en.wikipedia.org/wiki/Broadcom_Corporation" TargetMode="External"/><Relationship Id="rId14" Type="http://schemas.openxmlformats.org/officeDocument/2006/relationships/hyperlink" Target="http://en.wikipedia.org/wiki/Marvell_Technology_Grou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eveloper.android.com/reference/android/content/Inten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developer.android.com/reference/android/app/Instrumentation.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eveloper.android.com/reference/android/view/ViewGroup.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95BB416-15D2-4D11-BEA6-88F42BD0F9FC}"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named after a robot in </a:t>
            </a:r>
            <a:r>
              <a:rPr lang="en-US" sz="1300" i="1" dirty="0" err="1"/>
              <a:t>Bladerunner</a:t>
            </a:r>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 </a:t>
            </a:r>
            <a:r>
              <a:rPr lang="en-US" sz="1300" dirty="0" smtClean="0">
                <a:hlinkClick r:id="rId3" action="ppaction://hlinkfile" tooltip="Open Handset Alliance"/>
              </a:rPr>
              <a:t>Open Handset Alliance</a:t>
            </a:r>
            <a:r>
              <a:rPr lang="en-US" sz="1300" dirty="0" smtClean="0"/>
              <a:t>, a consortium of 47 </a:t>
            </a:r>
            <a:r>
              <a:rPr lang="en-US" sz="1300" dirty="0" smtClean="0">
                <a:hlinkClick r:id="rId4" action="ppaction://hlinkfile" tooltip="Computer hardware"/>
              </a:rPr>
              <a:t>hardware</a:t>
            </a:r>
            <a:r>
              <a:rPr lang="en-US" sz="1300" dirty="0" smtClean="0"/>
              <a:t>, </a:t>
            </a:r>
            <a:r>
              <a:rPr lang="en-US" sz="1300" dirty="0" smtClean="0">
                <a:hlinkClick r:id="rId5" action="ppaction://hlinkfile" tooltip="Computer software"/>
              </a:rPr>
              <a:t>software</a:t>
            </a:r>
            <a:r>
              <a:rPr lang="en-US" sz="1300" dirty="0" smtClean="0"/>
              <a:t>, and </a:t>
            </a:r>
            <a:r>
              <a:rPr lang="en-US" sz="1300" dirty="0" smtClean="0">
                <a:hlinkClick r:id="rId6" action="ppaction://hlinkfile" tooltip="Telecommunication"/>
              </a:rPr>
              <a:t>telecom</a:t>
            </a:r>
            <a:r>
              <a:rPr lang="en-US" sz="1300" dirty="0" smtClean="0"/>
              <a:t> companies devoted to advancing </a:t>
            </a:r>
            <a:r>
              <a:rPr lang="en-US" sz="1300" dirty="0" smtClean="0">
                <a:hlinkClick r:id="rId7" action="ppaction://hlinkfile" tooltip="Open standard"/>
              </a:rPr>
              <a:t>open standards</a:t>
            </a:r>
            <a:r>
              <a:rPr lang="en-US" sz="1300" dirty="0" smtClean="0"/>
              <a:t> for mobile devices. Includes </a:t>
            </a:r>
            <a:r>
              <a:rPr lang="en-US" sz="1300" dirty="0" smtClean="0">
                <a:hlinkClick r:id="rId8" action="ppaction://hlinkfile" tooltip="Texas Instruments"/>
              </a:rPr>
              <a:t>Texas Instruments</a:t>
            </a:r>
            <a:r>
              <a:rPr lang="en-US" sz="1300" dirty="0" smtClean="0"/>
              <a:t>, </a:t>
            </a:r>
            <a:r>
              <a:rPr lang="en-US" sz="1300" dirty="0" smtClean="0">
                <a:hlinkClick r:id="rId9" action="ppaction://hlinkfile" tooltip="Broadcom Corporation"/>
              </a:rPr>
              <a:t>Broadcom Corporation</a:t>
            </a:r>
            <a:r>
              <a:rPr lang="en-US" sz="1300" dirty="0" smtClean="0"/>
              <a:t>, </a:t>
            </a:r>
            <a:r>
              <a:rPr lang="en-US" sz="1300" dirty="0" smtClean="0">
                <a:hlinkClick r:id="rId10" action="ppaction://hlinkfile" tooltip="Google"/>
              </a:rPr>
              <a:t>Google</a:t>
            </a:r>
            <a:r>
              <a:rPr lang="en-US" sz="1300" dirty="0" smtClean="0"/>
              <a:t>, </a:t>
            </a:r>
            <a:r>
              <a:rPr lang="en-US" sz="1300" dirty="0" smtClean="0">
                <a:hlinkClick r:id="rId11" action="ppaction://hlinkfile" tooltip="High Tech Computer Corporation"/>
              </a:rPr>
              <a:t>HTC</a:t>
            </a:r>
            <a:r>
              <a:rPr lang="en-US" sz="1300" dirty="0" smtClean="0"/>
              <a:t>, </a:t>
            </a:r>
            <a:r>
              <a:rPr lang="en-US" sz="1300" dirty="0" smtClean="0">
                <a:hlinkClick r:id="rId12" action="ppaction://hlinkfile" tooltip="Intel Corporation"/>
              </a:rPr>
              <a:t>Intel</a:t>
            </a:r>
            <a:r>
              <a:rPr lang="en-US" sz="1300" dirty="0" smtClean="0"/>
              <a:t>, </a:t>
            </a:r>
            <a:r>
              <a:rPr lang="en-US" sz="1300" dirty="0" smtClean="0">
                <a:hlinkClick r:id="rId13" action="ppaction://hlinkfile" tooltip="LG Group"/>
              </a:rPr>
              <a:t>LG</a:t>
            </a:r>
            <a:r>
              <a:rPr lang="en-US" sz="1300" dirty="0" smtClean="0"/>
              <a:t>, </a:t>
            </a:r>
            <a:r>
              <a:rPr lang="en-US" sz="1300" dirty="0" smtClean="0">
                <a:hlinkClick r:id="rId14" action="ppaction://hlinkfile" tooltip="Marvell Technology Group"/>
              </a:rPr>
              <a:t>Marvell Technology Group</a:t>
            </a:r>
            <a:r>
              <a:rPr lang="en-US" sz="1300" dirty="0" smtClean="0"/>
              <a:t>, </a:t>
            </a:r>
            <a:r>
              <a:rPr lang="en-US" sz="1300" dirty="0" smtClean="0">
                <a:hlinkClick r:id="rId15" action="ppaction://hlinkfile" tooltip="Motorola"/>
              </a:rPr>
              <a:t>Motorola</a:t>
            </a:r>
            <a:r>
              <a:rPr lang="en-US" sz="1300" dirty="0" smtClean="0"/>
              <a:t>, </a:t>
            </a:r>
            <a:r>
              <a:rPr lang="en-US" sz="1300" dirty="0" err="1" smtClean="0">
                <a:hlinkClick r:id="rId16" action="ppaction://hlinkfile" tooltip="Nvidia"/>
              </a:rPr>
              <a:t>Nvidia</a:t>
            </a:r>
            <a:r>
              <a:rPr lang="en-US" sz="1300" dirty="0" smtClean="0"/>
              <a:t>, </a:t>
            </a:r>
            <a:r>
              <a:rPr lang="en-US" sz="1300" dirty="0" smtClean="0">
                <a:hlinkClick r:id="rId17" action="ppaction://hlinkfile" tooltip="Qualcomm"/>
              </a:rPr>
              <a:t>Qualcomm</a:t>
            </a:r>
            <a:r>
              <a:rPr lang="en-US" sz="1300" dirty="0" smtClean="0"/>
              <a:t>, </a:t>
            </a:r>
            <a:r>
              <a:rPr lang="en-US" sz="1300" dirty="0" smtClean="0">
                <a:hlinkClick r:id="rId18" action="ppaction://hlinkfile" tooltip="Samsung Electronics"/>
              </a:rPr>
              <a:t>Samsung Electronics</a:t>
            </a:r>
            <a:r>
              <a:rPr lang="en-US" sz="1300" dirty="0" smtClean="0"/>
              <a:t>, </a:t>
            </a:r>
            <a:r>
              <a:rPr lang="en-US" sz="1300" dirty="0" smtClean="0">
                <a:hlinkClick r:id="rId19" action="ppaction://hlinkfile" tooltip="Sprint Nextel"/>
              </a:rPr>
              <a:t>Sprint Nextel</a:t>
            </a:r>
            <a:r>
              <a:rPr lang="en-US" sz="1300" dirty="0" smtClean="0"/>
              <a:t> and </a:t>
            </a:r>
            <a:r>
              <a:rPr lang="en-US" sz="1300" dirty="0" smtClean="0">
                <a:hlinkClick r:id="rId20" action="ppaction://hlinkfile" tooltip="T-Mobile"/>
              </a:rPr>
              <a:t>T-Mobile</a:t>
            </a:r>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smtClean="0"/>
              <a:t>Every application must have an AndroidManifest.xml file (with precisely that name) in its root directory. The manifest presents essential information about the application to the Android system, information the system must have before it can run any of the application's code. Among other things, the manifest does the following:</a:t>
            </a:r>
          </a:p>
          <a:p>
            <a:r>
              <a:rPr lang="en-US" sz="1300" dirty="0" smtClean="0"/>
              <a:t>It names the Java package for the application. The package name serves as a unique identifier for the application.</a:t>
            </a:r>
          </a:p>
          <a:p>
            <a:r>
              <a:rPr lang="en-US" sz="1300" dirty="0" smtClean="0"/>
              <a:t>It describes the components of the application — the activities, services, broadcast receivers, and content providers that the application is composed of. It names the classes that implement each of the components and publishes their capabilities (for example, which </a:t>
            </a:r>
            <a:r>
              <a:rPr lang="en-US" sz="1300" dirty="0" smtClean="0">
                <a:hlinkClick r:id="rId3" action="ppaction://hlinkfile"/>
              </a:rPr>
              <a:t>Intent</a:t>
            </a:r>
            <a:r>
              <a:rPr lang="en-US" sz="1300" dirty="0" smtClean="0"/>
              <a:t> messages they can handle). These declarations let the Android system know what the components are and under what conditions they can be launched.</a:t>
            </a:r>
          </a:p>
          <a:p>
            <a:r>
              <a:rPr lang="en-US" sz="1300" dirty="0" smtClean="0"/>
              <a:t>It determines which processes will host application components.</a:t>
            </a:r>
          </a:p>
          <a:p>
            <a:r>
              <a:rPr lang="en-US" sz="1300" dirty="0" smtClean="0"/>
              <a:t>It declares which permissions the application must have in order to access protected parts of the API and interact with other applications.</a:t>
            </a:r>
          </a:p>
          <a:p>
            <a:r>
              <a:rPr lang="en-US" sz="1300" dirty="0" smtClean="0"/>
              <a:t>It also declares the permissions that others are required to have in order to interact with the application's components.</a:t>
            </a:r>
          </a:p>
          <a:p>
            <a:r>
              <a:rPr lang="en-US" sz="1300" dirty="0" smtClean="0"/>
              <a:t>It lists the </a:t>
            </a:r>
            <a:r>
              <a:rPr lang="en-US" sz="1300" dirty="0" smtClean="0">
                <a:hlinkClick r:id="rId4" action="ppaction://hlinkfile"/>
              </a:rPr>
              <a:t>Instrumentation</a:t>
            </a:r>
            <a:r>
              <a:rPr lang="en-US" sz="1300" dirty="0" smtClean="0"/>
              <a:t> classes that provide profiling and other information as the application is running. These declarations are present in the manifest only while the application is being developed and tested; they're removed before the application is published.</a:t>
            </a:r>
          </a:p>
          <a:p>
            <a:r>
              <a:rPr lang="en-US" sz="1300" dirty="0" smtClean="0"/>
              <a:t>It declares the minimum level of the Android API that the application requires.</a:t>
            </a:r>
          </a:p>
          <a:p>
            <a:r>
              <a:rPr lang="en-US" sz="1300" dirty="0" smtClean="0"/>
              <a:t>It lists the libraries that the application must be linked against.</a:t>
            </a:r>
          </a:p>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err="1" smtClean="0"/>
              <a:t>ViewGroup</a:t>
            </a:r>
            <a:r>
              <a:rPr lang="en-US" dirty="0" smtClean="0"/>
              <a:t> is a special view that can contain other views (called children.) The view group is the base class for layouts and views containers. The </a:t>
            </a:r>
            <a:r>
              <a:rPr lang="en-US" dirty="0" err="1" smtClean="0">
                <a:hlinkClick r:id="rId3"/>
              </a:rPr>
              <a:t>ViewGroup</a:t>
            </a:r>
            <a:r>
              <a:rPr lang="en-US" dirty="0" smtClean="0"/>
              <a:t> subclass is the base class for </a:t>
            </a:r>
            <a:r>
              <a:rPr lang="en-US" i="1" dirty="0" smtClean="0"/>
              <a:t>layouts</a:t>
            </a:r>
            <a:r>
              <a:rPr lang="en-US" dirty="0" smtClean="0"/>
              <a:t>, which are invisible containers that hold other Views (or other </a:t>
            </a:r>
            <a:r>
              <a:rPr lang="en-US" dirty="0" err="1" smtClean="0"/>
              <a:t>ViewGroups</a:t>
            </a:r>
            <a:r>
              <a:rPr lang="en-US" dirty="0" smtClean="0"/>
              <a:t>) and define their layout properties. </a:t>
            </a:r>
            <a:r>
              <a:rPr lang="en-US" dirty="0" err="1" smtClean="0"/>
              <a:t>LinearLayout</a:t>
            </a:r>
            <a:r>
              <a:rPr lang="en-US" dirty="0" smtClean="0"/>
              <a:t> is a subclass of </a:t>
            </a:r>
            <a:r>
              <a:rPr lang="en-US" dirty="0" err="1" smtClean="0"/>
              <a:t>ViewGroup</a:t>
            </a:r>
            <a:r>
              <a:rPr lang="en-US" dirty="0" smtClean="0"/>
              <a:t>.  </a:t>
            </a:r>
          </a:p>
          <a:p>
            <a:endParaRPr lang="en-US" dirty="0" smtClean="0"/>
          </a:p>
          <a:p>
            <a:r>
              <a:rPr lang="en-US" dirty="0" smtClean="0"/>
              <a:t>The View class represents the basic building block for user interface components. A View occupies a rectangular area on the screen and is responsible for drawing and event handling. View is the base class for </a:t>
            </a:r>
            <a:r>
              <a:rPr lang="en-US" i="1" dirty="0" smtClean="0"/>
              <a:t>widgets</a:t>
            </a:r>
            <a:r>
              <a:rPr lang="en-US" dirty="0" smtClean="0"/>
              <a:t>, which are used to create interactive UI components (buttons, text fields, etc.). </a:t>
            </a:r>
          </a:p>
          <a:p>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most common </a:t>
            </a:r>
            <a:r>
              <a:rPr lang="en-US" dirty="0" err="1" smtClean="0"/>
              <a:t>IntentFilter</a:t>
            </a:r>
            <a:r>
              <a:rPr lang="en-US" dirty="0" smtClean="0"/>
              <a:t> seen in Android applications. The action </a:t>
            </a:r>
            <a:r>
              <a:rPr lang="en-US" dirty="0" err="1" smtClean="0"/>
              <a:t>android.intent.action.MAIN</a:t>
            </a:r>
            <a:r>
              <a:rPr lang="en-US" dirty="0" smtClean="0"/>
              <a:t> indicates that this is the first activity that should be executed when starting this app. The category </a:t>
            </a:r>
            <a:r>
              <a:rPr lang="en-US" dirty="0" err="1" smtClean="0"/>
              <a:t>android.intent.category.LAUNCHER</a:t>
            </a:r>
            <a:r>
              <a:rPr lang="en-US" dirty="0" smtClean="0"/>
              <a:t> places this Activity in</a:t>
            </a:r>
          </a:p>
          <a:p>
            <a:r>
              <a:rPr lang="en-US" dirty="0" smtClean="0"/>
              <a:t>the launcher window (the window that lists all the available apps).</a:t>
            </a:r>
            <a:endParaRPr lang="en-US" dirty="0"/>
          </a:p>
        </p:txBody>
      </p:sp>
      <p:sp>
        <p:nvSpPr>
          <p:cNvPr id="4" name="Slide Number Placeholder 3"/>
          <p:cNvSpPr>
            <a:spLocks noGrp="1"/>
          </p:cNvSpPr>
          <p:nvPr>
            <p:ph type="sldNum" sz="quarter" idx="10"/>
          </p:nvPr>
        </p:nvSpPr>
        <p:spPr/>
        <p:txBody>
          <a:bodyPr/>
          <a:lstStyle/>
          <a:p>
            <a:fld id="{1E2B1A2F-9188-481A-90BA-D883B6D5CE6F}"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E010C-4795-4536-915E-F9E83D6CAAE7}" type="datetime1">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B518-D420-4A98-9960-C2356FF859F7}" type="datetime1">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B4C6-F3A1-487B-9750-318661EC8FF8}" type="datetime1">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90C04-CCF8-40E4-9CBB-7D7AC6B03793}" type="datetime1">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195BC-C831-4F15-BBBF-18899D3D3673}" type="datetime1">
              <a:rPr lang="en-US" smtClean="0"/>
              <a:pPr/>
              <a:t>3/7/2011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32ECA-B041-424C-8D62-C9D207F59776}" type="datetime1">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B1BF0F-26DE-4C35-BA46-4EF3D9A5EA87}" type="datetime1">
              <a:rPr lang="en-US" smtClean="0"/>
              <a:pPr/>
              <a:t>3/7/2011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ABC07-AB82-46D9-9A84-7EE50F119605}" type="datetime1">
              <a:rPr lang="en-US" smtClean="0"/>
              <a:pPr/>
              <a:t>3/7/2011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C68A6-7267-4270-B33D-B6DC40CF55C7}" type="datetime1">
              <a:rPr lang="en-US" smtClean="0"/>
              <a:pPr/>
              <a:t>3/7/2011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A152F-66B0-40C2-B008-17CE82B7142D}" type="datetime1">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4AB0B-E069-4B37-A8AE-069E3586BA56}" type="datetime1">
              <a:rPr lang="en-US" smtClean="0"/>
              <a:pPr/>
              <a:t>3/7/2011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4E9322-ADF7-42DC-A84A-F7705813E8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F0583-9CD5-46F7-AD6E-7B9C3D8CC80D}" type="datetime1">
              <a:rPr lang="en-US" smtClean="0"/>
              <a:pPr/>
              <a:t>3/7/2011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E9322-ADF7-42DC-A84A-F7705813E8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obileafrica.net/images/apple-iphone.jpg" TargetMode="External"/><Relationship Id="rId2" Type="http://schemas.openxmlformats.org/officeDocument/2006/relationships/hyperlink" Target="http://www.androidcentral.com/droid-incredible"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homebiss.blogspot.com/2009/11/motorola-droid-iphone-3g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amsung.com/us/mobile/galaxy-tab/SCH-I800BKAVZW"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pocket-lint.com/news/30712/android-powered-microwave-cooking-google"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ired.com/reviews/product/pr_nexus_on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eveloper.android.com/guide/basics/what-is-android.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arding.edu/fmccown/android/workshop.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developer.android.com/guide/developing/devices/emulator.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eveloper.android.com/guide/developing/devices/managing-avds-cmdlin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developer.android.com/sdk/installing.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developer.android.com/resources/tutorials/hello-world.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developer.android.com/guide/topics/ui/index.html"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developer.android.com/resources/tutorials/views/index.html"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hyperlink" Target="http://developer.android.com/resources/tutorials/views/index.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developer.android.com/reference/android/app/Activity.html"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developer.android.com/guide/practices/ui_guidelines/menu_design.html"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hyperlink" Target="http://developer.android.com/resources/articles/gestures.html"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lukew.com/touch/TouchGestureGuide.pdf"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developer.android.com/guide/practices/design/responsiveness.htm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t-jobs.fins.com/Articles/SB129606993144879991/Mobile-App-Developers-Wanted-at-Ad-Agencies" TargetMode="External"/><Relationship Id="rId2" Type="http://schemas.openxmlformats.org/officeDocument/2006/relationships/hyperlink" Target="http://www.businessweek.com/technology/content/oct2010/tc20101020_639668.htm" TargetMode="External"/><Relationship Id="rId1" Type="http://schemas.openxmlformats.org/officeDocument/2006/relationships/slideLayout" Target="../slideLayouts/slideLayout2.xml"/><Relationship Id="rId4" Type="http://schemas.openxmlformats.org/officeDocument/2006/relationships/hyperlink" Target="http://www.gartner.com/it/page.jsp?id=1466313"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hyperlink" Target="http://www.csectioncomics.com/2010/11/iphone-vs-android-vs-blackberry.html"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artner.com/it/page.jsp?id=1543014" TargetMode="External"/><Relationship Id="rId2" Type="http://schemas.openxmlformats.org/officeDocument/2006/relationships/hyperlink" Target="http://testkitchen.colorado.edu/projects/reports/smartphone/smartphone-appendix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Pm8iTUI-Mv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2"/>
          <p:cNvSpPr>
            <a:spLocks noChangeArrowheads="1"/>
          </p:cNvSpPr>
          <p:nvPr/>
        </p:nvSpPr>
        <p:spPr bwMode="auto">
          <a:xfrm>
            <a:off x="0" y="990600"/>
            <a:ext cx="9144000" cy="1295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3075" name="Rectangle 2"/>
          <p:cNvSpPr>
            <a:spLocks noGrp="1" noChangeArrowheads="1"/>
          </p:cNvSpPr>
          <p:nvPr>
            <p:ph type="ctrTitle"/>
          </p:nvPr>
        </p:nvSpPr>
        <p:spPr>
          <a:xfrm>
            <a:off x="0" y="911225"/>
            <a:ext cx="9144000" cy="1470025"/>
          </a:xfrm>
        </p:spPr>
        <p:txBody>
          <a:bodyPr>
            <a:normAutofit/>
          </a:bodyPr>
          <a:lstStyle/>
          <a:p>
            <a:r>
              <a:rPr lang="en-US" sz="3800" b="1" dirty="0" smtClean="0">
                <a:gradFill flip="none" rotWithShape="1">
                  <a:gsLst>
                    <a:gs pos="0">
                      <a:srgbClr val="000082"/>
                    </a:gs>
                    <a:gs pos="30000">
                      <a:srgbClr val="66008F"/>
                    </a:gs>
                    <a:gs pos="64999">
                      <a:srgbClr val="BA0066"/>
                    </a:gs>
                    <a:gs pos="89999">
                      <a:srgbClr val="FF0000"/>
                    </a:gs>
                    <a:gs pos="100000">
                      <a:srgbClr val="FF8200"/>
                    </a:gs>
                  </a:gsLst>
                  <a:lin ang="10800000" scaled="1"/>
                  <a:tileRect/>
                </a:gradFill>
              </a:rPr>
              <a:t>Audacious</a:t>
            </a:r>
            <a:r>
              <a:rPr lang="en-US" sz="3800" b="1" dirty="0" smtClean="0"/>
              <a:t> Android Application Programming Workshop</a:t>
            </a:r>
          </a:p>
        </p:txBody>
      </p:sp>
      <p:sp>
        <p:nvSpPr>
          <p:cNvPr id="3079" name="TextBox 7"/>
          <p:cNvSpPr txBox="1">
            <a:spLocks noChangeArrowheads="1"/>
          </p:cNvSpPr>
          <p:nvPr/>
        </p:nvSpPr>
        <p:spPr bwMode="auto">
          <a:xfrm>
            <a:off x="2209800" y="2971800"/>
            <a:ext cx="4495800" cy="2677656"/>
          </a:xfrm>
          <a:prstGeom prst="rect">
            <a:avLst/>
          </a:prstGeom>
          <a:noFill/>
          <a:ln w="9525">
            <a:noFill/>
            <a:miter lim="800000"/>
            <a:headEnd/>
            <a:tailEnd/>
          </a:ln>
        </p:spPr>
        <p:txBody>
          <a:bodyPr wrap="square">
            <a:spAutoFit/>
          </a:bodyPr>
          <a:lstStyle/>
          <a:p>
            <a:pPr algn="ctr"/>
            <a:r>
              <a:rPr lang="en-US" sz="2800" dirty="0" smtClean="0"/>
              <a:t>Dr. Frank McCown</a:t>
            </a:r>
          </a:p>
          <a:p>
            <a:pPr algn="ctr"/>
            <a:r>
              <a:rPr lang="en-US" sz="2800" dirty="0" smtClean="0"/>
              <a:t>Computer </a:t>
            </a:r>
            <a:r>
              <a:rPr lang="en-US" sz="2800" dirty="0"/>
              <a:t>Science </a:t>
            </a:r>
            <a:r>
              <a:rPr lang="en-US" sz="2800" dirty="0" smtClean="0"/>
              <a:t>Dept.</a:t>
            </a:r>
          </a:p>
          <a:p>
            <a:pPr algn="ctr"/>
            <a:r>
              <a:rPr lang="en-US" sz="2800" dirty="0" smtClean="0"/>
              <a:t>Harding University </a:t>
            </a:r>
            <a:r>
              <a:rPr lang="en-US" sz="2800" dirty="0"/>
              <a:t/>
            </a:r>
            <a:br>
              <a:rPr lang="en-US" sz="2800" dirty="0"/>
            </a:br>
            <a:r>
              <a:rPr lang="en-US" sz="2800" dirty="0"/>
              <a:t>Searcy, Arkansas, </a:t>
            </a:r>
            <a:r>
              <a:rPr lang="en-US" sz="2800" dirty="0" smtClean="0"/>
              <a:t>USA</a:t>
            </a:r>
          </a:p>
          <a:p>
            <a:pPr algn="ctr"/>
            <a:endParaRPr lang="en-US" sz="2800" dirty="0" smtClean="0"/>
          </a:p>
          <a:p>
            <a:pPr algn="ctr"/>
            <a:r>
              <a:rPr lang="en-US" sz="2800" dirty="0" smtClean="0"/>
              <a:t>March 9, 2011</a:t>
            </a:r>
            <a:endParaRPr lang="en-US" sz="2800" dirty="0"/>
          </a:p>
        </p:txBody>
      </p:sp>
      <p:pic>
        <p:nvPicPr>
          <p:cNvPr id="3080" name="Picture 23"/>
          <p:cNvPicPr>
            <a:picLocks noChangeAspect="1" noChangeArrowheads="1"/>
          </p:cNvPicPr>
          <p:nvPr/>
        </p:nvPicPr>
        <p:blipFill>
          <a:blip r:embed="rId3" cstate="print"/>
          <a:srcRect/>
          <a:stretch>
            <a:fillRect/>
          </a:stretch>
        </p:blipFill>
        <p:spPr bwMode="auto">
          <a:xfrm>
            <a:off x="457200" y="4648200"/>
            <a:ext cx="1971675" cy="1809750"/>
          </a:xfrm>
          <a:prstGeom prst="rect">
            <a:avLst/>
          </a:prstGeom>
          <a:noFill/>
          <a:ln w="9525">
            <a:noFill/>
            <a:miter lim="800000"/>
            <a:headEnd/>
            <a:tailEnd/>
          </a:ln>
        </p:spPr>
      </p:pic>
      <p:pic>
        <p:nvPicPr>
          <p:cNvPr id="8" name="Picture 2" descr="SIGCSE 2011 Logo"/>
          <p:cNvPicPr>
            <a:picLocks noChangeAspect="1" noChangeArrowheads="1"/>
          </p:cNvPicPr>
          <p:nvPr/>
        </p:nvPicPr>
        <p:blipFill>
          <a:blip r:embed="rId4" cstate="print"/>
          <a:srcRect/>
          <a:stretch>
            <a:fillRect/>
          </a:stretch>
        </p:blipFill>
        <p:spPr bwMode="auto">
          <a:xfrm>
            <a:off x="6781800" y="4343400"/>
            <a:ext cx="1952625" cy="2009776"/>
          </a:xfrm>
          <a:prstGeom prst="rect">
            <a:avLst/>
          </a:prstGeom>
          <a:noFill/>
        </p:spPr>
      </p:pic>
      <p:pic>
        <p:nvPicPr>
          <p:cNvPr id="33794" name="Picture 2" descr="Creative Commons License"/>
          <p:cNvPicPr>
            <a:picLocks noChangeAspect="1" noChangeArrowheads="1"/>
          </p:cNvPicPr>
          <p:nvPr/>
        </p:nvPicPr>
        <p:blipFill>
          <a:blip r:embed="rId5" cstate="print"/>
          <a:srcRect/>
          <a:stretch>
            <a:fillRect/>
          </a:stretch>
        </p:blipFill>
        <p:spPr bwMode="auto">
          <a:xfrm>
            <a:off x="7239000" y="161925"/>
            <a:ext cx="838200" cy="295275"/>
          </a:xfrm>
          <a:prstGeom prst="rect">
            <a:avLst/>
          </a:prstGeom>
          <a:noFill/>
        </p:spPr>
      </p:pic>
      <p:sp>
        <p:nvSpPr>
          <p:cNvPr id="11" name="TextBox 10"/>
          <p:cNvSpPr txBox="1"/>
          <p:nvPr/>
        </p:nvSpPr>
        <p:spPr>
          <a:xfrm>
            <a:off x="6096000" y="457200"/>
            <a:ext cx="3048000" cy="461665"/>
          </a:xfrm>
          <a:prstGeom prst="rect">
            <a:avLst/>
          </a:prstGeom>
          <a:noFill/>
        </p:spPr>
        <p:txBody>
          <a:bodyPr wrap="square" rtlCol="0">
            <a:spAutoFit/>
          </a:bodyPr>
          <a:lstStyle/>
          <a:p>
            <a:pPr algn="ctr"/>
            <a:r>
              <a:rPr lang="en-US" sz="1200" dirty="0" smtClean="0"/>
              <a:t>This work is licensed under a </a:t>
            </a:r>
            <a:r>
              <a:rPr lang="en-US" sz="1200" dirty="0" smtClean="0">
                <a:hlinkClick r:id="rId6"/>
              </a:rPr>
              <a:t>Creative Commons Attribution 3.0 </a:t>
            </a:r>
            <a:r>
              <a:rPr lang="en-US" sz="1200" dirty="0" err="1" smtClean="0">
                <a:hlinkClick r:id="rId6"/>
              </a:rPr>
              <a:t>Unported</a:t>
            </a:r>
            <a:r>
              <a:rPr lang="en-US" sz="1200" dirty="0" smtClean="0">
                <a:hlinkClick r:id="rId6"/>
              </a:rPr>
              <a:t> License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4E9322-ADF7-42DC-A84A-F7705813E879}" type="slidenum">
              <a:rPr lang="en-US" smtClean="0"/>
              <a:pPr/>
              <a:t>10</a:t>
            </a:fld>
            <a:endParaRPr lang="en-US"/>
          </a:p>
        </p:txBody>
      </p:sp>
      <p:sp>
        <p:nvSpPr>
          <p:cNvPr id="3" name="TextBox 2"/>
          <p:cNvSpPr txBox="1"/>
          <p:nvPr/>
        </p:nvSpPr>
        <p:spPr>
          <a:xfrm>
            <a:off x="1524000" y="2209800"/>
            <a:ext cx="6019800" cy="1938992"/>
          </a:xfrm>
          <a:prstGeom prst="rect">
            <a:avLst/>
          </a:prstGeom>
          <a:noFill/>
        </p:spPr>
        <p:txBody>
          <a:bodyPr wrap="square" rtlCol="0">
            <a:spAutoFit/>
          </a:bodyPr>
          <a:lstStyle/>
          <a:p>
            <a:pPr algn="ctr"/>
            <a:r>
              <a:rPr lang="en-US" sz="6000" dirty="0" smtClean="0"/>
              <a:t>Types of </a:t>
            </a:r>
          </a:p>
          <a:p>
            <a:pPr algn="ctr"/>
            <a:r>
              <a:rPr lang="en-US" sz="6000" dirty="0" smtClean="0"/>
              <a:t>Android Devices</a:t>
            </a:r>
            <a:endParaRPr lang="en-US" sz="6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04800"/>
            <a:ext cx="4648200" cy="1143000"/>
          </a:xfrm>
        </p:spPr>
        <p:txBody>
          <a:bodyPr>
            <a:normAutofit fontScale="90000"/>
          </a:bodyPr>
          <a:lstStyle/>
          <a:p>
            <a:r>
              <a:rPr lang="en-US" dirty="0" smtClean="0"/>
              <a:t>HTC Droid Incredible</a:t>
            </a:r>
            <a:endParaRPr lang="en-US" dirty="0"/>
          </a:p>
        </p:txBody>
      </p:sp>
      <p:sp>
        <p:nvSpPr>
          <p:cNvPr id="4" name="TextBox 3"/>
          <p:cNvSpPr txBox="1"/>
          <p:nvPr/>
        </p:nvSpPr>
        <p:spPr>
          <a:xfrm>
            <a:off x="457200" y="6334780"/>
            <a:ext cx="8077200" cy="461665"/>
          </a:xfrm>
          <a:prstGeom prst="rect">
            <a:avLst/>
          </a:prstGeom>
          <a:noFill/>
        </p:spPr>
        <p:txBody>
          <a:bodyPr wrap="square" rtlCol="0">
            <a:spAutoFit/>
          </a:bodyPr>
          <a:lstStyle/>
          <a:p>
            <a:pPr algn="ctr"/>
            <a:r>
              <a:rPr lang="en-US" sz="1200" dirty="0" smtClean="0">
                <a:hlinkClick r:id="rId2"/>
              </a:rPr>
              <a:t>http://www.androidcentral.com/droid-incredible</a:t>
            </a:r>
            <a:r>
              <a:rPr lang="en-US" sz="1200" dirty="0" smtClean="0"/>
              <a:t/>
            </a:r>
            <a:br>
              <a:rPr lang="en-US" sz="1200" dirty="0" smtClean="0"/>
            </a:br>
            <a:r>
              <a:rPr lang="en-US" sz="1200" dirty="0" smtClean="0">
                <a:hlinkClick r:id="rId3"/>
              </a:rPr>
              <a:t> </a:t>
            </a:r>
            <a:r>
              <a:rPr lang="en-US" sz="1200" dirty="0" smtClean="0">
                <a:hlinkClick r:id="rId4"/>
              </a:rPr>
              <a:t>http://homebiss.blogspot.com/2009/11/motorola-droid-iphone-3gs.html</a:t>
            </a:r>
            <a:endParaRPr lang="en-US" sz="1200" dirty="0"/>
          </a:p>
        </p:txBody>
      </p:sp>
      <p:sp>
        <p:nvSpPr>
          <p:cNvPr id="7" name="Title 1"/>
          <p:cNvSpPr txBox="1">
            <a:spLocks/>
          </p:cNvSpPr>
          <p:nvPr/>
        </p:nvSpPr>
        <p:spPr>
          <a:xfrm>
            <a:off x="4343400" y="1600200"/>
            <a:ext cx="4648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Motorola Droid</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23557" name="Picture 5"/>
          <p:cNvPicPr>
            <a:picLocks noChangeAspect="1" noChangeArrowheads="1"/>
          </p:cNvPicPr>
          <p:nvPr/>
        </p:nvPicPr>
        <p:blipFill>
          <a:blip r:embed="rId5" cstate="print"/>
          <a:srcRect/>
          <a:stretch>
            <a:fillRect/>
          </a:stretch>
        </p:blipFill>
        <p:spPr bwMode="auto">
          <a:xfrm>
            <a:off x="4495800" y="2743200"/>
            <a:ext cx="4314825" cy="3419475"/>
          </a:xfrm>
          <a:prstGeom prst="rect">
            <a:avLst/>
          </a:prstGeom>
          <a:noFill/>
          <a:ln w="9525">
            <a:noFill/>
            <a:miter lim="800000"/>
            <a:headEnd/>
            <a:tailEnd/>
          </a:ln>
        </p:spPr>
      </p:pic>
      <p:pic>
        <p:nvPicPr>
          <p:cNvPr id="12290" name="Picture 2" descr="http://www.androidcentral.com/sites/androidcentral.com/files/deviceimages/dinc-big.png"/>
          <p:cNvPicPr>
            <a:picLocks noChangeAspect="1" noChangeArrowheads="1"/>
          </p:cNvPicPr>
          <p:nvPr/>
        </p:nvPicPr>
        <p:blipFill>
          <a:blip r:embed="rId6" cstate="print"/>
          <a:srcRect/>
          <a:stretch>
            <a:fillRect/>
          </a:stretch>
        </p:blipFill>
        <p:spPr bwMode="auto">
          <a:xfrm>
            <a:off x="762000" y="304800"/>
            <a:ext cx="2857500" cy="5715000"/>
          </a:xfrm>
          <a:prstGeom prst="rect">
            <a:avLst/>
          </a:prstGeom>
          <a:noFill/>
        </p:spPr>
      </p:pic>
      <p:sp>
        <p:nvSpPr>
          <p:cNvPr id="8" name="Slide Number Placeholder 7"/>
          <p:cNvSpPr>
            <a:spLocks noGrp="1"/>
          </p:cNvSpPr>
          <p:nvPr>
            <p:ph type="sldNum" sz="quarter" idx="12"/>
          </p:nvPr>
        </p:nvSpPr>
        <p:spPr/>
        <p:txBody>
          <a:bodyPr/>
          <a:lstStyle/>
          <a:p>
            <a:fld id="{374E9322-ADF7-42DC-A84A-F7705813E87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381000"/>
            <a:ext cx="3733800" cy="1143000"/>
          </a:xfrm>
        </p:spPr>
        <p:txBody>
          <a:bodyPr>
            <a:normAutofit/>
          </a:bodyPr>
          <a:lstStyle/>
          <a:p>
            <a:r>
              <a:rPr lang="en-US" dirty="0" smtClean="0"/>
              <a:t>Galaxy Tablet</a:t>
            </a:r>
            <a:endParaRPr lang="en-US" dirty="0"/>
          </a:p>
        </p:txBody>
      </p:sp>
      <p:sp>
        <p:nvSpPr>
          <p:cNvPr id="4" name="TextBox 3"/>
          <p:cNvSpPr txBox="1"/>
          <p:nvPr/>
        </p:nvSpPr>
        <p:spPr>
          <a:xfrm>
            <a:off x="609600" y="6553200"/>
            <a:ext cx="8077200" cy="276999"/>
          </a:xfrm>
          <a:prstGeom prst="rect">
            <a:avLst/>
          </a:prstGeom>
          <a:noFill/>
        </p:spPr>
        <p:txBody>
          <a:bodyPr wrap="square" rtlCol="0">
            <a:spAutoFit/>
          </a:bodyPr>
          <a:lstStyle/>
          <a:p>
            <a:pPr algn="ctr"/>
            <a:r>
              <a:rPr lang="en-US" sz="1200" dirty="0" smtClean="0">
                <a:hlinkClick r:id="rId2"/>
              </a:rPr>
              <a:t>http://www.samsung.com/us/mobile/galaxy-tab/SCH-I800BKAVZW</a:t>
            </a:r>
            <a:endParaRPr lang="en-US" sz="1200" dirty="0"/>
          </a:p>
        </p:txBody>
      </p:sp>
      <p:pic>
        <p:nvPicPr>
          <p:cNvPr id="34819" name="Picture 3"/>
          <p:cNvPicPr>
            <a:picLocks noChangeAspect="1" noChangeArrowheads="1"/>
          </p:cNvPicPr>
          <p:nvPr/>
        </p:nvPicPr>
        <p:blipFill>
          <a:blip r:embed="rId3" cstate="print"/>
          <a:srcRect/>
          <a:stretch>
            <a:fillRect/>
          </a:stretch>
        </p:blipFill>
        <p:spPr bwMode="auto">
          <a:xfrm>
            <a:off x="838200" y="533400"/>
            <a:ext cx="3533775" cy="5524500"/>
          </a:xfrm>
          <a:prstGeom prst="rect">
            <a:avLst/>
          </a:prstGeom>
          <a:noFill/>
          <a:ln w="9525">
            <a:noFill/>
            <a:miter lim="800000"/>
            <a:headEnd/>
            <a:tailEnd/>
          </a:ln>
        </p:spPr>
      </p:pic>
      <p:sp>
        <p:nvSpPr>
          <p:cNvPr id="9" name="TextBox 8"/>
          <p:cNvSpPr txBox="1"/>
          <p:nvPr/>
        </p:nvSpPr>
        <p:spPr>
          <a:xfrm>
            <a:off x="5410200" y="1600200"/>
            <a:ext cx="3200400" cy="3477875"/>
          </a:xfrm>
          <a:prstGeom prst="rect">
            <a:avLst/>
          </a:prstGeom>
          <a:noFill/>
        </p:spPr>
        <p:txBody>
          <a:bodyPr wrap="square" rtlCol="0">
            <a:spAutoFit/>
          </a:bodyPr>
          <a:lstStyle/>
          <a:p>
            <a:pPr>
              <a:buFont typeface="Arial" pitchFamily="34" charset="0"/>
              <a:buChar char="•"/>
            </a:pPr>
            <a:r>
              <a:rPr lang="en-US" sz="2000" dirty="0" smtClean="0"/>
              <a:t> Retail: $250 with 2 year contract</a:t>
            </a:r>
          </a:p>
          <a:p>
            <a:pPr>
              <a:buFont typeface="Arial" pitchFamily="34" charset="0"/>
              <a:buChar char="•"/>
            </a:pPr>
            <a:r>
              <a:rPr lang="en-US" sz="2000" dirty="0" smtClean="0"/>
              <a:t> 7-inch 1024 x 600-pixel LCD screen</a:t>
            </a:r>
          </a:p>
          <a:p>
            <a:pPr>
              <a:buFont typeface="Arial" pitchFamily="34" charset="0"/>
              <a:buChar char="•"/>
            </a:pPr>
            <a:r>
              <a:rPr lang="en-US" sz="2000" dirty="0" smtClean="0"/>
              <a:t> 0.84 pounds</a:t>
            </a:r>
          </a:p>
          <a:p>
            <a:pPr>
              <a:buFont typeface="Arial" pitchFamily="34" charset="0"/>
              <a:buChar char="•"/>
            </a:pPr>
            <a:r>
              <a:rPr lang="en-US" sz="2000" dirty="0" smtClean="0"/>
              <a:t> 7.48 x 4.74 x 0.47 inches</a:t>
            </a:r>
          </a:p>
          <a:p>
            <a:pPr>
              <a:buFont typeface="Arial" pitchFamily="34" charset="0"/>
              <a:buChar char="•"/>
            </a:pPr>
            <a:r>
              <a:rPr lang="en-US" sz="2000" dirty="0" smtClean="0"/>
              <a:t> 1 GHz </a:t>
            </a:r>
            <a:r>
              <a:rPr lang="en-US" sz="2000" dirty="0" err="1" smtClean="0"/>
              <a:t>Coretx</a:t>
            </a:r>
            <a:r>
              <a:rPr lang="en-US" sz="2000" dirty="0" smtClean="0"/>
              <a:t> A8 processor</a:t>
            </a:r>
          </a:p>
          <a:p>
            <a:pPr>
              <a:buFont typeface="Arial" pitchFamily="34" charset="0"/>
              <a:buChar char="•"/>
            </a:pPr>
            <a:r>
              <a:rPr lang="en-US" sz="2000" dirty="0" smtClean="0"/>
              <a:t> 512 MB RAM</a:t>
            </a:r>
          </a:p>
          <a:p>
            <a:pPr>
              <a:buFont typeface="Arial" pitchFamily="34" charset="0"/>
              <a:buChar char="•"/>
            </a:pPr>
            <a:r>
              <a:rPr lang="en-US" sz="2000" dirty="0" smtClean="0"/>
              <a:t> 16 or 32 GB internal storage</a:t>
            </a:r>
          </a:p>
          <a:p>
            <a:pPr>
              <a:buFont typeface="Arial" pitchFamily="34" charset="0"/>
              <a:buChar char="•"/>
            </a:pPr>
            <a:r>
              <a:rPr lang="en-US" sz="2000" dirty="0" smtClean="0"/>
              <a:t>  Front and rear cameras </a:t>
            </a:r>
            <a:endParaRPr lang="en-US" sz="2000" dirty="0"/>
          </a:p>
        </p:txBody>
      </p:sp>
      <p:sp>
        <p:nvSpPr>
          <p:cNvPr id="10" name="Slide Number Placeholder 9"/>
          <p:cNvSpPr>
            <a:spLocks noGrp="1"/>
          </p:cNvSpPr>
          <p:nvPr>
            <p:ph type="sldNum" sz="quarter" idx="12"/>
          </p:nvPr>
        </p:nvSpPr>
        <p:spPr/>
        <p:txBody>
          <a:bodyPr/>
          <a:lstStyle/>
          <a:p>
            <a:fld id="{374E9322-ADF7-42DC-A84A-F7705813E87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Android-Powered Microwave</a:t>
            </a:r>
            <a:endParaRPr lang="en-US" dirty="0"/>
          </a:p>
        </p:txBody>
      </p:sp>
      <p:pic>
        <p:nvPicPr>
          <p:cNvPr id="48130" name="Picture 2" descr="Android-powered microwave brings cooking to the Google OS"/>
          <p:cNvPicPr>
            <a:picLocks noChangeAspect="1" noChangeArrowheads="1"/>
          </p:cNvPicPr>
          <p:nvPr/>
        </p:nvPicPr>
        <p:blipFill>
          <a:blip r:embed="rId2" cstate="print"/>
          <a:srcRect/>
          <a:stretch>
            <a:fillRect/>
          </a:stretch>
        </p:blipFill>
        <p:spPr bwMode="auto">
          <a:xfrm>
            <a:off x="1676400" y="1524000"/>
            <a:ext cx="5857875" cy="3905251"/>
          </a:xfrm>
          <a:prstGeom prst="rect">
            <a:avLst/>
          </a:prstGeom>
          <a:noFill/>
        </p:spPr>
      </p:pic>
      <p:sp>
        <p:nvSpPr>
          <p:cNvPr id="5" name="TextBox 4"/>
          <p:cNvSpPr txBox="1"/>
          <p:nvPr/>
        </p:nvSpPr>
        <p:spPr>
          <a:xfrm>
            <a:off x="1295400" y="6019800"/>
            <a:ext cx="6629400" cy="307777"/>
          </a:xfrm>
          <a:prstGeom prst="rect">
            <a:avLst/>
          </a:prstGeom>
          <a:noFill/>
        </p:spPr>
        <p:txBody>
          <a:bodyPr wrap="square" rtlCol="0">
            <a:spAutoFit/>
          </a:bodyPr>
          <a:lstStyle/>
          <a:p>
            <a:pPr algn="ctr"/>
            <a:r>
              <a:rPr lang="en-US" sz="1400" dirty="0" smtClean="0">
                <a:hlinkClick r:id="rId3"/>
              </a:rPr>
              <a:t>http://www.pocket-lint.com/news/30712/android-powered-microwave-cooking-google</a:t>
            </a:r>
            <a:endParaRPr lang="en-US" sz="1400" dirty="0"/>
          </a:p>
        </p:txBody>
      </p:sp>
      <p:sp>
        <p:nvSpPr>
          <p:cNvPr id="6" name="TextBox 5"/>
          <p:cNvSpPr txBox="1"/>
          <p:nvPr/>
        </p:nvSpPr>
        <p:spPr>
          <a:xfrm>
            <a:off x="1371600" y="5638800"/>
            <a:ext cx="6553200" cy="369332"/>
          </a:xfrm>
          <a:prstGeom prst="rect">
            <a:avLst/>
          </a:prstGeom>
          <a:noFill/>
        </p:spPr>
        <p:txBody>
          <a:bodyPr wrap="square" rtlCol="0">
            <a:spAutoFit/>
          </a:bodyPr>
          <a:lstStyle/>
          <a:p>
            <a:pPr algn="ctr"/>
            <a:r>
              <a:rPr lang="en-US" dirty="0" smtClean="0"/>
              <a:t>By Touch Revolution – at CES 2010</a:t>
            </a:r>
            <a:endParaRPr lang="en-US" dirty="0"/>
          </a:p>
        </p:txBody>
      </p:sp>
      <p:sp>
        <p:nvSpPr>
          <p:cNvPr id="7" name="Slide Number Placeholder 6"/>
          <p:cNvSpPr>
            <a:spLocks noGrp="1"/>
          </p:cNvSpPr>
          <p:nvPr>
            <p:ph type="sldNum" sz="quarter" idx="12"/>
          </p:nvPr>
        </p:nvSpPr>
        <p:spPr/>
        <p:txBody>
          <a:bodyPr/>
          <a:lstStyle/>
          <a:p>
            <a:fld id="{374E9322-ADF7-42DC-A84A-F7705813E87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334780"/>
            <a:ext cx="8077200" cy="276999"/>
          </a:xfrm>
          <a:prstGeom prst="rect">
            <a:avLst/>
          </a:prstGeom>
          <a:noFill/>
        </p:spPr>
        <p:txBody>
          <a:bodyPr wrap="square" rtlCol="0">
            <a:spAutoFit/>
          </a:bodyPr>
          <a:lstStyle/>
          <a:p>
            <a:pPr algn="ctr"/>
            <a:r>
              <a:rPr lang="en-US" sz="1200" dirty="0" smtClean="0">
                <a:hlinkClick r:id="rId3"/>
              </a:rPr>
              <a:t>http://www.wired.com/reviews/product/pr_nexus_one</a:t>
            </a:r>
            <a:endParaRPr lang="en-US" sz="1200" dirty="0"/>
          </a:p>
        </p:txBody>
      </p:sp>
      <p:pic>
        <p:nvPicPr>
          <p:cNvPr id="24578" name="Picture 2" descr="Google's Sexy Nexus One Pushes Android to New Limits"/>
          <p:cNvPicPr>
            <a:picLocks noChangeAspect="1" noChangeArrowheads="1"/>
          </p:cNvPicPr>
          <p:nvPr/>
        </p:nvPicPr>
        <p:blipFill>
          <a:blip r:embed="rId4" cstate="print"/>
          <a:srcRect/>
          <a:stretch>
            <a:fillRect/>
          </a:stretch>
        </p:blipFill>
        <p:spPr bwMode="auto">
          <a:xfrm>
            <a:off x="1371600" y="1600200"/>
            <a:ext cx="3333750" cy="4438651"/>
          </a:xfrm>
          <a:prstGeom prst="rect">
            <a:avLst/>
          </a:prstGeom>
          <a:noFill/>
        </p:spPr>
      </p:pic>
      <p:sp>
        <p:nvSpPr>
          <p:cNvPr id="8" name="Title 7"/>
          <p:cNvSpPr>
            <a:spLocks noGrp="1"/>
          </p:cNvSpPr>
          <p:nvPr>
            <p:ph type="title"/>
          </p:nvPr>
        </p:nvSpPr>
        <p:spPr/>
        <p:txBody>
          <a:bodyPr/>
          <a:lstStyle/>
          <a:p>
            <a:r>
              <a:rPr lang="en-US" dirty="0" smtClean="0"/>
              <a:t>Google Nexus One</a:t>
            </a:r>
            <a:endParaRPr lang="en-US" dirty="0"/>
          </a:p>
        </p:txBody>
      </p:sp>
      <p:sp>
        <p:nvSpPr>
          <p:cNvPr id="9" name="TextBox 8"/>
          <p:cNvSpPr txBox="1"/>
          <p:nvPr/>
        </p:nvSpPr>
        <p:spPr>
          <a:xfrm>
            <a:off x="5410200" y="1600200"/>
            <a:ext cx="3200400" cy="4401205"/>
          </a:xfrm>
          <a:prstGeom prst="rect">
            <a:avLst/>
          </a:prstGeom>
          <a:noFill/>
        </p:spPr>
        <p:txBody>
          <a:bodyPr wrap="square" rtlCol="0">
            <a:spAutoFit/>
          </a:bodyPr>
          <a:lstStyle/>
          <a:p>
            <a:pPr>
              <a:buFont typeface="Arial" pitchFamily="34" charset="0"/>
              <a:buChar char="•"/>
            </a:pPr>
            <a:r>
              <a:rPr lang="en-US" sz="2000" dirty="0" smtClean="0"/>
              <a:t> Retail: $530</a:t>
            </a:r>
          </a:p>
          <a:p>
            <a:pPr>
              <a:buFont typeface="Arial" pitchFamily="34" charset="0"/>
              <a:buChar char="•"/>
            </a:pPr>
            <a:r>
              <a:rPr lang="en-US" sz="2000" dirty="0" smtClean="0"/>
              <a:t> Not tied to single provider</a:t>
            </a:r>
          </a:p>
          <a:p>
            <a:pPr>
              <a:buFont typeface="Arial" pitchFamily="34" charset="0"/>
              <a:buChar char="•"/>
            </a:pPr>
            <a:r>
              <a:rPr lang="en-US" sz="2000" dirty="0"/>
              <a:t> 3.7-inch 800 x 400-pixel OLED </a:t>
            </a:r>
            <a:r>
              <a:rPr lang="en-US" sz="2000" dirty="0" smtClean="0"/>
              <a:t>screen</a:t>
            </a:r>
          </a:p>
          <a:p>
            <a:pPr>
              <a:buFont typeface="Arial" pitchFamily="34" charset="0"/>
              <a:buChar char="•"/>
            </a:pPr>
            <a:r>
              <a:rPr lang="en-US" sz="2000" dirty="0"/>
              <a:t> </a:t>
            </a:r>
            <a:r>
              <a:rPr lang="en-US" sz="2000" dirty="0" smtClean="0"/>
              <a:t>No </a:t>
            </a:r>
            <a:r>
              <a:rPr lang="en-US" sz="2000" dirty="0"/>
              <a:t>support </a:t>
            </a:r>
            <a:r>
              <a:rPr lang="en-US" sz="2000" dirty="0" smtClean="0"/>
              <a:t>for </a:t>
            </a:r>
            <a:r>
              <a:rPr lang="en-US" sz="2000" dirty="0" err="1" smtClean="0"/>
              <a:t>multitouch</a:t>
            </a:r>
            <a:endParaRPr lang="en-US" sz="2000" dirty="0" smtClean="0"/>
          </a:p>
          <a:p>
            <a:pPr>
              <a:buFont typeface="Arial" pitchFamily="34" charset="0"/>
              <a:buChar char="•"/>
            </a:pPr>
            <a:r>
              <a:rPr lang="en-US" sz="2000" dirty="0" smtClean="0"/>
              <a:t> 512 MB </a:t>
            </a:r>
            <a:r>
              <a:rPr lang="en-US" sz="2000" dirty="0"/>
              <a:t>of built-in flash memory</a:t>
            </a:r>
            <a:r>
              <a:rPr lang="en-US" sz="2000" dirty="0" smtClean="0"/>
              <a:t> </a:t>
            </a:r>
          </a:p>
          <a:p>
            <a:pPr>
              <a:buFont typeface="Arial" pitchFamily="34" charset="0"/>
              <a:buChar char="•"/>
            </a:pPr>
            <a:r>
              <a:rPr lang="en-US" sz="2000" dirty="0" smtClean="0"/>
              <a:t> Preloaded 4 GB SD card</a:t>
            </a:r>
          </a:p>
          <a:p>
            <a:pPr>
              <a:buFont typeface="Arial" pitchFamily="34" charset="0"/>
              <a:buChar char="•"/>
            </a:pPr>
            <a:r>
              <a:rPr lang="en-US" sz="2000" dirty="0" smtClean="0"/>
              <a:t> Ubiquitous </a:t>
            </a:r>
            <a:r>
              <a:rPr lang="en-US" sz="2000" dirty="0"/>
              <a:t>voice </a:t>
            </a:r>
            <a:r>
              <a:rPr lang="en-US" sz="2000" dirty="0" smtClean="0"/>
              <a:t>recognition</a:t>
            </a:r>
          </a:p>
          <a:p>
            <a:pPr>
              <a:buFont typeface="Arial" pitchFamily="34" charset="0"/>
              <a:buChar char="•"/>
            </a:pPr>
            <a:r>
              <a:rPr lang="en-US" sz="2000" dirty="0"/>
              <a:t> 5-megapixel </a:t>
            </a:r>
            <a:r>
              <a:rPr lang="en-US" sz="2000" dirty="0" smtClean="0"/>
              <a:t>camera with zoom and flash</a:t>
            </a:r>
          </a:p>
          <a:p>
            <a:pPr>
              <a:buFont typeface="Arial" pitchFamily="34" charset="0"/>
              <a:buChar char="•"/>
            </a:pPr>
            <a:r>
              <a:rPr lang="en-US" sz="2000" dirty="0"/>
              <a:t> </a:t>
            </a:r>
            <a:r>
              <a:rPr lang="en-US" sz="2000" dirty="0" smtClean="0"/>
              <a:t>Navigation </a:t>
            </a:r>
            <a:r>
              <a:rPr lang="en-US" sz="2000" dirty="0"/>
              <a:t>system </a:t>
            </a:r>
            <a:r>
              <a:rPr lang="en-US" sz="2000" dirty="0" smtClean="0"/>
              <a:t>using </a:t>
            </a:r>
            <a:r>
              <a:rPr lang="en-US" sz="2000" dirty="0"/>
              <a:t>Google Maps and GPS</a:t>
            </a:r>
          </a:p>
        </p:txBody>
      </p:sp>
      <p:sp>
        <p:nvSpPr>
          <p:cNvPr id="6" name="Slide Number Placeholder 5"/>
          <p:cNvSpPr>
            <a:spLocks noGrp="1"/>
          </p:cNvSpPr>
          <p:nvPr>
            <p:ph type="sldNum" sz="quarter" idx="12"/>
          </p:nvPr>
        </p:nvSpPr>
        <p:spPr/>
        <p:txBody>
          <a:bodyPr/>
          <a:lstStyle/>
          <a:p>
            <a:fld id="{374E9322-ADF7-42DC-A84A-F7705813E87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2005</a:t>
            </a:r>
          </a:p>
          <a:p>
            <a:pPr lvl="1"/>
            <a:r>
              <a:rPr lang="en-US" dirty="0" smtClean="0"/>
              <a:t>Google acquires startup Android Inc. to start Android platform</a:t>
            </a:r>
          </a:p>
          <a:p>
            <a:pPr lvl="1"/>
            <a:r>
              <a:rPr lang="en-US" dirty="0" smtClean="0"/>
              <a:t>Work on </a:t>
            </a:r>
            <a:r>
              <a:rPr lang="en-US" dirty="0" err="1" smtClean="0"/>
              <a:t>Dalvik</a:t>
            </a:r>
            <a:r>
              <a:rPr lang="en-US" dirty="0" smtClean="0"/>
              <a:t> VM begins</a:t>
            </a:r>
          </a:p>
          <a:p>
            <a:r>
              <a:rPr lang="en-US" dirty="0" smtClean="0"/>
              <a:t>2007</a:t>
            </a:r>
          </a:p>
          <a:p>
            <a:pPr lvl="1"/>
            <a:r>
              <a:rPr lang="en-US" dirty="0" smtClean="0"/>
              <a:t>Open Handset Alliance announced</a:t>
            </a:r>
          </a:p>
          <a:p>
            <a:pPr lvl="1"/>
            <a:r>
              <a:rPr lang="en-US" dirty="0" smtClean="0"/>
              <a:t>Early look at SDK</a:t>
            </a:r>
          </a:p>
          <a:p>
            <a:r>
              <a:rPr lang="en-US" dirty="0" smtClean="0"/>
              <a:t>2008</a:t>
            </a:r>
          </a:p>
          <a:p>
            <a:pPr lvl="1"/>
            <a:r>
              <a:rPr lang="en-US" dirty="0" smtClean="0"/>
              <a:t>Google sponsors 1</a:t>
            </a:r>
            <a:r>
              <a:rPr lang="en-US" baseline="30000" dirty="0" smtClean="0"/>
              <a:t>st</a:t>
            </a:r>
            <a:r>
              <a:rPr lang="en-US" dirty="0" smtClean="0"/>
              <a:t>  Android Developer Challenge</a:t>
            </a:r>
          </a:p>
          <a:p>
            <a:pPr lvl="1"/>
            <a:r>
              <a:rPr lang="en-US" dirty="0" smtClean="0"/>
              <a:t>T-Mobile G1 announced</a:t>
            </a:r>
          </a:p>
          <a:p>
            <a:pPr lvl="1"/>
            <a:r>
              <a:rPr lang="en-US" dirty="0" smtClean="0"/>
              <a:t>SDK 1.0 released</a:t>
            </a:r>
          </a:p>
          <a:p>
            <a:pPr lvl="1"/>
            <a:r>
              <a:rPr lang="en-US" dirty="0" smtClean="0"/>
              <a:t>Android released open source (Apache License)</a:t>
            </a:r>
          </a:p>
          <a:p>
            <a:pPr lvl="1"/>
            <a:r>
              <a:rPr lang="en-US" dirty="0" smtClean="0"/>
              <a:t>Android Dev Phone 1 released</a:t>
            </a:r>
          </a:p>
          <a:p>
            <a:endParaRPr lang="en-US" dirty="0"/>
          </a:p>
        </p:txBody>
      </p:sp>
      <p:sp>
        <p:nvSpPr>
          <p:cNvPr id="4" name="TextBox 3"/>
          <p:cNvSpPr txBox="1"/>
          <p:nvPr/>
        </p:nvSpPr>
        <p:spPr>
          <a:xfrm>
            <a:off x="1371600" y="6324600"/>
            <a:ext cx="6400800" cy="369332"/>
          </a:xfrm>
          <a:prstGeom prst="rect">
            <a:avLst/>
          </a:prstGeom>
          <a:noFill/>
        </p:spPr>
        <p:txBody>
          <a:bodyPr wrap="square" rtlCol="0">
            <a:spAutoFit/>
          </a:bodyPr>
          <a:lstStyle/>
          <a:p>
            <a:pPr algn="ctr"/>
            <a:r>
              <a:rPr lang="en-US" dirty="0" smtClean="0"/>
              <a:t>Pro Android by </a:t>
            </a:r>
            <a:r>
              <a:rPr lang="en-US" dirty="0" err="1" smtClean="0"/>
              <a:t>Hashimi</a:t>
            </a:r>
            <a:r>
              <a:rPr lang="en-US" dirty="0" smtClean="0"/>
              <a:t> &amp; </a:t>
            </a:r>
            <a:r>
              <a:rPr lang="en-US" dirty="0" err="1" smtClean="0"/>
              <a:t>Komatineni</a:t>
            </a:r>
            <a:r>
              <a:rPr lang="en-US" dirty="0" smtClean="0"/>
              <a:t> (2009)</a:t>
            </a:r>
            <a:endParaRPr lang="en-US"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2009</a:t>
            </a:r>
          </a:p>
          <a:p>
            <a:pPr lvl="1"/>
            <a:r>
              <a:rPr lang="en-US" dirty="0" smtClean="0"/>
              <a:t>SDK 1.5 (Cupcake)</a:t>
            </a:r>
          </a:p>
          <a:p>
            <a:pPr lvl="2"/>
            <a:r>
              <a:rPr lang="en-US" dirty="0" smtClean="0"/>
              <a:t>New </a:t>
            </a:r>
            <a:r>
              <a:rPr lang="en-US" dirty="0"/>
              <a:t>soft keyboard with </a:t>
            </a:r>
            <a:r>
              <a:rPr lang="en-US" dirty="0" smtClean="0"/>
              <a:t>“</a:t>
            </a:r>
            <a:r>
              <a:rPr lang="en-US" dirty="0" err="1" smtClean="0"/>
              <a:t>autocomplete</a:t>
            </a:r>
            <a:r>
              <a:rPr lang="en-US" dirty="0" smtClean="0"/>
              <a:t>” </a:t>
            </a:r>
            <a:r>
              <a:rPr lang="en-US" dirty="0"/>
              <a:t>feature</a:t>
            </a:r>
            <a:endParaRPr lang="en-US" dirty="0" smtClean="0"/>
          </a:p>
          <a:p>
            <a:pPr lvl="1"/>
            <a:r>
              <a:rPr lang="en-US" dirty="0" smtClean="0"/>
              <a:t>SDK 1.6 (Donut)</a:t>
            </a:r>
          </a:p>
          <a:p>
            <a:pPr lvl="2"/>
            <a:r>
              <a:rPr lang="en-US" dirty="0" smtClean="0"/>
              <a:t>Support Wide VGA </a:t>
            </a:r>
          </a:p>
          <a:p>
            <a:pPr lvl="1"/>
            <a:r>
              <a:rPr lang="en-US" dirty="0" smtClean="0"/>
              <a:t>SDK 2.0/2.0.1/2.1 (</a:t>
            </a:r>
            <a:r>
              <a:rPr lang="en-US" dirty="0" err="1" smtClean="0"/>
              <a:t>Eclair</a:t>
            </a:r>
            <a:r>
              <a:rPr lang="en-US" dirty="0" smtClean="0"/>
              <a:t>)</a:t>
            </a:r>
          </a:p>
          <a:p>
            <a:pPr lvl="2"/>
            <a:r>
              <a:rPr lang="en-US" dirty="0" smtClean="0"/>
              <a:t>Revamped UI, browser</a:t>
            </a:r>
          </a:p>
          <a:p>
            <a:r>
              <a:rPr lang="en-US" dirty="0" smtClean="0"/>
              <a:t>2010</a:t>
            </a:r>
          </a:p>
          <a:p>
            <a:pPr lvl="1"/>
            <a:r>
              <a:rPr lang="en-US" dirty="0" smtClean="0"/>
              <a:t>Nexus One released to the public</a:t>
            </a:r>
          </a:p>
          <a:p>
            <a:pPr lvl="1"/>
            <a:r>
              <a:rPr lang="en-US" dirty="0" smtClean="0"/>
              <a:t>SDK 2.2 (</a:t>
            </a:r>
            <a:r>
              <a:rPr lang="en-US" dirty="0" err="1" smtClean="0"/>
              <a:t>Froyo</a:t>
            </a:r>
            <a:r>
              <a:rPr lang="en-US" dirty="0" smtClean="0"/>
              <a:t>)</a:t>
            </a:r>
          </a:p>
          <a:p>
            <a:pPr lvl="2"/>
            <a:r>
              <a:rPr lang="en-US" dirty="0" smtClean="0"/>
              <a:t>Flash support, tethering</a:t>
            </a:r>
          </a:p>
          <a:p>
            <a:pPr lvl="1"/>
            <a:r>
              <a:rPr lang="en-US" dirty="0" smtClean="0"/>
              <a:t>SDK 2.3 (Gingerbread)</a:t>
            </a:r>
          </a:p>
          <a:p>
            <a:pPr lvl="2"/>
            <a:r>
              <a:rPr lang="en-US" dirty="0" smtClean="0"/>
              <a:t>UI update, system-wide copy-paste</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cont.</a:t>
            </a:r>
            <a:endParaRPr lang="en-US" dirty="0"/>
          </a:p>
        </p:txBody>
      </p:sp>
      <p:sp>
        <p:nvSpPr>
          <p:cNvPr id="3" name="Content Placeholder 2"/>
          <p:cNvSpPr>
            <a:spLocks noGrp="1"/>
          </p:cNvSpPr>
          <p:nvPr>
            <p:ph idx="1"/>
          </p:nvPr>
        </p:nvSpPr>
        <p:spPr/>
        <p:txBody>
          <a:bodyPr>
            <a:normAutofit/>
          </a:bodyPr>
          <a:lstStyle/>
          <a:p>
            <a:r>
              <a:rPr lang="en-US" dirty="0" smtClean="0"/>
              <a:t>2011</a:t>
            </a:r>
          </a:p>
          <a:p>
            <a:pPr lvl="1"/>
            <a:r>
              <a:rPr lang="en-US" dirty="0" smtClean="0"/>
              <a:t>SDK 3.0 (Honeycomb) for tablets only</a:t>
            </a:r>
          </a:p>
          <a:p>
            <a:pPr lvl="2"/>
            <a:r>
              <a:rPr lang="en-US" dirty="0" smtClean="0"/>
              <a:t>New UI for tablets, support multi-core processors</a:t>
            </a:r>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Google Android?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software stack for mobile devices that includes</a:t>
            </a:r>
          </a:p>
          <a:p>
            <a:pPr lvl="1"/>
            <a:r>
              <a:rPr lang="en-US" dirty="0" smtClean="0"/>
              <a:t>An operating system</a:t>
            </a:r>
          </a:p>
          <a:p>
            <a:pPr lvl="1"/>
            <a:r>
              <a:rPr lang="en-US" dirty="0" smtClean="0"/>
              <a:t>Middleware</a:t>
            </a:r>
          </a:p>
          <a:p>
            <a:pPr lvl="1"/>
            <a:r>
              <a:rPr lang="en-US" dirty="0" smtClean="0"/>
              <a:t>Key Applications</a:t>
            </a:r>
          </a:p>
          <a:p>
            <a:r>
              <a:rPr lang="en-US" dirty="0" smtClean="0"/>
              <a:t>Uses Linux to provide core system services</a:t>
            </a:r>
          </a:p>
          <a:p>
            <a:pPr lvl="1"/>
            <a:r>
              <a:rPr lang="en-US" dirty="0" smtClean="0"/>
              <a:t>Security</a:t>
            </a:r>
          </a:p>
          <a:p>
            <a:pPr lvl="1"/>
            <a:r>
              <a:rPr lang="en-US" dirty="0" smtClean="0"/>
              <a:t>Memory management</a:t>
            </a:r>
          </a:p>
          <a:p>
            <a:pPr lvl="1"/>
            <a:r>
              <a:rPr lang="en-US" dirty="0" smtClean="0"/>
              <a:t>Process management</a:t>
            </a:r>
          </a:p>
          <a:p>
            <a:pPr lvl="1"/>
            <a:r>
              <a:rPr lang="en-US" dirty="0" smtClean="0"/>
              <a:t>Power management</a:t>
            </a:r>
          </a:p>
          <a:p>
            <a:pPr lvl="1"/>
            <a:r>
              <a:rPr lang="en-US" dirty="0" smtClean="0"/>
              <a:t>Hardware drivers</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oid System Architecture"/>
          <p:cNvPicPr>
            <a:picLocks noChangeAspect="1" noChangeArrowheads="1"/>
          </p:cNvPicPr>
          <p:nvPr/>
        </p:nvPicPr>
        <p:blipFill>
          <a:blip r:embed="rId2" cstate="print"/>
          <a:srcRect/>
          <a:stretch>
            <a:fillRect/>
          </a:stretch>
        </p:blipFill>
        <p:spPr bwMode="auto">
          <a:xfrm>
            <a:off x="762000" y="381000"/>
            <a:ext cx="7848600" cy="5636022"/>
          </a:xfrm>
          <a:prstGeom prst="rect">
            <a:avLst/>
          </a:prstGeom>
          <a:noFill/>
        </p:spPr>
      </p:pic>
      <p:sp>
        <p:nvSpPr>
          <p:cNvPr id="5" name="TextBox 4"/>
          <p:cNvSpPr txBox="1"/>
          <p:nvPr/>
        </p:nvSpPr>
        <p:spPr>
          <a:xfrm>
            <a:off x="1219200" y="6324600"/>
            <a:ext cx="7086600" cy="369332"/>
          </a:xfrm>
          <a:prstGeom prst="rect">
            <a:avLst/>
          </a:prstGeom>
          <a:noFill/>
        </p:spPr>
        <p:txBody>
          <a:bodyPr wrap="square" rtlCol="0">
            <a:spAutoFit/>
          </a:bodyPr>
          <a:lstStyle/>
          <a:p>
            <a:pPr algn="ctr"/>
            <a:r>
              <a:rPr lang="en-US" dirty="0" smtClean="0">
                <a:hlinkClick r:id="rId3"/>
              </a:rPr>
              <a:t>http://developer.android.com/guide/basics/what-is-android.html</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Website</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2</a:t>
            </a:fld>
            <a:endParaRPr lang="en-US"/>
          </a:p>
        </p:txBody>
      </p:sp>
      <p:sp>
        <p:nvSpPr>
          <p:cNvPr id="5" name="TextBox 4"/>
          <p:cNvSpPr txBox="1"/>
          <p:nvPr/>
        </p:nvSpPr>
        <p:spPr>
          <a:xfrm>
            <a:off x="533400" y="1295400"/>
            <a:ext cx="8001000" cy="461665"/>
          </a:xfrm>
          <a:prstGeom prst="rect">
            <a:avLst/>
          </a:prstGeom>
          <a:noFill/>
        </p:spPr>
        <p:txBody>
          <a:bodyPr wrap="square" rtlCol="0">
            <a:spAutoFit/>
          </a:bodyPr>
          <a:lstStyle/>
          <a:p>
            <a:pPr algn="ctr"/>
            <a:r>
              <a:rPr lang="en-US" sz="2400" dirty="0" smtClean="0">
                <a:hlinkClick r:id="rId2"/>
              </a:rPr>
              <a:t>http://www.harding.edu/fmccown/android/workshop.html</a:t>
            </a:r>
            <a:endParaRPr lang="en-US" sz="2400" dirty="0"/>
          </a:p>
        </p:txBody>
      </p:sp>
      <p:pic>
        <p:nvPicPr>
          <p:cNvPr id="72706" name="Picture 2"/>
          <p:cNvPicPr>
            <a:picLocks noChangeAspect="1" noChangeArrowheads="1"/>
          </p:cNvPicPr>
          <p:nvPr/>
        </p:nvPicPr>
        <p:blipFill>
          <a:blip r:embed="rId3" cstate="print"/>
          <a:srcRect/>
          <a:stretch>
            <a:fillRect/>
          </a:stretch>
        </p:blipFill>
        <p:spPr bwMode="auto">
          <a:xfrm>
            <a:off x="533400" y="1981200"/>
            <a:ext cx="803910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Emulator or AVD</a:t>
            </a:r>
            <a:endParaRPr lang="en-US" dirty="0"/>
          </a:p>
        </p:txBody>
      </p:sp>
      <p:sp>
        <p:nvSpPr>
          <p:cNvPr id="3" name="Content Placeholder 2"/>
          <p:cNvSpPr>
            <a:spLocks noGrp="1"/>
          </p:cNvSpPr>
          <p:nvPr>
            <p:ph idx="1"/>
          </p:nvPr>
        </p:nvSpPr>
        <p:spPr/>
        <p:txBody>
          <a:bodyPr/>
          <a:lstStyle/>
          <a:p>
            <a:r>
              <a:rPr lang="en-US" dirty="0" smtClean="0"/>
              <a:t>Emulator is essential to testing app but is not a substitute for a real device</a:t>
            </a:r>
          </a:p>
          <a:p>
            <a:r>
              <a:rPr lang="en-US" dirty="0" smtClean="0"/>
              <a:t>Emulators are called </a:t>
            </a:r>
            <a:r>
              <a:rPr lang="en-US" b="1" dirty="0" smtClean="0"/>
              <a:t>Android Virtual Devices </a:t>
            </a:r>
            <a:r>
              <a:rPr lang="en-US" dirty="0" smtClean="0"/>
              <a:t>(AVDs)</a:t>
            </a:r>
          </a:p>
          <a:p>
            <a:r>
              <a:rPr lang="en-US" dirty="0" smtClean="0"/>
              <a:t>Android SDK and AVD </a:t>
            </a:r>
            <a:r>
              <a:rPr lang="en-US" smtClean="0"/>
              <a:t>Manager allows </a:t>
            </a:r>
            <a:r>
              <a:rPr lang="en-US" dirty="0" smtClean="0"/>
              <a:t>you to create AVDs that target any Android API level</a:t>
            </a:r>
          </a:p>
          <a:p>
            <a:r>
              <a:rPr lang="en-US" dirty="0" smtClean="0"/>
              <a:t>AVD have configurable resolutions, RAM, SD cards, skins, and other hardware </a:t>
            </a:r>
          </a:p>
        </p:txBody>
      </p:sp>
      <p:sp>
        <p:nvSpPr>
          <p:cNvPr id="4" name="Slide Number Placeholder 3"/>
          <p:cNvSpPr>
            <a:spLocks noGrp="1"/>
          </p:cNvSpPr>
          <p:nvPr>
            <p:ph type="sldNum" sz="quarter" idx="12"/>
          </p:nvPr>
        </p:nvSpPr>
        <p:spPr/>
        <p:txBody>
          <a:bodyPr/>
          <a:lstStyle/>
          <a:p>
            <a:fld id="{374E9322-ADF7-42DC-A84A-F7705813E87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Android Emulator: 1.6 Device</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295400" y="1143000"/>
            <a:ext cx="6543676"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74E9322-ADF7-42DC-A84A-F7705813E87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Android Emulator: 2.2 Device</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22</a:t>
            </a:fld>
            <a:endParaRPr lang="en-US"/>
          </a:p>
        </p:txBody>
      </p:sp>
      <p:pic>
        <p:nvPicPr>
          <p:cNvPr id="70659" name="Picture 3"/>
          <p:cNvPicPr>
            <a:picLocks noChangeAspect="1" noChangeArrowheads="1"/>
          </p:cNvPicPr>
          <p:nvPr/>
        </p:nvPicPr>
        <p:blipFill>
          <a:blip r:embed="rId2" cstate="print"/>
          <a:srcRect/>
          <a:stretch>
            <a:fillRect/>
          </a:stretch>
        </p:blipFill>
        <p:spPr bwMode="auto">
          <a:xfrm>
            <a:off x="762000" y="1143000"/>
            <a:ext cx="768667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Android Emulator: 3.0 Device </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23</a:t>
            </a:fld>
            <a:endParaRPr lang="en-US"/>
          </a:p>
        </p:txBody>
      </p:sp>
      <p:pic>
        <p:nvPicPr>
          <p:cNvPr id="71682" name="Picture 2"/>
          <p:cNvPicPr>
            <a:picLocks noChangeAspect="1" noChangeArrowheads="1"/>
          </p:cNvPicPr>
          <p:nvPr/>
        </p:nvPicPr>
        <p:blipFill>
          <a:blip r:embed="rId2" cstate="print"/>
          <a:srcRect/>
          <a:stretch>
            <a:fillRect/>
          </a:stretch>
        </p:blipFill>
        <p:spPr bwMode="auto">
          <a:xfrm>
            <a:off x="609600" y="1219200"/>
            <a:ext cx="7848600" cy="5262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Emulator Basics</a:t>
            </a:r>
            <a:endParaRPr lang="en-US" dirty="0"/>
          </a:p>
        </p:txBody>
      </p:sp>
      <p:sp>
        <p:nvSpPr>
          <p:cNvPr id="3" name="Content Placeholder 2"/>
          <p:cNvSpPr>
            <a:spLocks noGrp="1"/>
          </p:cNvSpPr>
          <p:nvPr>
            <p:ph idx="1"/>
          </p:nvPr>
        </p:nvSpPr>
        <p:spPr/>
        <p:txBody>
          <a:bodyPr>
            <a:normAutofit lnSpcReduction="10000"/>
          </a:bodyPr>
          <a:lstStyle/>
          <a:p>
            <a:r>
              <a:rPr lang="en-US" dirty="0" smtClean="0"/>
              <a:t>Host computer’s keyboard works</a:t>
            </a:r>
          </a:p>
          <a:p>
            <a:r>
              <a:rPr lang="en-US" dirty="0" smtClean="0"/>
              <a:t>Host’s mouse works like finger</a:t>
            </a:r>
          </a:p>
          <a:p>
            <a:r>
              <a:rPr lang="en-US" dirty="0" smtClean="0"/>
              <a:t>Uses host’s Internet connection</a:t>
            </a:r>
          </a:p>
          <a:p>
            <a:r>
              <a:rPr lang="en-US" dirty="0" smtClean="0"/>
              <a:t>Side buttons work: Home, Menu, Back, Search, volume up and down, etc. </a:t>
            </a:r>
            <a:endParaRPr lang="en-US" dirty="0"/>
          </a:p>
          <a:p>
            <a:r>
              <a:rPr lang="en-US" dirty="0" smtClean="0"/>
              <a:t>Ctrl-F11 toggle landscape </a:t>
            </a:r>
            <a:r>
              <a:rPr lang="en-US" dirty="0" smtClean="0">
                <a:sym typeface="Wingdings" pitchFamily="2" charset="2"/>
              </a:rPr>
              <a:t> portrait</a:t>
            </a:r>
          </a:p>
          <a:p>
            <a:r>
              <a:rPr lang="en-US" dirty="0" smtClean="0">
                <a:sym typeface="Wingdings" pitchFamily="2" charset="2"/>
              </a:rPr>
              <a:t>Alt-Enter toggle full-screen mode</a:t>
            </a:r>
            <a:endParaRPr lang="en-US" dirty="0" smtClean="0"/>
          </a:p>
          <a:p>
            <a:r>
              <a:rPr lang="en-US" dirty="0" smtClean="0"/>
              <a:t>More info at </a:t>
            </a:r>
            <a:r>
              <a:rPr lang="en-US" sz="2000" dirty="0" smtClean="0">
                <a:hlinkClick r:id="rId2"/>
              </a:rPr>
              <a:t>http://developer.android.com/guide/developing/devices/emulator.html</a:t>
            </a:r>
            <a:endParaRPr lang="en-US"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Limitations</a:t>
            </a:r>
            <a:endParaRPr lang="en-US" dirty="0"/>
          </a:p>
        </p:txBody>
      </p:sp>
      <p:sp>
        <p:nvSpPr>
          <p:cNvPr id="3" name="Content Placeholder 2"/>
          <p:cNvSpPr>
            <a:spLocks noGrp="1"/>
          </p:cNvSpPr>
          <p:nvPr>
            <p:ph idx="1"/>
          </p:nvPr>
        </p:nvSpPr>
        <p:spPr/>
        <p:txBody>
          <a:bodyPr>
            <a:normAutofit fontScale="70000" lnSpcReduction="20000"/>
          </a:bodyPr>
          <a:lstStyle/>
          <a:p>
            <a:r>
              <a:rPr lang="en-US" sz="3300" dirty="0"/>
              <a:t>No support for placing or receiving actual phone </a:t>
            </a:r>
            <a:r>
              <a:rPr lang="en-US" sz="3300" dirty="0" smtClean="0"/>
              <a:t>calls</a:t>
            </a:r>
          </a:p>
          <a:p>
            <a:pPr lvl="1"/>
            <a:r>
              <a:rPr lang="en-US" sz="3000" dirty="0" smtClean="0"/>
              <a:t>Simulate phone calls (placed and received) through the emulator console</a:t>
            </a:r>
            <a:endParaRPr lang="en-US" sz="3000" dirty="0"/>
          </a:p>
          <a:p>
            <a:r>
              <a:rPr lang="en-US" sz="3300" dirty="0"/>
              <a:t>No support for USB connections</a:t>
            </a:r>
          </a:p>
          <a:p>
            <a:r>
              <a:rPr lang="en-US" sz="3300" dirty="0"/>
              <a:t>No support for camera/video capture (input</a:t>
            </a:r>
            <a:r>
              <a:rPr lang="en-US" sz="3300" dirty="0" smtClean="0"/>
              <a:t>)</a:t>
            </a:r>
            <a:endParaRPr lang="en-US" sz="3300" dirty="0"/>
          </a:p>
          <a:p>
            <a:r>
              <a:rPr lang="en-US" sz="3300" dirty="0"/>
              <a:t>No support for device-attached headphones</a:t>
            </a:r>
          </a:p>
          <a:p>
            <a:r>
              <a:rPr lang="en-US" sz="3300" dirty="0"/>
              <a:t>No support for determining connected state</a:t>
            </a:r>
          </a:p>
          <a:p>
            <a:r>
              <a:rPr lang="en-US" sz="3300" dirty="0"/>
              <a:t>No support for determining battery charge level and AC charging state</a:t>
            </a:r>
          </a:p>
          <a:p>
            <a:r>
              <a:rPr lang="en-US" sz="3300" dirty="0"/>
              <a:t>No support for determining SD card insert/eject</a:t>
            </a:r>
          </a:p>
          <a:p>
            <a:r>
              <a:rPr lang="en-US" sz="3300" dirty="0"/>
              <a:t>No support for </a:t>
            </a:r>
            <a:r>
              <a:rPr lang="en-US" sz="3300" dirty="0" smtClean="0"/>
              <a:t>Bluetooth</a:t>
            </a:r>
          </a:p>
          <a:p>
            <a:r>
              <a:rPr lang="en-US" sz="3300" dirty="0" smtClean="0"/>
              <a:t>No support for simulating the accelerometer</a:t>
            </a:r>
          </a:p>
          <a:p>
            <a:pPr lvl="1"/>
            <a:r>
              <a:rPr lang="en-US" sz="3000" dirty="0" smtClean="0"/>
              <a:t>Use </a:t>
            </a:r>
            <a:r>
              <a:rPr lang="en-US" sz="3000" dirty="0" err="1" smtClean="0"/>
              <a:t>OpenIntents’s</a:t>
            </a:r>
            <a:r>
              <a:rPr lang="en-US" sz="3000" dirty="0" smtClean="0"/>
              <a:t> Sensor Simulator</a:t>
            </a:r>
            <a:endParaRPr lang="en-US" sz="3000"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905000"/>
            <a:ext cx="6019800" cy="2862322"/>
          </a:xfrm>
          <a:prstGeom prst="rect">
            <a:avLst/>
          </a:prstGeom>
          <a:noFill/>
        </p:spPr>
        <p:txBody>
          <a:bodyPr wrap="square" rtlCol="0">
            <a:spAutoFit/>
          </a:bodyPr>
          <a:lstStyle/>
          <a:p>
            <a:pPr algn="ctr"/>
            <a:r>
              <a:rPr lang="en-US" sz="6000" dirty="0" smtClean="0"/>
              <a:t>In other words, test your app on an </a:t>
            </a:r>
            <a:r>
              <a:rPr lang="en-US" sz="6000" b="1" dirty="0" smtClean="0"/>
              <a:t>actual device</a:t>
            </a:r>
            <a:r>
              <a:rPr lang="en-US" sz="6000" dirty="0" smtClean="0"/>
              <a:t>!</a:t>
            </a:r>
            <a:endParaRPr lang="en-US" sz="6000"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an AVD using </a:t>
            </a:r>
            <a:br>
              <a:rPr lang="en-US" dirty="0" smtClean="0"/>
            </a:br>
            <a:r>
              <a:rPr lang="en-US" dirty="0" smtClean="0"/>
              <a:t>Android SDK and AVD Manager</a:t>
            </a:r>
          </a:p>
        </p:txBody>
      </p:sp>
      <p:sp>
        <p:nvSpPr>
          <p:cNvPr id="4" name="Slide Number Placeholder 3"/>
          <p:cNvSpPr>
            <a:spLocks noGrp="1"/>
          </p:cNvSpPr>
          <p:nvPr>
            <p:ph type="sldNum" sz="quarter" idx="12"/>
          </p:nvPr>
        </p:nvSpPr>
        <p:spPr/>
        <p:txBody>
          <a:bodyPr/>
          <a:lstStyle/>
          <a:p>
            <a:fld id="{374E9322-ADF7-42DC-A84A-F7705813E879}" type="slidenum">
              <a:rPr lang="en-US" smtClean="0"/>
              <a:pPr/>
              <a:t>27</a:t>
            </a:fld>
            <a:endParaRPr lang="en-US"/>
          </a:p>
        </p:txBody>
      </p:sp>
      <p:pic>
        <p:nvPicPr>
          <p:cNvPr id="75778" name="Picture 2"/>
          <p:cNvPicPr>
            <a:picLocks noChangeAspect="1" noChangeArrowheads="1"/>
          </p:cNvPicPr>
          <p:nvPr/>
        </p:nvPicPr>
        <p:blipFill>
          <a:blip r:embed="rId2" cstate="print"/>
          <a:srcRect/>
          <a:stretch>
            <a:fillRect/>
          </a:stretch>
        </p:blipFill>
        <p:spPr bwMode="auto">
          <a:xfrm>
            <a:off x="103265" y="1752600"/>
            <a:ext cx="2944735" cy="4438650"/>
          </a:xfrm>
          <a:prstGeom prst="rect">
            <a:avLst/>
          </a:prstGeom>
          <a:noFill/>
          <a:ln w="9525">
            <a:noFill/>
            <a:miter lim="800000"/>
            <a:headEnd/>
            <a:tailEnd/>
          </a:ln>
        </p:spPr>
      </p:pic>
      <p:pic>
        <p:nvPicPr>
          <p:cNvPr id="75779" name="Picture 3"/>
          <p:cNvPicPr>
            <a:picLocks noChangeAspect="1" noChangeArrowheads="1"/>
          </p:cNvPicPr>
          <p:nvPr/>
        </p:nvPicPr>
        <p:blipFill>
          <a:blip r:embed="rId3" cstate="print"/>
          <a:srcRect/>
          <a:stretch>
            <a:fillRect/>
          </a:stretch>
        </p:blipFill>
        <p:spPr bwMode="auto">
          <a:xfrm>
            <a:off x="3200400" y="2438400"/>
            <a:ext cx="5785063"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From the Command Line</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28</a:t>
            </a:fld>
            <a:endParaRPr lang="en-US"/>
          </a:p>
        </p:txBody>
      </p:sp>
      <p:sp>
        <p:nvSpPr>
          <p:cNvPr id="5" name="TextBox 4"/>
          <p:cNvSpPr txBox="1"/>
          <p:nvPr/>
        </p:nvSpPr>
        <p:spPr>
          <a:xfrm>
            <a:off x="381000" y="2057400"/>
            <a:ext cx="8458200" cy="2862322"/>
          </a:xfrm>
          <a:prstGeom prst="rect">
            <a:avLst/>
          </a:prstGeom>
          <a:noFill/>
        </p:spPr>
        <p:txBody>
          <a:bodyPr wrap="square" rtlCol="0">
            <a:spAutoFit/>
          </a:bodyPr>
          <a:lstStyle/>
          <a:p>
            <a:r>
              <a:rPr lang="en-US" sz="2000" dirty="0" smtClean="0">
                <a:cs typeface="Courier New" pitchFamily="49" charset="0"/>
              </a:rPr>
              <a:t>C:\android-sdk-windows\tools&gt;</a:t>
            </a:r>
            <a:r>
              <a:rPr lang="en-US" sz="2000" b="1" dirty="0" smtClean="0">
                <a:cs typeface="Courier New" pitchFamily="49" charset="0"/>
              </a:rPr>
              <a:t>android</a:t>
            </a:r>
            <a:r>
              <a:rPr lang="en-US" sz="2000" dirty="0" smtClean="0">
                <a:cs typeface="Courier New" pitchFamily="49" charset="0"/>
              </a:rPr>
              <a:t> </a:t>
            </a:r>
            <a:r>
              <a:rPr lang="en-US" sz="2000" b="1" dirty="0" smtClean="0">
                <a:cs typeface="Courier New" pitchFamily="49" charset="0"/>
              </a:rPr>
              <a:t>create </a:t>
            </a:r>
            <a:r>
              <a:rPr lang="en-US" sz="2000" b="1" dirty="0" err="1" smtClean="0">
                <a:cs typeface="Courier New" pitchFamily="49" charset="0"/>
              </a:rPr>
              <a:t>avd</a:t>
            </a:r>
            <a:r>
              <a:rPr lang="en-US" sz="2000" b="1" dirty="0" smtClean="0">
                <a:cs typeface="Courier New" pitchFamily="49" charset="0"/>
              </a:rPr>
              <a:t> -n </a:t>
            </a:r>
            <a:r>
              <a:rPr lang="en-US" sz="2000" b="1" dirty="0" err="1" smtClean="0">
                <a:cs typeface="Courier New" pitchFamily="49" charset="0"/>
              </a:rPr>
              <a:t>MyDevice</a:t>
            </a:r>
            <a:r>
              <a:rPr lang="en-US" sz="2000" b="1" dirty="0" smtClean="0">
                <a:cs typeface="Courier New" pitchFamily="49" charset="0"/>
              </a:rPr>
              <a:t> -t android-8</a:t>
            </a:r>
          </a:p>
          <a:p>
            <a:r>
              <a:rPr lang="en-US" sz="2000" dirty="0" smtClean="0">
                <a:cs typeface="Courier New" pitchFamily="49" charset="0"/>
              </a:rPr>
              <a:t>Android 2.2 is a basic Android platform.</a:t>
            </a:r>
          </a:p>
          <a:p>
            <a:r>
              <a:rPr lang="en-US" sz="2000" dirty="0" smtClean="0">
                <a:cs typeface="Courier New" pitchFamily="49" charset="0"/>
              </a:rPr>
              <a:t>Do you wish to create a custom hardware profile [no]</a:t>
            </a:r>
          </a:p>
          <a:p>
            <a:r>
              <a:rPr lang="en-US" sz="2000" dirty="0" smtClean="0">
                <a:cs typeface="Courier New" pitchFamily="49" charset="0"/>
              </a:rPr>
              <a:t>Created AVD 'MyDevice2' based on Android 2.2,</a:t>
            </a:r>
          </a:p>
          <a:p>
            <a:r>
              <a:rPr lang="en-US" sz="2000" dirty="0" smtClean="0">
                <a:cs typeface="Courier New" pitchFamily="49" charset="0"/>
              </a:rPr>
              <a:t>with the following hardware </a:t>
            </a:r>
            <a:r>
              <a:rPr lang="en-US" sz="2000" dirty="0" err="1" smtClean="0">
                <a:cs typeface="Courier New" pitchFamily="49" charset="0"/>
              </a:rPr>
              <a:t>config</a:t>
            </a:r>
            <a:r>
              <a:rPr lang="en-US" sz="2000" dirty="0" smtClean="0">
                <a:cs typeface="Courier New" pitchFamily="49" charset="0"/>
              </a:rPr>
              <a:t>:</a:t>
            </a:r>
          </a:p>
          <a:p>
            <a:r>
              <a:rPr lang="en-US" sz="2000" dirty="0" err="1" smtClean="0">
                <a:cs typeface="Courier New" pitchFamily="49" charset="0"/>
              </a:rPr>
              <a:t>hw.lcd.density</a:t>
            </a:r>
            <a:r>
              <a:rPr lang="en-US" sz="2000" dirty="0" smtClean="0">
                <a:cs typeface="Courier New" pitchFamily="49" charset="0"/>
              </a:rPr>
              <a:t>=240</a:t>
            </a:r>
          </a:p>
          <a:p>
            <a:r>
              <a:rPr lang="en-US" sz="2000" dirty="0" err="1" smtClean="0">
                <a:cs typeface="Courier New" pitchFamily="49" charset="0"/>
              </a:rPr>
              <a:t>vm.heapSize</a:t>
            </a:r>
            <a:r>
              <a:rPr lang="en-US" sz="2000" dirty="0" smtClean="0">
                <a:cs typeface="Courier New" pitchFamily="49" charset="0"/>
              </a:rPr>
              <a:t>=24</a:t>
            </a:r>
          </a:p>
          <a:p>
            <a:endParaRPr lang="en-US" sz="2000" dirty="0" smtClean="0">
              <a:cs typeface="Courier New" pitchFamily="49" charset="0"/>
            </a:endParaRPr>
          </a:p>
          <a:p>
            <a:r>
              <a:rPr lang="en-US" sz="2000" dirty="0" smtClean="0">
                <a:cs typeface="Courier New" pitchFamily="49" charset="0"/>
              </a:rPr>
              <a:t>C:\android-sdk-windows\tools&gt;</a:t>
            </a:r>
            <a:r>
              <a:rPr lang="en-US" sz="2000" b="1" dirty="0" smtClean="0">
                <a:cs typeface="Courier New" pitchFamily="49" charset="0"/>
              </a:rPr>
              <a:t>emulator -</a:t>
            </a:r>
            <a:r>
              <a:rPr lang="en-US" sz="2000" b="1" dirty="0" err="1" smtClean="0">
                <a:cs typeface="Courier New" pitchFamily="49" charset="0"/>
              </a:rPr>
              <a:t>avd</a:t>
            </a:r>
            <a:r>
              <a:rPr lang="en-US" sz="2000" b="1" dirty="0" smtClean="0">
                <a:cs typeface="Courier New" pitchFamily="49" charset="0"/>
              </a:rPr>
              <a:t> </a:t>
            </a:r>
            <a:r>
              <a:rPr lang="en-US" sz="2000" b="1" dirty="0" err="1" smtClean="0">
                <a:cs typeface="Courier New" pitchFamily="49" charset="0"/>
              </a:rPr>
              <a:t>MyDevice</a:t>
            </a:r>
            <a:endParaRPr lang="en-US" sz="2000" b="1" dirty="0">
              <a:cs typeface="Courier New" pitchFamily="49" charset="0"/>
            </a:endParaRPr>
          </a:p>
        </p:txBody>
      </p:sp>
      <p:cxnSp>
        <p:nvCxnSpPr>
          <p:cNvPr id="7" name="Straight Arrow Connector 6"/>
          <p:cNvCxnSpPr/>
          <p:nvPr/>
        </p:nvCxnSpPr>
        <p:spPr>
          <a:xfrm rot="16200000" flipV="1">
            <a:off x="6438900" y="2628900"/>
            <a:ext cx="381000" cy="1524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19800" y="2971800"/>
            <a:ext cx="1676400" cy="369332"/>
          </a:xfrm>
          <a:prstGeom prst="rect">
            <a:avLst/>
          </a:prstGeom>
          <a:noFill/>
        </p:spPr>
        <p:txBody>
          <a:bodyPr wrap="square" rtlCol="0">
            <a:spAutoFit/>
          </a:bodyPr>
          <a:lstStyle/>
          <a:p>
            <a:pPr algn="ctr"/>
            <a:r>
              <a:rPr lang="en-US" dirty="0" smtClean="0">
                <a:solidFill>
                  <a:srgbClr val="FF0000"/>
                </a:solidFill>
              </a:rPr>
              <a:t>Device name</a:t>
            </a:r>
            <a:endParaRPr lang="en-US" dirty="0">
              <a:solidFill>
                <a:srgbClr val="FF0000"/>
              </a:solidFill>
            </a:endParaRPr>
          </a:p>
        </p:txBody>
      </p:sp>
      <p:cxnSp>
        <p:nvCxnSpPr>
          <p:cNvPr id="11" name="Straight Arrow Connector 10"/>
          <p:cNvCxnSpPr/>
          <p:nvPr/>
        </p:nvCxnSpPr>
        <p:spPr>
          <a:xfrm rot="5400000" flipH="1" flipV="1">
            <a:off x="7353300" y="2857500"/>
            <a:ext cx="914400" cy="762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3429000"/>
            <a:ext cx="1676400" cy="369332"/>
          </a:xfrm>
          <a:prstGeom prst="rect">
            <a:avLst/>
          </a:prstGeom>
          <a:noFill/>
        </p:spPr>
        <p:txBody>
          <a:bodyPr wrap="square" rtlCol="0">
            <a:spAutoFit/>
          </a:bodyPr>
          <a:lstStyle/>
          <a:p>
            <a:pPr algn="ctr"/>
            <a:r>
              <a:rPr lang="en-US" dirty="0" smtClean="0">
                <a:solidFill>
                  <a:srgbClr val="FF0000"/>
                </a:solidFill>
              </a:rPr>
              <a:t>Target platform</a:t>
            </a:r>
            <a:endParaRPr lang="en-US" dirty="0">
              <a:solidFill>
                <a:srgbClr val="FF0000"/>
              </a:solidFill>
            </a:endParaRPr>
          </a:p>
        </p:txBody>
      </p:sp>
      <p:sp>
        <p:nvSpPr>
          <p:cNvPr id="14" name="TextBox 13"/>
          <p:cNvSpPr txBox="1"/>
          <p:nvPr/>
        </p:nvSpPr>
        <p:spPr>
          <a:xfrm>
            <a:off x="685800" y="5632847"/>
            <a:ext cx="7772400" cy="615553"/>
          </a:xfrm>
          <a:prstGeom prst="rect">
            <a:avLst/>
          </a:prstGeom>
          <a:noFill/>
        </p:spPr>
        <p:txBody>
          <a:bodyPr wrap="square" rtlCol="0">
            <a:spAutoFit/>
          </a:bodyPr>
          <a:lstStyle/>
          <a:p>
            <a:pPr algn="ctr"/>
            <a:r>
              <a:rPr lang="en-US" dirty="0" smtClean="0"/>
              <a:t>More info: </a:t>
            </a:r>
            <a:br>
              <a:rPr lang="en-US" dirty="0" smtClean="0"/>
            </a:br>
            <a:r>
              <a:rPr lang="en-US" sz="1600" dirty="0" smtClean="0">
                <a:hlinkClick r:id="rId2"/>
              </a:rPr>
              <a:t>http://developer.android.com/guide/developing/devices/managing-avds-cmdline.html</a:t>
            </a:r>
            <a:endParaRPr lang="en-US" dirty="0"/>
          </a:p>
        </p:txBody>
      </p:sp>
      <p:cxnSp>
        <p:nvCxnSpPr>
          <p:cNvPr id="15" name="Straight Arrow Connector 14"/>
          <p:cNvCxnSpPr/>
          <p:nvPr/>
        </p:nvCxnSpPr>
        <p:spPr>
          <a:xfrm rot="10800000">
            <a:off x="5867400" y="4953000"/>
            <a:ext cx="533400" cy="304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48400" y="5105400"/>
            <a:ext cx="2057400" cy="369332"/>
          </a:xfrm>
          <a:prstGeom prst="rect">
            <a:avLst/>
          </a:prstGeom>
          <a:noFill/>
        </p:spPr>
        <p:txBody>
          <a:bodyPr wrap="square" rtlCol="0">
            <a:spAutoFit/>
          </a:bodyPr>
          <a:lstStyle/>
          <a:p>
            <a:pPr algn="ctr"/>
            <a:r>
              <a:rPr lang="en-US" dirty="0" smtClean="0">
                <a:solidFill>
                  <a:srgbClr val="FF0000"/>
                </a:solidFill>
              </a:rPr>
              <a:t>Launch device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905000"/>
            <a:ext cx="6019800" cy="2862322"/>
          </a:xfrm>
          <a:prstGeom prst="rect">
            <a:avLst/>
          </a:prstGeom>
          <a:noFill/>
        </p:spPr>
        <p:txBody>
          <a:bodyPr wrap="square" rtlCol="0">
            <a:spAutoFit/>
          </a:bodyPr>
          <a:lstStyle/>
          <a:p>
            <a:pPr algn="ctr"/>
            <a:r>
              <a:rPr lang="en-US" sz="6000" b="1" dirty="0" smtClean="0"/>
              <a:t>Play Time: </a:t>
            </a:r>
          </a:p>
          <a:p>
            <a:pPr algn="ctr"/>
            <a:r>
              <a:rPr lang="en-US" sz="6000" dirty="0" smtClean="0"/>
              <a:t>Get to know your Emulator</a:t>
            </a:r>
            <a:endParaRPr lang="en-US" sz="6000"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Development Environment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Install JDK 6</a:t>
            </a:r>
          </a:p>
          <a:p>
            <a:r>
              <a:rPr lang="en-US" dirty="0" smtClean="0"/>
              <a:t>Install </a:t>
            </a:r>
            <a:r>
              <a:rPr lang="en-US" dirty="0"/>
              <a:t>Eclipse IDE for Java EE Developers (version 3.5 </a:t>
            </a:r>
            <a:r>
              <a:rPr lang="en-US" dirty="0" smtClean="0"/>
              <a:t>or 3.6)</a:t>
            </a:r>
          </a:p>
          <a:p>
            <a:r>
              <a:rPr lang="en-US" dirty="0" smtClean="0"/>
              <a:t>Download and unpack the Android </a:t>
            </a:r>
            <a:r>
              <a:rPr lang="en-US" dirty="0"/>
              <a:t>SDK </a:t>
            </a:r>
            <a:endParaRPr lang="en-US" dirty="0" smtClean="0"/>
          </a:p>
          <a:p>
            <a:r>
              <a:rPr lang="en-US" dirty="0" smtClean="0"/>
              <a:t>Install </a:t>
            </a:r>
            <a:r>
              <a:rPr lang="en-US" dirty="0"/>
              <a:t>Android Development Tools (ADT</a:t>
            </a:r>
            <a:r>
              <a:rPr lang="en-US" dirty="0" smtClean="0"/>
              <a:t>) </a:t>
            </a:r>
            <a:r>
              <a:rPr lang="en-US" dirty="0" err="1" smtClean="0"/>
              <a:t>plugin</a:t>
            </a:r>
            <a:r>
              <a:rPr lang="en-US" dirty="0" smtClean="0"/>
              <a:t> for Eclipse</a:t>
            </a:r>
          </a:p>
          <a:p>
            <a:r>
              <a:rPr lang="en-US" dirty="0" smtClean="0"/>
              <a:t>Using the Android SDK and AVD Manager, a</a:t>
            </a:r>
            <a:r>
              <a:rPr lang="sv-SE" dirty="0" smtClean="0"/>
              <a:t>dd the SDK Platform Android 2.2, API 8 package</a:t>
            </a:r>
            <a:endParaRPr lang="en-US" dirty="0" smtClean="0"/>
          </a:p>
          <a:p>
            <a:r>
              <a:rPr lang="en-US" dirty="0" smtClean="0"/>
              <a:t>Detailed install instructions available on Android site</a:t>
            </a:r>
            <a:br>
              <a:rPr lang="en-US" dirty="0" smtClean="0"/>
            </a:br>
            <a:r>
              <a:rPr lang="en-US" dirty="0" smtClean="0">
                <a:hlinkClick r:id="rId2"/>
              </a:rPr>
              <a:t>http://developer.android.com/sdk/installing.html</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 Advantages</a:t>
            </a:r>
            <a:endParaRPr lang="en-US" dirty="0"/>
          </a:p>
        </p:txBody>
      </p:sp>
      <p:sp>
        <p:nvSpPr>
          <p:cNvPr id="3" name="Content Placeholder 2"/>
          <p:cNvSpPr>
            <a:spLocks noGrp="1"/>
          </p:cNvSpPr>
          <p:nvPr>
            <p:ph idx="1"/>
          </p:nvPr>
        </p:nvSpPr>
        <p:spPr/>
        <p:txBody>
          <a:bodyPr/>
          <a:lstStyle/>
          <a:p>
            <a:r>
              <a:rPr lang="en-US" dirty="0" smtClean="0"/>
              <a:t>Always with the user</a:t>
            </a:r>
          </a:p>
          <a:p>
            <a:r>
              <a:rPr lang="en-US" dirty="0" smtClean="0"/>
              <a:t>Typically have Internet access</a:t>
            </a:r>
          </a:p>
          <a:p>
            <a:r>
              <a:rPr lang="en-US" dirty="0" smtClean="0"/>
              <a:t>Typically GPS enabled</a:t>
            </a:r>
          </a:p>
          <a:p>
            <a:r>
              <a:rPr lang="en-US" dirty="0" smtClean="0"/>
              <a:t>Typically have accelerometer &amp; compass</a:t>
            </a:r>
          </a:p>
          <a:p>
            <a:r>
              <a:rPr lang="en-US" dirty="0" smtClean="0"/>
              <a:t>Many have cameras &amp; microphones</a:t>
            </a:r>
          </a:p>
          <a:p>
            <a:r>
              <a:rPr lang="en-US" dirty="0" smtClean="0"/>
              <a:t>Many apps are free or low-cost</a:t>
            </a:r>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 Disadvantages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Limited screen size</a:t>
            </a:r>
          </a:p>
          <a:p>
            <a:r>
              <a:rPr lang="en-US" dirty="0" smtClean="0"/>
              <a:t>Limited battery life</a:t>
            </a:r>
          </a:p>
          <a:p>
            <a:r>
              <a:rPr lang="en-US" dirty="0" smtClean="0"/>
              <a:t>Limited processor speed</a:t>
            </a:r>
          </a:p>
          <a:p>
            <a:r>
              <a:rPr lang="en-US" dirty="0" smtClean="0"/>
              <a:t>Limited and sometimes slow network access</a:t>
            </a:r>
          </a:p>
          <a:p>
            <a:r>
              <a:rPr lang="en-US" dirty="0" smtClean="0"/>
              <a:t>Limited or awkward input: soft keyboard, phone keypad, touch screen, or stylus</a:t>
            </a:r>
          </a:p>
          <a:p>
            <a:r>
              <a:rPr lang="en-US" dirty="0" smtClean="0"/>
              <a:t>Limited web browser functionality</a:t>
            </a:r>
          </a:p>
          <a:p>
            <a:r>
              <a:rPr lang="en-US" dirty="0" smtClean="0"/>
              <a:t>Range of platforms &amp; configurations across devices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Applications</a:t>
            </a:r>
            <a:endParaRPr lang="en-US" dirty="0"/>
          </a:p>
        </p:txBody>
      </p:sp>
      <p:sp>
        <p:nvSpPr>
          <p:cNvPr id="3" name="Content Placeholder 2"/>
          <p:cNvSpPr>
            <a:spLocks noGrp="1"/>
          </p:cNvSpPr>
          <p:nvPr>
            <p:ph idx="1"/>
          </p:nvPr>
        </p:nvSpPr>
        <p:spPr/>
        <p:txBody>
          <a:bodyPr/>
          <a:lstStyle/>
          <a:p>
            <a:r>
              <a:rPr lang="en-US" dirty="0" smtClean="0"/>
              <a:t>What are they?</a:t>
            </a:r>
          </a:p>
          <a:p>
            <a:pPr lvl="1"/>
            <a:r>
              <a:rPr lang="en-US" dirty="0" smtClean="0"/>
              <a:t>Any application that runs on a mobile device</a:t>
            </a:r>
          </a:p>
          <a:p>
            <a:r>
              <a:rPr lang="en-US" dirty="0" smtClean="0"/>
              <a:t>Types</a:t>
            </a:r>
          </a:p>
          <a:p>
            <a:pPr lvl="1"/>
            <a:r>
              <a:rPr lang="en-US" dirty="0" smtClean="0"/>
              <a:t>Web apps: run in a web browser</a:t>
            </a:r>
          </a:p>
          <a:p>
            <a:pPr lvl="2"/>
            <a:r>
              <a:rPr lang="en-US" dirty="0" smtClean="0"/>
              <a:t>HTML, JavaScript, Flash, server-side components, etc.</a:t>
            </a:r>
          </a:p>
          <a:p>
            <a:pPr lvl="1"/>
            <a:r>
              <a:rPr lang="en-US" dirty="0" smtClean="0"/>
              <a:t>Native: compiled binaries for the device</a:t>
            </a:r>
          </a:p>
          <a:p>
            <a:pPr lvl="2"/>
            <a:r>
              <a:rPr lang="en-US" dirty="0" smtClean="0"/>
              <a:t>Often make use of web services</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Apps</a:t>
            </a:r>
            <a:endParaRPr lang="en-US" dirty="0"/>
          </a:p>
        </p:txBody>
      </p:sp>
      <p:sp>
        <p:nvSpPr>
          <p:cNvPr id="3" name="Content Placeholder 2"/>
          <p:cNvSpPr>
            <a:spLocks noGrp="1"/>
          </p:cNvSpPr>
          <p:nvPr>
            <p:ph idx="1"/>
          </p:nvPr>
        </p:nvSpPr>
        <p:spPr/>
        <p:txBody>
          <a:bodyPr>
            <a:normAutofit lnSpcReduction="10000"/>
          </a:bodyPr>
          <a:lstStyle/>
          <a:p>
            <a:r>
              <a:rPr lang="en-US" dirty="0" smtClean="0"/>
              <a:t>Built using Java and new SDK libraries</a:t>
            </a:r>
          </a:p>
          <a:p>
            <a:pPr lvl="1"/>
            <a:r>
              <a:rPr lang="en-US" dirty="0" smtClean="0"/>
              <a:t>No support for some Java libraries like Swing &amp; AWT</a:t>
            </a:r>
          </a:p>
          <a:p>
            <a:pPr lvl="1"/>
            <a:r>
              <a:rPr lang="en-US" dirty="0" smtClean="0"/>
              <a:t>Oracle currently suing Google over use</a:t>
            </a:r>
          </a:p>
          <a:p>
            <a:r>
              <a:rPr lang="en-US" dirty="0" smtClean="0"/>
              <a:t>Java code compiled into </a:t>
            </a:r>
            <a:r>
              <a:rPr lang="en-US" dirty="0" err="1" smtClean="0"/>
              <a:t>Dalvik</a:t>
            </a:r>
            <a:r>
              <a:rPr lang="en-US" dirty="0" smtClean="0"/>
              <a:t> byte code (.</a:t>
            </a:r>
            <a:r>
              <a:rPr lang="en-US" dirty="0" err="1" smtClean="0"/>
              <a:t>dex</a:t>
            </a:r>
            <a:r>
              <a:rPr lang="en-US" dirty="0" smtClean="0"/>
              <a:t>)</a:t>
            </a:r>
          </a:p>
          <a:p>
            <a:pPr lvl="1"/>
            <a:r>
              <a:rPr lang="en-US" dirty="0" smtClean="0"/>
              <a:t>Optimized for mobile devices (better memory management, battery utilization, etc.)</a:t>
            </a:r>
          </a:p>
          <a:p>
            <a:r>
              <a:rPr lang="en-US" dirty="0" err="1" smtClean="0"/>
              <a:t>Dalvik</a:t>
            </a:r>
            <a:r>
              <a:rPr lang="en-US" dirty="0" smtClean="0"/>
              <a:t> VM runs .</a:t>
            </a:r>
            <a:r>
              <a:rPr lang="en-US" dirty="0" err="1" smtClean="0"/>
              <a:t>dex</a:t>
            </a:r>
            <a:r>
              <a:rPr lang="en-US" dirty="0" smtClean="0"/>
              <a:t> files</a:t>
            </a:r>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Are Boxed</a:t>
            </a:r>
            <a:endParaRPr lang="en-US" dirty="0"/>
          </a:p>
        </p:txBody>
      </p:sp>
      <p:sp>
        <p:nvSpPr>
          <p:cNvPr id="3" name="Content Placeholder 2"/>
          <p:cNvSpPr>
            <a:spLocks noGrp="1"/>
          </p:cNvSpPr>
          <p:nvPr>
            <p:ph idx="1"/>
          </p:nvPr>
        </p:nvSpPr>
        <p:spPr/>
        <p:txBody>
          <a:bodyPr>
            <a:normAutofit fontScale="92500"/>
          </a:bodyPr>
          <a:lstStyle/>
          <a:p>
            <a:r>
              <a:rPr lang="en-US" dirty="0" smtClean="0"/>
              <a:t>By default, each app is run in its own Linux process</a:t>
            </a:r>
          </a:p>
          <a:p>
            <a:pPr lvl="1"/>
            <a:r>
              <a:rPr lang="en-US" dirty="0" smtClean="0"/>
              <a:t>Process started when app’s code needs to be executed</a:t>
            </a:r>
          </a:p>
          <a:p>
            <a:pPr lvl="1"/>
            <a:r>
              <a:rPr lang="en-US" dirty="0" smtClean="0"/>
              <a:t>Threads can be started to handle time-consuming operations</a:t>
            </a:r>
          </a:p>
          <a:p>
            <a:r>
              <a:rPr lang="en-US" dirty="0" smtClean="0"/>
              <a:t>Each process has its own </a:t>
            </a:r>
            <a:r>
              <a:rPr lang="en-US" dirty="0" err="1" smtClean="0"/>
              <a:t>Dalvik</a:t>
            </a:r>
            <a:r>
              <a:rPr lang="en-US" dirty="0" smtClean="0"/>
              <a:t> VM</a:t>
            </a:r>
          </a:p>
          <a:p>
            <a:r>
              <a:rPr lang="en-US" dirty="0" smtClean="0"/>
              <a:t>By default, each app is assigned unique Linux ID</a:t>
            </a:r>
          </a:p>
          <a:p>
            <a:pPr lvl="1"/>
            <a:r>
              <a:rPr lang="en-US" dirty="0" smtClean="0"/>
              <a:t>Permissions are set so app’s files are only visible to that app</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Producing an Android App</a:t>
            </a:r>
            <a:endParaRPr lang="en-US" dirty="0"/>
          </a:p>
        </p:txBody>
      </p:sp>
      <p:sp>
        <p:nvSpPr>
          <p:cNvPr id="3" name="Rectangle 2"/>
          <p:cNvSpPr/>
          <p:nvPr/>
        </p:nvSpPr>
        <p:spPr>
          <a:xfrm>
            <a:off x="7620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Java code</a:t>
            </a:r>
            <a:endParaRPr lang="en-US" dirty="0">
              <a:solidFill>
                <a:schemeClr val="tx2"/>
              </a:solidFill>
            </a:endParaRPr>
          </a:p>
        </p:txBody>
      </p:sp>
      <p:sp>
        <p:nvSpPr>
          <p:cNvPr id="4" name="Rectangle 3"/>
          <p:cNvSpPr/>
          <p:nvPr/>
        </p:nvSpPr>
        <p:spPr>
          <a:xfrm>
            <a:off x="28956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5" name="Rectangle 4"/>
          <p:cNvSpPr/>
          <p:nvPr/>
        </p:nvSpPr>
        <p:spPr>
          <a:xfrm>
            <a:off x="5334000" y="2209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rPr>
              <a:t>Dalvik</a:t>
            </a:r>
            <a:r>
              <a:rPr lang="en-US" dirty="0" smtClean="0">
                <a:solidFill>
                  <a:schemeClr val="tx2"/>
                </a:solidFill>
              </a:rPr>
              <a:t> exe</a:t>
            </a:r>
            <a:endParaRPr lang="en-US" dirty="0">
              <a:solidFill>
                <a:schemeClr val="tx2"/>
              </a:solidFill>
            </a:endParaRPr>
          </a:p>
        </p:txBody>
      </p:sp>
      <p:sp>
        <p:nvSpPr>
          <p:cNvPr id="6" name="Rectangle 5"/>
          <p:cNvSpPr/>
          <p:nvPr/>
        </p:nvSpPr>
        <p:spPr>
          <a:xfrm>
            <a:off x="2667000" y="32120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p:nvSpPr>
        <p:spPr>
          <a:xfrm>
            <a:off x="2819400" y="33644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nvSpPr>
        <p:spPr>
          <a:xfrm>
            <a:off x="2971800" y="35168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11"/>
          <p:cNvSpPr/>
          <p:nvPr/>
        </p:nvSpPr>
        <p:spPr>
          <a:xfrm>
            <a:off x="3124200" y="36692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13" name="Rectangle 12"/>
          <p:cNvSpPr/>
          <p:nvPr/>
        </p:nvSpPr>
        <p:spPr>
          <a:xfrm>
            <a:off x="5334000" y="3733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&lt;xml&gt;</a:t>
            </a:r>
            <a:endParaRPr lang="en-US" dirty="0">
              <a:solidFill>
                <a:schemeClr val="tx2"/>
              </a:solidFill>
            </a:endParaRPr>
          </a:p>
        </p:txBody>
      </p:sp>
      <p:grpSp>
        <p:nvGrpSpPr>
          <p:cNvPr id="7" name="Group 25"/>
          <p:cNvGrpSpPr/>
          <p:nvPr/>
        </p:nvGrpSpPr>
        <p:grpSpPr>
          <a:xfrm>
            <a:off x="7620000" y="3733800"/>
            <a:ext cx="1143000" cy="990600"/>
            <a:chOff x="7467600" y="3200400"/>
            <a:chExt cx="1143000" cy="990600"/>
          </a:xfrm>
        </p:grpSpPr>
        <p:sp>
          <p:nvSpPr>
            <p:cNvPr id="19" name="Rectangle 18"/>
            <p:cNvSpPr/>
            <p:nvPr/>
          </p:nvSpPr>
          <p:spPr>
            <a:xfrm>
              <a:off x="7467600" y="3200400"/>
              <a:ext cx="1143000" cy="990600"/>
            </a:xfrm>
            <a:prstGeom prst="rect">
              <a:avLst/>
            </a:prstGeom>
            <a:solidFill>
              <a:srgbClr val="305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4" name="Picture 2"/>
            <p:cNvPicPr>
              <a:picLocks noChangeAspect="1" noChangeArrowheads="1"/>
            </p:cNvPicPr>
            <p:nvPr/>
          </p:nvPicPr>
          <p:blipFill>
            <a:blip r:embed="rId3" cstate="print"/>
            <a:srcRect/>
            <a:stretch>
              <a:fillRect/>
            </a:stretch>
          </p:blipFill>
          <p:spPr bwMode="auto">
            <a:xfrm>
              <a:off x="7589520" y="3200400"/>
              <a:ext cx="914400" cy="953588"/>
            </a:xfrm>
            <a:prstGeom prst="rect">
              <a:avLst/>
            </a:prstGeom>
            <a:noFill/>
            <a:ln w="9525">
              <a:noFill/>
              <a:miter lim="800000"/>
              <a:headEnd/>
              <a:tailEnd/>
            </a:ln>
          </p:spPr>
        </p:pic>
      </p:grpSp>
      <p:sp>
        <p:nvSpPr>
          <p:cNvPr id="49155" name="Music"/>
          <p:cNvSpPr>
            <a:spLocks noEditPoints="1" noChangeArrowheads="1"/>
          </p:cNvSpPr>
          <p:nvPr/>
        </p:nvSpPr>
        <p:spPr bwMode="auto">
          <a:xfrm>
            <a:off x="5410200" y="5334000"/>
            <a:ext cx="371475" cy="3714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5334000" y="5257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6" name="Picture 4" descr="C:\Users\fmccown\AppData\Local\Microsoft\Windows\Temporary Internet Files\Content.IE5\BSJPH8Q7\MCj03125660000[1].wmf"/>
          <p:cNvPicPr>
            <a:picLocks noChangeAspect="1" noChangeArrowheads="1"/>
          </p:cNvPicPr>
          <p:nvPr/>
        </p:nvPicPr>
        <p:blipFill>
          <a:blip r:embed="rId4" cstate="print"/>
          <a:srcRect/>
          <a:stretch>
            <a:fillRect/>
          </a:stretch>
        </p:blipFill>
        <p:spPr bwMode="auto">
          <a:xfrm>
            <a:off x="5715000" y="5791200"/>
            <a:ext cx="762000" cy="416857"/>
          </a:xfrm>
          <a:prstGeom prst="rect">
            <a:avLst/>
          </a:prstGeom>
          <a:noFill/>
        </p:spPr>
      </p:pic>
      <p:sp>
        <p:nvSpPr>
          <p:cNvPr id="18" name="TextBox 17"/>
          <p:cNvSpPr txBox="1"/>
          <p:nvPr/>
        </p:nvSpPr>
        <p:spPr>
          <a:xfrm>
            <a:off x="5867400" y="5334000"/>
            <a:ext cx="609600" cy="338554"/>
          </a:xfrm>
          <a:prstGeom prst="rect">
            <a:avLst/>
          </a:prstGeom>
          <a:noFill/>
        </p:spPr>
        <p:txBody>
          <a:bodyPr wrap="square" rtlCol="0">
            <a:spAutoFit/>
          </a:bodyPr>
          <a:lstStyle/>
          <a:p>
            <a:r>
              <a:rPr lang="en-US" sz="1600" dirty="0" smtClean="0"/>
              <a:t>&lt;</a:t>
            </a:r>
            <a:r>
              <a:rPr lang="en-US" sz="1600" dirty="0" err="1" smtClean="0"/>
              <a:t>str</a:t>
            </a:r>
            <a:r>
              <a:rPr lang="en-US" sz="1600" dirty="0" smtClean="0"/>
              <a:t>&gt;</a:t>
            </a:r>
            <a:endParaRPr lang="en-US" sz="1600" dirty="0"/>
          </a:p>
        </p:txBody>
      </p:sp>
      <p:sp>
        <p:nvSpPr>
          <p:cNvPr id="20" name="TextBox 19"/>
          <p:cNvSpPr txBox="1"/>
          <p:nvPr/>
        </p:nvSpPr>
        <p:spPr>
          <a:xfrm>
            <a:off x="381000" y="2514600"/>
            <a:ext cx="1905000" cy="369332"/>
          </a:xfrm>
          <a:prstGeom prst="rect">
            <a:avLst/>
          </a:prstGeom>
          <a:noFill/>
        </p:spPr>
        <p:txBody>
          <a:bodyPr wrap="square" rtlCol="0">
            <a:spAutoFit/>
          </a:bodyPr>
          <a:lstStyle/>
          <a:p>
            <a:pPr algn="ctr"/>
            <a:r>
              <a:rPr lang="en-US" dirty="0" smtClean="0"/>
              <a:t>.java</a:t>
            </a:r>
            <a:endParaRPr lang="en-US" dirty="0"/>
          </a:p>
        </p:txBody>
      </p:sp>
      <p:sp>
        <p:nvSpPr>
          <p:cNvPr id="21" name="TextBox 20"/>
          <p:cNvSpPr txBox="1"/>
          <p:nvPr/>
        </p:nvSpPr>
        <p:spPr>
          <a:xfrm>
            <a:off x="2514600" y="2514600"/>
            <a:ext cx="1905000" cy="369332"/>
          </a:xfrm>
          <a:prstGeom prst="rect">
            <a:avLst/>
          </a:prstGeom>
          <a:noFill/>
        </p:spPr>
        <p:txBody>
          <a:bodyPr wrap="square" rtlCol="0">
            <a:spAutoFit/>
          </a:bodyPr>
          <a:lstStyle/>
          <a:p>
            <a:pPr algn="ctr"/>
            <a:r>
              <a:rPr lang="en-US" dirty="0" smtClean="0"/>
              <a:t>.class</a:t>
            </a:r>
            <a:endParaRPr lang="en-US" dirty="0"/>
          </a:p>
        </p:txBody>
      </p:sp>
      <p:sp>
        <p:nvSpPr>
          <p:cNvPr id="22" name="TextBox 21"/>
          <p:cNvSpPr txBox="1"/>
          <p:nvPr/>
        </p:nvSpPr>
        <p:spPr>
          <a:xfrm>
            <a:off x="2590800" y="4648200"/>
            <a:ext cx="1905000" cy="369332"/>
          </a:xfrm>
          <a:prstGeom prst="rect">
            <a:avLst/>
          </a:prstGeom>
          <a:noFill/>
        </p:spPr>
        <p:txBody>
          <a:bodyPr wrap="square" rtlCol="0">
            <a:spAutoFit/>
          </a:bodyPr>
          <a:lstStyle/>
          <a:p>
            <a:pPr algn="ctr"/>
            <a:r>
              <a:rPr lang="en-US" dirty="0" smtClean="0"/>
              <a:t>Other .class files</a:t>
            </a:r>
            <a:endParaRPr lang="en-US" dirty="0"/>
          </a:p>
        </p:txBody>
      </p:sp>
      <p:cxnSp>
        <p:nvCxnSpPr>
          <p:cNvPr id="24" name="Straight Arrow Connector 23"/>
          <p:cNvCxnSpPr>
            <a:stCxn id="3" idx="3"/>
            <a:endCxn id="4" idx="1"/>
          </p:cNvCxnSpPr>
          <p:nvPr/>
        </p:nvCxnSpPr>
        <p:spPr>
          <a:xfrm>
            <a:off x="1905000" y="2019300"/>
            <a:ext cx="990600" cy="158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800" y="1611868"/>
            <a:ext cx="1905000" cy="369332"/>
          </a:xfrm>
          <a:prstGeom prst="rect">
            <a:avLst/>
          </a:prstGeom>
          <a:noFill/>
        </p:spPr>
        <p:txBody>
          <a:bodyPr wrap="square" rtlCol="0">
            <a:spAutoFit/>
          </a:bodyPr>
          <a:lstStyle/>
          <a:p>
            <a:pPr algn="ctr"/>
            <a:r>
              <a:rPr lang="en-US" b="1" dirty="0" err="1" smtClean="0"/>
              <a:t>javac</a:t>
            </a:r>
            <a:endParaRPr lang="en-US" b="1" dirty="0"/>
          </a:p>
        </p:txBody>
      </p:sp>
      <p:sp>
        <p:nvSpPr>
          <p:cNvPr id="27" name="Right Brace 26"/>
          <p:cNvSpPr/>
          <p:nvPr/>
        </p:nvSpPr>
        <p:spPr>
          <a:xfrm>
            <a:off x="4419600" y="2133600"/>
            <a:ext cx="457200" cy="2286000"/>
          </a:xfrm>
          <a:prstGeom prst="rightBrace">
            <a:avLst>
              <a:gd name="adj1" fmla="val 8333"/>
              <a:gd name="adj2" fmla="val 287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419600" y="2362200"/>
            <a:ext cx="914400" cy="369332"/>
          </a:xfrm>
          <a:prstGeom prst="rect">
            <a:avLst/>
          </a:prstGeom>
          <a:noFill/>
        </p:spPr>
        <p:txBody>
          <a:bodyPr wrap="square" rtlCol="0">
            <a:spAutoFit/>
          </a:bodyPr>
          <a:lstStyle/>
          <a:p>
            <a:pPr algn="ctr"/>
            <a:r>
              <a:rPr lang="en-US" b="1" dirty="0" err="1" smtClean="0"/>
              <a:t>dx</a:t>
            </a:r>
            <a:endParaRPr lang="en-US" b="1" dirty="0"/>
          </a:p>
        </p:txBody>
      </p:sp>
      <p:sp>
        <p:nvSpPr>
          <p:cNvPr id="29" name="TextBox 28"/>
          <p:cNvSpPr txBox="1"/>
          <p:nvPr/>
        </p:nvSpPr>
        <p:spPr>
          <a:xfrm>
            <a:off x="4953000" y="3200400"/>
            <a:ext cx="1905000" cy="369332"/>
          </a:xfrm>
          <a:prstGeom prst="rect">
            <a:avLst/>
          </a:prstGeom>
          <a:noFill/>
        </p:spPr>
        <p:txBody>
          <a:bodyPr wrap="square" rtlCol="0">
            <a:spAutoFit/>
          </a:bodyPr>
          <a:lstStyle/>
          <a:p>
            <a:pPr algn="ctr"/>
            <a:r>
              <a:rPr lang="en-US" dirty="0" smtClean="0"/>
              <a:t>classes.dex</a:t>
            </a:r>
            <a:endParaRPr lang="en-US" dirty="0"/>
          </a:p>
        </p:txBody>
      </p:sp>
      <p:sp>
        <p:nvSpPr>
          <p:cNvPr id="30" name="TextBox 29"/>
          <p:cNvSpPr txBox="1"/>
          <p:nvPr/>
        </p:nvSpPr>
        <p:spPr>
          <a:xfrm>
            <a:off x="4800600" y="4724400"/>
            <a:ext cx="2209800" cy="369332"/>
          </a:xfrm>
          <a:prstGeom prst="rect">
            <a:avLst/>
          </a:prstGeom>
          <a:noFill/>
        </p:spPr>
        <p:txBody>
          <a:bodyPr wrap="square" rtlCol="0">
            <a:spAutoFit/>
          </a:bodyPr>
          <a:lstStyle/>
          <a:p>
            <a:pPr algn="ctr"/>
            <a:r>
              <a:rPr lang="en-US" dirty="0" smtClean="0"/>
              <a:t>AndroidManifest.xml</a:t>
            </a:r>
            <a:endParaRPr lang="en-US" dirty="0"/>
          </a:p>
        </p:txBody>
      </p:sp>
      <p:sp>
        <p:nvSpPr>
          <p:cNvPr id="31" name="TextBox 30"/>
          <p:cNvSpPr txBox="1"/>
          <p:nvPr/>
        </p:nvSpPr>
        <p:spPr>
          <a:xfrm>
            <a:off x="4800600" y="6248400"/>
            <a:ext cx="2209800" cy="369332"/>
          </a:xfrm>
          <a:prstGeom prst="rect">
            <a:avLst/>
          </a:prstGeom>
          <a:noFill/>
        </p:spPr>
        <p:txBody>
          <a:bodyPr wrap="square" rtlCol="0">
            <a:spAutoFit/>
          </a:bodyPr>
          <a:lstStyle/>
          <a:p>
            <a:pPr algn="ctr"/>
            <a:r>
              <a:rPr lang="en-US" dirty="0" smtClean="0"/>
              <a:t>Resources</a:t>
            </a:r>
            <a:endParaRPr lang="en-US" dirty="0"/>
          </a:p>
        </p:txBody>
      </p:sp>
      <p:sp>
        <p:nvSpPr>
          <p:cNvPr id="32" name="Right Brace 31"/>
          <p:cNvSpPr/>
          <p:nvPr/>
        </p:nvSpPr>
        <p:spPr>
          <a:xfrm>
            <a:off x="6781800" y="2895600"/>
            <a:ext cx="457200" cy="2971800"/>
          </a:xfrm>
          <a:prstGeom prst="rightBrace">
            <a:avLst>
              <a:gd name="adj1" fmla="val 8333"/>
              <a:gd name="adj2" fmla="val 446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7239000" y="4724400"/>
            <a:ext cx="1905000" cy="369332"/>
          </a:xfrm>
          <a:prstGeom prst="rect">
            <a:avLst/>
          </a:prstGeom>
          <a:noFill/>
        </p:spPr>
        <p:txBody>
          <a:bodyPr wrap="square" rtlCol="0">
            <a:spAutoFit/>
          </a:bodyPr>
          <a:lstStyle/>
          <a:p>
            <a:pPr algn="ctr"/>
            <a:r>
              <a:rPr lang="en-US" dirty="0" smtClean="0"/>
              <a:t>.</a:t>
            </a:r>
            <a:r>
              <a:rPr lang="en-US" dirty="0" err="1" smtClean="0"/>
              <a:t>apk</a:t>
            </a:r>
            <a:endParaRPr lang="en-US" dirty="0"/>
          </a:p>
        </p:txBody>
      </p:sp>
      <p:sp>
        <p:nvSpPr>
          <p:cNvPr id="34" name="TextBox 33"/>
          <p:cNvSpPr txBox="1"/>
          <p:nvPr/>
        </p:nvSpPr>
        <p:spPr>
          <a:xfrm>
            <a:off x="6934200" y="3124200"/>
            <a:ext cx="914400" cy="369332"/>
          </a:xfrm>
          <a:prstGeom prst="rect">
            <a:avLst/>
          </a:prstGeom>
          <a:noFill/>
        </p:spPr>
        <p:txBody>
          <a:bodyPr wrap="square" rtlCol="0">
            <a:spAutoFit/>
          </a:bodyPr>
          <a:lstStyle/>
          <a:p>
            <a:pPr algn="ctr"/>
            <a:r>
              <a:rPr lang="en-US" b="1" dirty="0" err="1" smtClean="0"/>
              <a:t>aapt</a:t>
            </a:r>
            <a:endParaRPr lang="en-US" b="1" dirty="0"/>
          </a:p>
        </p:txBody>
      </p:sp>
      <p:sp>
        <p:nvSpPr>
          <p:cNvPr id="35" name="Slide Number Placeholder 34"/>
          <p:cNvSpPr>
            <a:spLocks noGrp="1"/>
          </p:cNvSpPr>
          <p:nvPr>
            <p:ph type="sldNum" sz="quarter" idx="12"/>
          </p:nvPr>
        </p:nvSpPr>
        <p:spPr/>
        <p:txBody>
          <a:bodyPr/>
          <a:lstStyle/>
          <a:p>
            <a:fld id="{374E9322-ADF7-42DC-A84A-F7705813E87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Android Tutorial</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457200" y="1447800"/>
            <a:ext cx="3352800" cy="4851175"/>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4114800" y="1524000"/>
            <a:ext cx="4763232" cy="2514600"/>
          </a:xfrm>
          <a:prstGeom prst="rect">
            <a:avLst/>
          </a:prstGeom>
          <a:noFill/>
          <a:ln w="9525">
            <a:noFill/>
            <a:miter lim="800000"/>
            <a:headEnd/>
            <a:tailEnd/>
          </a:ln>
        </p:spPr>
      </p:pic>
      <p:sp>
        <p:nvSpPr>
          <p:cNvPr id="5" name="TextBox 4"/>
          <p:cNvSpPr txBox="1"/>
          <p:nvPr/>
        </p:nvSpPr>
        <p:spPr>
          <a:xfrm>
            <a:off x="3657600" y="6400800"/>
            <a:ext cx="5181600" cy="307777"/>
          </a:xfrm>
          <a:prstGeom prst="rect">
            <a:avLst/>
          </a:prstGeom>
          <a:noFill/>
        </p:spPr>
        <p:txBody>
          <a:bodyPr wrap="square" rtlCol="0">
            <a:spAutoFit/>
          </a:bodyPr>
          <a:lstStyle/>
          <a:p>
            <a:r>
              <a:rPr lang="en-US" sz="1400" dirty="0" smtClean="0">
                <a:hlinkClick r:id="rId4"/>
              </a:rPr>
              <a:t>http://developer.android.com/resources/tutorials/hello-world.html</a:t>
            </a:r>
            <a:endParaRPr lang="en-US" sz="1400" dirty="0"/>
          </a:p>
        </p:txBody>
      </p:sp>
      <p:pic>
        <p:nvPicPr>
          <p:cNvPr id="50180" name="Picture 4"/>
          <p:cNvPicPr>
            <a:picLocks noChangeAspect="1" noChangeArrowheads="1"/>
          </p:cNvPicPr>
          <p:nvPr/>
        </p:nvPicPr>
        <p:blipFill>
          <a:blip r:embed="rId5" cstate="print"/>
          <a:srcRect/>
          <a:stretch>
            <a:fillRect/>
          </a:stretch>
        </p:blipFill>
        <p:spPr bwMode="auto">
          <a:xfrm>
            <a:off x="4419600" y="4495800"/>
            <a:ext cx="3722748" cy="1524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74E9322-ADF7-42DC-A84A-F7705813E87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Files</a:t>
            </a:r>
            <a:endParaRPr lang="en-US" dirty="0"/>
          </a:p>
        </p:txBody>
      </p:sp>
      <p:sp>
        <p:nvSpPr>
          <p:cNvPr id="5" name="Content Placeholder 4"/>
          <p:cNvSpPr>
            <a:spLocks noGrp="1"/>
          </p:cNvSpPr>
          <p:nvPr>
            <p:ph idx="1"/>
          </p:nvPr>
        </p:nvSpPr>
        <p:spPr/>
        <p:txBody>
          <a:bodyPr>
            <a:noAutofit/>
          </a:bodyPr>
          <a:lstStyle/>
          <a:p>
            <a:r>
              <a:rPr lang="en-US" sz="2000" dirty="0" err="1" smtClean="0"/>
              <a:t>src</a:t>
            </a:r>
            <a:r>
              <a:rPr lang="en-US" sz="2000" dirty="0" smtClean="0"/>
              <a:t>/</a:t>
            </a:r>
            <a:r>
              <a:rPr lang="en-US" sz="2000" b="1" dirty="0" smtClean="0"/>
              <a:t>HelloAndroid.java</a:t>
            </a:r>
          </a:p>
          <a:p>
            <a:pPr lvl="1"/>
            <a:r>
              <a:rPr lang="en-US" sz="2000" dirty="0" smtClean="0"/>
              <a:t>Activity which is started when app executes</a:t>
            </a:r>
          </a:p>
          <a:p>
            <a:r>
              <a:rPr lang="en-US" sz="2000" dirty="0" smtClean="0"/>
              <a:t>res/layout/</a:t>
            </a:r>
            <a:r>
              <a:rPr lang="en-US" sz="2000" b="1" dirty="0" smtClean="0"/>
              <a:t>main.xml</a:t>
            </a:r>
          </a:p>
          <a:p>
            <a:pPr lvl="1"/>
            <a:r>
              <a:rPr lang="en-US" sz="2000" dirty="0" smtClean="0"/>
              <a:t>Defines &amp; lays out widgets for the activity</a:t>
            </a:r>
          </a:p>
          <a:p>
            <a:r>
              <a:rPr lang="en-US" sz="2000" dirty="0" smtClean="0"/>
              <a:t>res/values/</a:t>
            </a:r>
            <a:r>
              <a:rPr lang="en-US" sz="2000" b="1" dirty="0" smtClean="0"/>
              <a:t>strings.xml</a:t>
            </a:r>
          </a:p>
          <a:p>
            <a:pPr lvl="1"/>
            <a:r>
              <a:rPr lang="en-US" sz="2000" dirty="0" smtClean="0"/>
              <a:t>String constants used by app</a:t>
            </a:r>
          </a:p>
          <a:p>
            <a:r>
              <a:rPr lang="en-US" sz="2000" dirty="0" smtClean="0"/>
              <a:t>gen/</a:t>
            </a:r>
            <a:r>
              <a:rPr lang="en-US" sz="2000" b="1" dirty="0" smtClean="0"/>
              <a:t>R.java</a:t>
            </a:r>
            <a:r>
              <a:rPr lang="en-US" sz="2000" dirty="0" smtClean="0"/>
              <a:t>    </a:t>
            </a:r>
            <a:r>
              <a:rPr lang="en-US" sz="2000" dirty="0" smtClean="0">
                <a:solidFill>
                  <a:srgbClr val="FF0000"/>
                </a:solidFill>
              </a:rPr>
              <a:t>(Don’t touch!)</a:t>
            </a:r>
          </a:p>
          <a:p>
            <a:pPr lvl="1"/>
            <a:r>
              <a:rPr lang="en-US" sz="2000" dirty="0" smtClean="0"/>
              <a:t>Auto-generated file with identifiers from main.xml, strings.xml, and elsewhere</a:t>
            </a:r>
          </a:p>
          <a:p>
            <a:r>
              <a:rPr lang="en-US" sz="2000" b="1" dirty="0" smtClean="0"/>
              <a:t>AndroidManifest.xml</a:t>
            </a:r>
          </a:p>
          <a:p>
            <a:pPr lvl="1"/>
            <a:r>
              <a:rPr lang="en-US" sz="2000" dirty="0" smtClean="0"/>
              <a:t>Declares all the app’s components</a:t>
            </a:r>
          </a:p>
          <a:p>
            <a:pPr lvl="1"/>
            <a:r>
              <a:rPr lang="en-US" sz="2000" dirty="0" smtClean="0"/>
              <a:t>Names libraries app needs to be linked against</a:t>
            </a:r>
          </a:p>
          <a:p>
            <a:pPr lvl="1"/>
            <a:r>
              <a:rPr lang="en-US" sz="2000" dirty="0" smtClean="0"/>
              <a:t>Identifies permissions the app expects to be granted</a:t>
            </a:r>
            <a:endParaRPr lang="en-US" sz="2000" dirty="0"/>
          </a:p>
        </p:txBody>
      </p:sp>
      <p:sp>
        <p:nvSpPr>
          <p:cNvPr id="3" name="Slide Number Placeholder 2"/>
          <p:cNvSpPr>
            <a:spLocks noGrp="1"/>
          </p:cNvSpPr>
          <p:nvPr>
            <p:ph type="sldNum" sz="quarter" idx="12"/>
          </p:nvPr>
        </p:nvSpPr>
        <p:spPr/>
        <p:txBody>
          <a:bodyPr/>
          <a:lstStyle/>
          <a:p>
            <a:fld id="{374E9322-ADF7-42DC-A84A-F7705813E87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src</a:t>
            </a:r>
            <a:r>
              <a:rPr lang="en-US" dirty="0" smtClean="0"/>
              <a:t>/</a:t>
            </a:r>
            <a:r>
              <a:rPr lang="en-US" b="1" dirty="0" smtClean="0"/>
              <a:t>HelloAndroid.java</a:t>
            </a:r>
          </a:p>
        </p:txBody>
      </p:sp>
      <p:sp>
        <p:nvSpPr>
          <p:cNvPr id="5" name="Content Placeholder 4"/>
          <p:cNvSpPr>
            <a:spLocks noGrp="1"/>
          </p:cNvSpPr>
          <p:nvPr>
            <p:ph idx="1"/>
          </p:nvPr>
        </p:nvSpPr>
        <p:spPr/>
        <p:txBody>
          <a:bodyPr>
            <a:noAutofit/>
          </a:bodyPr>
          <a:lstStyle/>
          <a:p>
            <a:r>
              <a:rPr lang="en-US" sz="2400" dirty="0" smtClean="0"/>
              <a:t>Activity which is started when app executes</a:t>
            </a:r>
          </a:p>
        </p:txBody>
      </p:sp>
      <p:sp>
        <p:nvSpPr>
          <p:cNvPr id="3" name="Slide Number Placeholder 2"/>
          <p:cNvSpPr>
            <a:spLocks noGrp="1"/>
          </p:cNvSpPr>
          <p:nvPr>
            <p:ph type="sldNum" sz="quarter" idx="12"/>
          </p:nvPr>
        </p:nvSpPr>
        <p:spPr/>
        <p:txBody>
          <a:bodyPr/>
          <a:lstStyle/>
          <a:p>
            <a:fld id="{374E9322-ADF7-42DC-A84A-F7705813E879}" type="slidenum">
              <a:rPr lang="en-US" smtClean="0"/>
              <a:pPr/>
              <a:t>38</a:t>
            </a:fld>
            <a:endParaRPr lang="en-US"/>
          </a:p>
        </p:txBody>
      </p:sp>
      <p:pic>
        <p:nvPicPr>
          <p:cNvPr id="96258" name="Picture 2"/>
          <p:cNvPicPr>
            <a:picLocks noChangeAspect="1" noChangeArrowheads="1"/>
          </p:cNvPicPr>
          <p:nvPr/>
        </p:nvPicPr>
        <p:blipFill>
          <a:blip r:embed="rId2" cstate="print"/>
          <a:srcRect/>
          <a:stretch>
            <a:fillRect/>
          </a:stretch>
        </p:blipFill>
        <p:spPr bwMode="auto">
          <a:xfrm>
            <a:off x="2057400" y="2667000"/>
            <a:ext cx="4724400" cy="3774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res/layout/</a:t>
            </a:r>
            <a:r>
              <a:rPr lang="en-US" b="1" dirty="0" smtClean="0"/>
              <a:t>main.xml</a:t>
            </a:r>
          </a:p>
        </p:txBody>
      </p:sp>
      <p:sp>
        <p:nvSpPr>
          <p:cNvPr id="5" name="Content Placeholder 4"/>
          <p:cNvSpPr>
            <a:spLocks noGrp="1"/>
          </p:cNvSpPr>
          <p:nvPr>
            <p:ph idx="1"/>
          </p:nvPr>
        </p:nvSpPr>
        <p:spPr/>
        <p:txBody>
          <a:bodyPr>
            <a:noAutofit/>
          </a:bodyPr>
          <a:lstStyle/>
          <a:p>
            <a:r>
              <a:rPr lang="en-US" sz="2400" dirty="0" smtClean="0"/>
              <a:t>Declares layouts &amp; widgets for the activity</a:t>
            </a:r>
          </a:p>
        </p:txBody>
      </p:sp>
      <p:sp>
        <p:nvSpPr>
          <p:cNvPr id="3" name="Slide Number Placeholder 2"/>
          <p:cNvSpPr>
            <a:spLocks noGrp="1"/>
          </p:cNvSpPr>
          <p:nvPr>
            <p:ph type="sldNum" sz="quarter" idx="12"/>
          </p:nvPr>
        </p:nvSpPr>
        <p:spPr/>
        <p:txBody>
          <a:bodyPr/>
          <a:lstStyle/>
          <a:p>
            <a:fld id="{374E9322-ADF7-42DC-A84A-F7705813E879}" type="slidenum">
              <a:rPr lang="en-US" smtClean="0"/>
              <a:pPr/>
              <a:t>39</a:t>
            </a:fld>
            <a:endParaRPr lang="en-US"/>
          </a:p>
        </p:txBody>
      </p:sp>
      <p:pic>
        <p:nvPicPr>
          <p:cNvPr id="97282" name="Picture 2"/>
          <p:cNvPicPr>
            <a:picLocks noChangeAspect="1" noChangeArrowheads="1"/>
          </p:cNvPicPr>
          <p:nvPr/>
        </p:nvPicPr>
        <p:blipFill>
          <a:blip r:embed="rId3" cstate="print"/>
          <a:srcRect/>
          <a:stretch>
            <a:fillRect/>
          </a:stretch>
        </p:blipFill>
        <p:spPr bwMode="auto">
          <a:xfrm>
            <a:off x="457200" y="2438400"/>
            <a:ext cx="6342222" cy="3505200"/>
          </a:xfrm>
          <a:prstGeom prst="rect">
            <a:avLst/>
          </a:prstGeom>
          <a:noFill/>
          <a:ln w="9525">
            <a:noFill/>
            <a:miter lim="800000"/>
            <a:headEnd/>
            <a:tailEnd/>
          </a:ln>
        </p:spPr>
      </p:pic>
      <p:pic>
        <p:nvPicPr>
          <p:cNvPr id="97284" name="Picture 4" descr="http://developer.android.com/images/viewgroup.png"/>
          <p:cNvPicPr>
            <a:picLocks noChangeAspect="1" noChangeArrowheads="1"/>
          </p:cNvPicPr>
          <p:nvPr/>
        </p:nvPicPr>
        <p:blipFill>
          <a:blip r:embed="rId4" cstate="print"/>
          <a:srcRect/>
          <a:stretch>
            <a:fillRect/>
          </a:stretch>
        </p:blipFill>
        <p:spPr bwMode="auto">
          <a:xfrm>
            <a:off x="5562600" y="3429000"/>
            <a:ext cx="2971800" cy="2009776"/>
          </a:xfrm>
          <a:prstGeom prst="rect">
            <a:avLst/>
          </a:prstGeom>
          <a:noFill/>
        </p:spPr>
      </p:pic>
      <p:cxnSp>
        <p:nvCxnSpPr>
          <p:cNvPr id="7" name="Straight Arrow Connector 6"/>
          <p:cNvCxnSpPr/>
          <p:nvPr/>
        </p:nvCxnSpPr>
        <p:spPr>
          <a:xfrm rot="10800000">
            <a:off x="4495800" y="4953000"/>
            <a:ext cx="1066800" cy="762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572000" y="4267200"/>
            <a:ext cx="1752600" cy="6858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4648200" y="3048000"/>
            <a:ext cx="2057400" cy="45720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9200" y="6400800"/>
            <a:ext cx="6705600" cy="338554"/>
          </a:xfrm>
          <a:prstGeom prst="rect">
            <a:avLst/>
          </a:prstGeom>
          <a:noFill/>
        </p:spPr>
        <p:txBody>
          <a:bodyPr wrap="square" rtlCol="0">
            <a:spAutoFit/>
          </a:bodyPr>
          <a:lstStyle/>
          <a:p>
            <a:pPr algn="ctr"/>
            <a:r>
              <a:rPr lang="en-US" sz="1600" dirty="0" smtClean="0"/>
              <a:t>Tree from: </a:t>
            </a:r>
            <a:r>
              <a:rPr lang="en-US" sz="1600" dirty="0" smtClean="0">
                <a:hlinkClick r:id="rId5"/>
              </a:rPr>
              <a:t>http://developer.android.com/guide/topics/ui/index.html</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4E9322-ADF7-42DC-A84A-F7705813E879}" type="slidenum">
              <a:rPr lang="en-US" smtClean="0"/>
              <a:pPr/>
              <a:t>4</a:t>
            </a:fld>
            <a:endParaRPr lang="en-US"/>
          </a:p>
        </p:txBody>
      </p:sp>
      <p:pic>
        <p:nvPicPr>
          <p:cNvPr id="69634" name="Picture 2"/>
          <p:cNvPicPr>
            <a:picLocks noChangeAspect="1" noChangeArrowheads="1"/>
          </p:cNvPicPr>
          <p:nvPr/>
        </p:nvPicPr>
        <p:blipFill>
          <a:blip r:embed="rId2" cstate="print"/>
          <a:srcRect/>
          <a:stretch>
            <a:fillRect/>
          </a:stretch>
        </p:blipFill>
        <p:spPr bwMode="auto">
          <a:xfrm>
            <a:off x="536575" y="704850"/>
            <a:ext cx="8069263" cy="5448300"/>
          </a:xfrm>
          <a:prstGeom prst="rect">
            <a:avLst/>
          </a:prstGeom>
          <a:noFill/>
          <a:ln w="9525">
            <a:noFill/>
            <a:miter lim="800000"/>
            <a:headEnd/>
            <a:tailEnd/>
          </a:ln>
        </p:spPr>
      </p:pic>
      <p:sp>
        <p:nvSpPr>
          <p:cNvPr id="6" name="Oval 5"/>
          <p:cNvSpPr/>
          <p:nvPr/>
        </p:nvSpPr>
        <p:spPr>
          <a:xfrm>
            <a:off x="1828800" y="1143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7"/>
          </p:cNvCxnSpPr>
          <p:nvPr/>
        </p:nvCxnSpPr>
        <p:spPr>
          <a:xfrm rot="5400000">
            <a:off x="2039704" y="495300"/>
            <a:ext cx="817796" cy="58919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Layouts</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457200" y="2133600"/>
            <a:ext cx="8153400" cy="3598059"/>
          </a:xfrm>
          <a:prstGeom prst="rect">
            <a:avLst/>
          </a:prstGeom>
          <a:noFill/>
          <a:ln w="9525">
            <a:noFill/>
            <a:miter lim="800000"/>
            <a:headEnd/>
            <a:tailEnd/>
          </a:ln>
        </p:spPr>
      </p:pic>
      <p:sp>
        <p:nvSpPr>
          <p:cNvPr id="4" name="TextBox 3"/>
          <p:cNvSpPr txBox="1"/>
          <p:nvPr/>
        </p:nvSpPr>
        <p:spPr>
          <a:xfrm>
            <a:off x="990600" y="6248400"/>
            <a:ext cx="7239000" cy="369332"/>
          </a:xfrm>
          <a:prstGeom prst="rect">
            <a:avLst/>
          </a:prstGeom>
          <a:noFill/>
        </p:spPr>
        <p:txBody>
          <a:bodyPr wrap="square" rtlCol="0">
            <a:spAutoFit/>
          </a:bodyPr>
          <a:lstStyle/>
          <a:p>
            <a:pPr algn="ctr"/>
            <a:r>
              <a:rPr lang="en-US" dirty="0" smtClean="0">
                <a:hlinkClick r:id="rId3"/>
              </a:rPr>
              <a:t>http://developer.android.com/resources/tutorials/views/index.html</a:t>
            </a:r>
            <a:endParaRPr lang="en-US"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Widgets</a:t>
            </a:r>
            <a:endParaRPr lang="en-US" dirty="0"/>
          </a:p>
        </p:txBody>
      </p:sp>
      <p:pic>
        <p:nvPicPr>
          <p:cNvPr id="36867" name="Picture 3"/>
          <p:cNvPicPr>
            <a:picLocks noChangeAspect="1" noChangeArrowheads="1"/>
          </p:cNvPicPr>
          <p:nvPr/>
        </p:nvPicPr>
        <p:blipFill>
          <a:blip r:embed="rId2" cstate="print"/>
          <a:srcRect/>
          <a:stretch>
            <a:fillRect/>
          </a:stretch>
        </p:blipFill>
        <p:spPr bwMode="auto">
          <a:xfrm>
            <a:off x="1676400" y="3886200"/>
            <a:ext cx="5493845" cy="2419376"/>
          </a:xfrm>
          <a:prstGeom prst="rect">
            <a:avLst/>
          </a:prstGeom>
          <a:noFill/>
          <a:ln w="9525">
            <a:noFill/>
            <a:miter lim="800000"/>
            <a:headEnd/>
            <a:tailEnd/>
          </a:ln>
        </p:spPr>
      </p:pic>
      <p:pic>
        <p:nvPicPr>
          <p:cNvPr id="36868" name="Picture 4"/>
          <p:cNvPicPr>
            <a:picLocks noChangeAspect="1" noChangeArrowheads="1"/>
          </p:cNvPicPr>
          <p:nvPr/>
        </p:nvPicPr>
        <p:blipFill>
          <a:blip r:embed="rId3" cstate="print"/>
          <a:srcRect/>
          <a:stretch>
            <a:fillRect/>
          </a:stretch>
        </p:blipFill>
        <p:spPr bwMode="auto">
          <a:xfrm>
            <a:off x="1752600" y="1371600"/>
            <a:ext cx="5486400" cy="2434264"/>
          </a:xfrm>
          <a:prstGeom prst="rect">
            <a:avLst/>
          </a:prstGeom>
          <a:noFill/>
          <a:ln w="9525">
            <a:noFill/>
            <a:miter lim="800000"/>
            <a:headEnd/>
            <a:tailEnd/>
          </a:ln>
        </p:spPr>
      </p:pic>
      <p:sp>
        <p:nvSpPr>
          <p:cNvPr id="6" name="TextBox 5"/>
          <p:cNvSpPr txBox="1"/>
          <p:nvPr/>
        </p:nvSpPr>
        <p:spPr>
          <a:xfrm>
            <a:off x="990600" y="6488668"/>
            <a:ext cx="7239000" cy="369332"/>
          </a:xfrm>
          <a:prstGeom prst="rect">
            <a:avLst/>
          </a:prstGeom>
          <a:noFill/>
        </p:spPr>
        <p:txBody>
          <a:bodyPr wrap="square" rtlCol="0">
            <a:spAutoFit/>
          </a:bodyPr>
          <a:lstStyle/>
          <a:p>
            <a:pPr algn="ctr"/>
            <a:r>
              <a:rPr lang="en-US" dirty="0" smtClean="0">
                <a:hlinkClick r:id="rId4"/>
              </a:rPr>
              <a:t>http://developer.android.com/resources/tutorials/views/index.html</a:t>
            </a:r>
            <a:endParaRPr lang="en-US" dirty="0"/>
          </a:p>
        </p:txBody>
      </p:sp>
      <p:sp>
        <p:nvSpPr>
          <p:cNvPr id="7" name="Slide Number Placeholder 6"/>
          <p:cNvSpPr>
            <a:spLocks noGrp="1"/>
          </p:cNvSpPr>
          <p:nvPr>
            <p:ph type="sldNum" sz="quarter" idx="12"/>
          </p:nvPr>
        </p:nvSpPr>
        <p:spPr/>
        <p:txBody>
          <a:bodyPr/>
          <a:lstStyle/>
          <a:p>
            <a:fld id="{374E9322-ADF7-42DC-A84A-F7705813E87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res/values/</a:t>
            </a:r>
            <a:r>
              <a:rPr lang="en-US" b="1" dirty="0" smtClean="0"/>
              <a:t>strings.xml</a:t>
            </a:r>
          </a:p>
        </p:txBody>
      </p:sp>
      <p:sp>
        <p:nvSpPr>
          <p:cNvPr id="5" name="Content Placeholder 4"/>
          <p:cNvSpPr>
            <a:spLocks noGrp="1"/>
          </p:cNvSpPr>
          <p:nvPr>
            <p:ph idx="1"/>
          </p:nvPr>
        </p:nvSpPr>
        <p:spPr/>
        <p:txBody>
          <a:bodyPr>
            <a:noAutofit/>
          </a:bodyPr>
          <a:lstStyle/>
          <a:p>
            <a:r>
              <a:rPr lang="en-US" sz="2400" dirty="0" smtClean="0"/>
              <a:t>String constants used by app</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Used for supporting </a:t>
            </a:r>
            <a:r>
              <a:rPr lang="en-US" sz="2400" dirty="0" smtClean="0">
                <a:sym typeface="Wingdings" pitchFamily="2" charset="2"/>
              </a:rPr>
              <a:t>Localization</a:t>
            </a:r>
            <a:r>
              <a:rPr lang="en-US" sz="2400" dirty="0" smtClean="0"/>
              <a:t> </a:t>
            </a:r>
          </a:p>
          <a:p>
            <a:pPr lvl="1"/>
            <a:r>
              <a:rPr lang="en-US" sz="2000" dirty="0" smtClean="0"/>
              <a:t>res/values-</a:t>
            </a:r>
            <a:r>
              <a:rPr lang="en-US" sz="2000" b="1" dirty="0" err="1" smtClean="0"/>
              <a:t>es</a:t>
            </a:r>
            <a:r>
              <a:rPr lang="en-US" sz="2000" dirty="0" smtClean="0"/>
              <a:t>/values/strings.xml to support Spanish</a:t>
            </a:r>
          </a:p>
          <a:p>
            <a:pPr lvl="1"/>
            <a:r>
              <a:rPr lang="en-US" sz="2000" dirty="0" smtClean="0"/>
              <a:t>res/values-</a:t>
            </a:r>
            <a:r>
              <a:rPr lang="en-US" sz="2000" b="1" dirty="0" err="1" smtClean="0"/>
              <a:t>fr</a:t>
            </a:r>
            <a:r>
              <a:rPr lang="en-US" sz="2000" dirty="0" smtClean="0"/>
              <a:t>/values/strings.xml to support French</a:t>
            </a:r>
          </a:p>
          <a:p>
            <a:pPr lvl="1"/>
            <a:r>
              <a:rPr lang="en-US" sz="2000" dirty="0" smtClean="0"/>
              <a:t>Etc.</a:t>
            </a:r>
          </a:p>
          <a:p>
            <a:pPr lvl="1"/>
            <a:endParaRPr lang="en-US" sz="2000" dirty="0" smtClean="0"/>
          </a:p>
        </p:txBody>
      </p:sp>
      <p:sp>
        <p:nvSpPr>
          <p:cNvPr id="3" name="Slide Number Placeholder 2"/>
          <p:cNvSpPr>
            <a:spLocks noGrp="1"/>
          </p:cNvSpPr>
          <p:nvPr>
            <p:ph type="sldNum" sz="quarter" idx="12"/>
          </p:nvPr>
        </p:nvSpPr>
        <p:spPr/>
        <p:txBody>
          <a:bodyPr/>
          <a:lstStyle/>
          <a:p>
            <a:fld id="{374E9322-ADF7-42DC-A84A-F7705813E879}" type="slidenum">
              <a:rPr lang="en-US" smtClean="0"/>
              <a:pPr/>
              <a:t>42</a:t>
            </a:fld>
            <a:endParaRPr lang="en-US"/>
          </a:p>
        </p:txBody>
      </p:sp>
      <p:pic>
        <p:nvPicPr>
          <p:cNvPr id="103427" name="Picture 3"/>
          <p:cNvPicPr>
            <a:picLocks noChangeAspect="1" noChangeArrowheads="1"/>
          </p:cNvPicPr>
          <p:nvPr/>
        </p:nvPicPr>
        <p:blipFill>
          <a:blip r:embed="rId2" cstate="print"/>
          <a:srcRect/>
          <a:stretch>
            <a:fillRect/>
          </a:stretch>
        </p:blipFill>
        <p:spPr bwMode="auto">
          <a:xfrm>
            <a:off x="990600" y="2438400"/>
            <a:ext cx="6705600" cy="1334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gen/</a:t>
            </a:r>
            <a:r>
              <a:rPr lang="en-US" b="1" dirty="0" smtClean="0"/>
              <a:t>R.java</a:t>
            </a:r>
          </a:p>
        </p:txBody>
      </p:sp>
      <p:sp>
        <p:nvSpPr>
          <p:cNvPr id="5" name="Content Placeholder 4"/>
          <p:cNvSpPr>
            <a:spLocks noGrp="1"/>
          </p:cNvSpPr>
          <p:nvPr>
            <p:ph idx="1"/>
          </p:nvPr>
        </p:nvSpPr>
        <p:spPr/>
        <p:txBody>
          <a:bodyPr>
            <a:noAutofit/>
          </a:bodyPr>
          <a:lstStyle/>
          <a:p>
            <a:r>
              <a:rPr lang="en-US" sz="2400" dirty="0" smtClean="0"/>
              <a:t>Auto-generated file with identifiers from main.xml, strings.xml, and elsewhere</a:t>
            </a:r>
          </a:p>
          <a:p>
            <a:endParaRPr lang="en-US" sz="2400" dirty="0" smtClean="0"/>
          </a:p>
        </p:txBody>
      </p:sp>
      <p:sp>
        <p:nvSpPr>
          <p:cNvPr id="3" name="Slide Number Placeholder 2"/>
          <p:cNvSpPr>
            <a:spLocks noGrp="1"/>
          </p:cNvSpPr>
          <p:nvPr>
            <p:ph type="sldNum" sz="quarter" idx="12"/>
          </p:nvPr>
        </p:nvSpPr>
        <p:spPr/>
        <p:txBody>
          <a:bodyPr/>
          <a:lstStyle/>
          <a:p>
            <a:fld id="{374E9322-ADF7-42DC-A84A-F7705813E879}" type="slidenum">
              <a:rPr lang="en-US" smtClean="0"/>
              <a:pPr/>
              <a:t>43</a:t>
            </a:fld>
            <a:endParaRPr lang="en-US"/>
          </a:p>
        </p:txBody>
      </p:sp>
      <p:pic>
        <p:nvPicPr>
          <p:cNvPr id="104451" name="Picture 3"/>
          <p:cNvPicPr>
            <a:picLocks noChangeAspect="1" noChangeArrowheads="1"/>
          </p:cNvPicPr>
          <p:nvPr/>
        </p:nvPicPr>
        <p:blipFill>
          <a:blip r:embed="rId2" cstate="print"/>
          <a:srcRect/>
          <a:stretch>
            <a:fillRect/>
          </a:stretch>
        </p:blipFill>
        <p:spPr bwMode="auto">
          <a:xfrm>
            <a:off x="1828800" y="2590800"/>
            <a:ext cx="4724400" cy="3753140"/>
          </a:xfrm>
          <a:prstGeom prst="rect">
            <a:avLst/>
          </a:prstGeom>
          <a:noFill/>
          <a:ln w="9525">
            <a:noFill/>
            <a:miter lim="800000"/>
            <a:headEnd/>
            <a:tailEnd/>
          </a:ln>
        </p:spPr>
      </p:pic>
      <p:sp>
        <p:nvSpPr>
          <p:cNvPr id="8" name="TextBox 7"/>
          <p:cNvSpPr txBox="1"/>
          <p:nvPr/>
        </p:nvSpPr>
        <p:spPr>
          <a:xfrm>
            <a:off x="7162800" y="3352800"/>
            <a:ext cx="1371600" cy="830997"/>
          </a:xfrm>
          <a:prstGeom prst="rect">
            <a:avLst/>
          </a:prstGeom>
          <a:noFill/>
        </p:spPr>
        <p:txBody>
          <a:bodyPr wrap="square" rtlCol="0">
            <a:spAutoFit/>
          </a:bodyPr>
          <a:lstStyle/>
          <a:p>
            <a:pPr algn="ctr"/>
            <a:r>
              <a:rPr lang="en-US" sz="2400" dirty="0" smtClean="0">
                <a:solidFill>
                  <a:srgbClr val="C00000"/>
                </a:solidFill>
              </a:rPr>
              <a:t>Do not modify!</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AndroidManifest.xml</a:t>
            </a:r>
          </a:p>
        </p:txBody>
      </p:sp>
      <p:sp>
        <p:nvSpPr>
          <p:cNvPr id="5" name="Content Placeholder 4"/>
          <p:cNvSpPr>
            <a:spLocks noGrp="1"/>
          </p:cNvSpPr>
          <p:nvPr>
            <p:ph idx="1"/>
          </p:nvPr>
        </p:nvSpPr>
        <p:spPr/>
        <p:txBody>
          <a:bodyPr>
            <a:noAutofit/>
          </a:bodyPr>
          <a:lstStyle/>
          <a:p>
            <a:r>
              <a:rPr lang="en-US" sz="2400" dirty="0" smtClean="0"/>
              <a:t>Declares all the app’s components</a:t>
            </a:r>
          </a:p>
          <a:p>
            <a:r>
              <a:rPr lang="en-US" sz="2400" dirty="0" smtClean="0"/>
              <a:t>Names libraries app needs to be linked against</a:t>
            </a:r>
          </a:p>
          <a:p>
            <a:r>
              <a:rPr lang="en-US" sz="2400" dirty="0" smtClean="0"/>
              <a:t>Identifies permissions the app expects to be granted</a:t>
            </a:r>
          </a:p>
          <a:p>
            <a:endParaRPr lang="en-US" sz="2400" dirty="0" smtClean="0"/>
          </a:p>
        </p:txBody>
      </p:sp>
      <p:sp>
        <p:nvSpPr>
          <p:cNvPr id="3" name="Slide Number Placeholder 2"/>
          <p:cNvSpPr>
            <a:spLocks noGrp="1"/>
          </p:cNvSpPr>
          <p:nvPr>
            <p:ph type="sldNum" sz="quarter" idx="12"/>
          </p:nvPr>
        </p:nvSpPr>
        <p:spPr/>
        <p:txBody>
          <a:bodyPr/>
          <a:lstStyle/>
          <a:p>
            <a:fld id="{374E9322-ADF7-42DC-A84A-F7705813E879}" type="slidenum">
              <a:rPr lang="en-US" smtClean="0"/>
              <a:pPr/>
              <a:t>44</a:t>
            </a:fld>
            <a:endParaRPr lang="en-US"/>
          </a:p>
        </p:txBody>
      </p:sp>
      <p:pic>
        <p:nvPicPr>
          <p:cNvPr id="105475" name="Picture 3"/>
          <p:cNvPicPr>
            <a:picLocks noChangeAspect="1" noChangeArrowheads="1"/>
          </p:cNvPicPr>
          <p:nvPr/>
        </p:nvPicPr>
        <p:blipFill>
          <a:blip r:embed="rId3" cstate="print"/>
          <a:srcRect/>
          <a:stretch>
            <a:fillRect/>
          </a:stretch>
        </p:blipFill>
        <p:spPr bwMode="auto">
          <a:xfrm>
            <a:off x="838200" y="3276600"/>
            <a:ext cx="7307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Application Components</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514350" indent="-514350">
              <a:buFont typeface="+mj-lt"/>
              <a:buAutoNum type="arabicPeriod"/>
            </a:pPr>
            <a:r>
              <a:rPr lang="en-US" sz="2400" b="1" dirty="0" smtClean="0"/>
              <a:t>Activities</a:t>
            </a:r>
          </a:p>
          <a:p>
            <a:pPr lvl="1"/>
            <a:r>
              <a:rPr lang="en-US" sz="2000" dirty="0" smtClean="0"/>
              <a:t>Presents a visual UI for a single endeavor</a:t>
            </a:r>
          </a:p>
          <a:p>
            <a:pPr lvl="1"/>
            <a:r>
              <a:rPr lang="en-US" sz="2000" dirty="0" smtClean="0"/>
              <a:t>Single app may be composed of several activities</a:t>
            </a:r>
          </a:p>
          <a:p>
            <a:pPr lvl="1"/>
            <a:r>
              <a:rPr lang="en-US" sz="2000" dirty="0" smtClean="0"/>
              <a:t>Examples: list of photos, buttons to start/stop a song</a:t>
            </a:r>
          </a:p>
          <a:p>
            <a:pPr marL="514350" indent="-514350">
              <a:buFont typeface="+mj-lt"/>
              <a:buAutoNum type="arabicPeriod"/>
            </a:pPr>
            <a:r>
              <a:rPr lang="en-US" sz="2400" b="1" dirty="0" smtClean="0"/>
              <a:t>Services</a:t>
            </a:r>
          </a:p>
          <a:p>
            <a:pPr lvl="1"/>
            <a:r>
              <a:rPr lang="en-US" sz="2000" dirty="0" smtClean="0"/>
              <a:t>Performs background work (no UI)</a:t>
            </a:r>
          </a:p>
          <a:p>
            <a:pPr lvl="1"/>
            <a:r>
              <a:rPr lang="en-US" sz="2000" dirty="0" smtClean="0"/>
              <a:t>Examples: play background music, retrieve data over a network</a:t>
            </a:r>
          </a:p>
          <a:p>
            <a:pPr marL="514350" indent="-514350">
              <a:buFont typeface="+mj-lt"/>
              <a:buAutoNum type="arabicPeriod"/>
            </a:pPr>
            <a:r>
              <a:rPr lang="en-US" sz="2400" b="1" dirty="0" smtClean="0"/>
              <a:t>Broadcast Receivers</a:t>
            </a:r>
          </a:p>
          <a:p>
            <a:pPr marL="731520" lvl="1" indent="-365760"/>
            <a:r>
              <a:rPr lang="en-US" sz="2000" dirty="0" smtClean="0"/>
              <a:t>Receives and reacts to broadcast announcements (no UI)</a:t>
            </a:r>
          </a:p>
          <a:p>
            <a:pPr marL="731520" lvl="1" indent="-365760"/>
            <a:r>
              <a:rPr lang="en-US" sz="2000" dirty="0" smtClean="0"/>
              <a:t>Broadcast examples: battery is low, </a:t>
            </a:r>
            <a:r>
              <a:rPr lang="en-US" sz="2000" dirty="0" err="1" smtClean="0"/>
              <a:t>pic</a:t>
            </a:r>
            <a:r>
              <a:rPr lang="en-US" sz="2000" dirty="0" smtClean="0"/>
              <a:t> is taken, </a:t>
            </a:r>
            <a:r>
              <a:rPr lang="en-US" sz="2000" dirty="0" err="1" smtClean="0"/>
              <a:t>lang</a:t>
            </a:r>
            <a:r>
              <a:rPr lang="en-US" sz="2000" dirty="0" smtClean="0"/>
              <a:t> </a:t>
            </a:r>
            <a:r>
              <a:rPr lang="en-US" sz="2000" dirty="0" err="1" smtClean="0"/>
              <a:t>pref</a:t>
            </a:r>
            <a:r>
              <a:rPr lang="en-US" sz="2000" dirty="0" smtClean="0"/>
              <a:t> changed</a:t>
            </a:r>
          </a:p>
          <a:p>
            <a:pPr marL="514350" indent="-514350">
              <a:buFont typeface="+mj-lt"/>
              <a:buAutoNum type="arabicPeriod"/>
            </a:pPr>
            <a:r>
              <a:rPr lang="en-US" sz="2400" b="1" dirty="0" smtClean="0"/>
              <a:t>Content Providers</a:t>
            </a:r>
          </a:p>
          <a:p>
            <a:pPr marL="731520" lvl="1" indent="-365760"/>
            <a:r>
              <a:rPr lang="en-US" sz="2000" dirty="0" smtClean="0"/>
              <a:t>Provides app data to other applications (no UI)</a:t>
            </a:r>
          </a:p>
          <a:p>
            <a:pPr marL="731520" lvl="1" indent="-365760"/>
            <a:r>
              <a:rPr lang="en-US" sz="2000" dirty="0" smtClean="0"/>
              <a:t>Examples: share contact info from </a:t>
            </a:r>
            <a:r>
              <a:rPr lang="en-US" sz="2000" dirty="0" err="1" smtClean="0"/>
              <a:t>SQLite</a:t>
            </a:r>
            <a:r>
              <a:rPr lang="en-US" sz="2000" dirty="0" smtClean="0"/>
              <a:t>, image from the file system</a:t>
            </a:r>
            <a:endParaRPr lang="en-US" sz="2000"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Game</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46</a:t>
            </a:fld>
            <a:endParaRPr lang="en-US"/>
          </a:p>
        </p:txBody>
      </p:sp>
      <p:sp>
        <p:nvSpPr>
          <p:cNvPr id="5" name="Rounded Rectangle 4"/>
          <p:cNvSpPr/>
          <p:nvPr/>
        </p:nvSpPr>
        <p:spPr>
          <a:xfrm>
            <a:off x="685800" y="3124200"/>
            <a:ext cx="2209800" cy="12192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Splash Screen</a:t>
            </a:r>
          </a:p>
          <a:p>
            <a:pPr algn="ctr"/>
            <a:r>
              <a:rPr lang="en-US" sz="2400" dirty="0" smtClean="0">
                <a:solidFill>
                  <a:schemeClr val="tx1"/>
                </a:solidFill>
              </a:rPr>
              <a:t>Activity</a:t>
            </a:r>
            <a:endParaRPr lang="en-US" sz="2400" dirty="0">
              <a:solidFill>
                <a:schemeClr val="tx1"/>
              </a:solidFill>
            </a:endParaRPr>
          </a:p>
        </p:txBody>
      </p:sp>
      <p:sp>
        <p:nvSpPr>
          <p:cNvPr id="7" name="Rounded Rectangle 6"/>
          <p:cNvSpPr/>
          <p:nvPr/>
        </p:nvSpPr>
        <p:spPr>
          <a:xfrm>
            <a:off x="3429000" y="3124200"/>
            <a:ext cx="2209800" cy="12192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 Menu</a:t>
            </a:r>
          </a:p>
          <a:p>
            <a:pPr algn="ctr"/>
            <a:r>
              <a:rPr lang="en-US" sz="2400" dirty="0" smtClean="0">
                <a:solidFill>
                  <a:schemeClr val="tx1"/>
                </a:solidFill>
              </a:rPr>
              <a:t>Activity</a:t>
            </a:r>
            <a:endParaRPr lang="en-US" sz="2400" dirty="0">
              <a:solidFill>
                <a:schemeClr val="tx1"/>
              </a:solidFill>
            </a:endParaRPr>
          </a:p>
        </p:txBody>
      </p:sp>
      <p:sp>
        <p:nvSpPr>
          <p:cNvPr id="8" name="Rounded Rectangle 7"/>
          <p:cNvSpPr/>
          <p:nvPr/>
        </p:nvSpPr>
        <p:spPr>
          <a:xfrm>
            <a:off x="6172200" y="3162300"/>
            <a:ext cx="2209800" cy="12192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Game Play</a:t>
            </a:r>
          </a:p>
          <a:p>
            <a:pPr algn="ctr"/>
            <a:r>
              <a:rPr lang="en-US" sz="2400" dirty="0" smtClean="0">
                <a:solidFill>
                  <a:schemeClr val="tx1"/>
                </a:solidFill>
              </a:rPr>
              <a:t>Activity</a:t>
            </a:r>
            <a:endParaRPr lang="en-US" sz="2400" dirty="0">
              <a:solidFill>
                <a:schemeClr val="tx1"/>
              </a:solidFill>
            </a:endParaRPr>
          </a:p>
        </p:txBody>
      </p:sp>
      <p:sp>
        <p:nvSpPr>
          <p:cNvPr id="9" name="Rounded Rectangle 8"/>
          <p:cNvSpPr/>
          <p:nvPr/>
        </p:nvSpPr>
        <p:spPr>
          <a:xfrm>
            <a:off x="6172200" y="1524000"/>
            <a:ext cx="2209800" cy="12192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High Scores</a:t>
            </a:r>
          </a:p>
          <a:p>
            <a:pPr algn="ctr"/>
            <a:r>
              <a:rPr lang="en-US" sz="2400" dirty="0" smtClean="0">
                <a:solidFill>
                  <a:schemeClr val="tx1"/>
                </a:solidFill>
              </a:rPr>
              <a:t>Activity</a:t>
            </a:r>
            <a:endParaRPr lang="en-US" sz="2400" dirty="0">
              <a:solidFill>
                <a:schemeClr val="tx1"/>
              </a:solidFill>
            </a:endParaRPr>
          </a:p>
        </p:txBody>
      </p:sp>
      <p:sp>
        <p:nvSpPr>
          <p:cNvPr id="10" name="Rounded Rectangle 9"/>
          <p:cNvSpPr/>
          <p:nvPr/>
        </p:nvSpPr>
        <p:spPr>
          <a:xfrm>
            <a:off x="6172200" y="4800600"/>
            <a:ext cx="2209800" cy="12192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Settings</a:t>
            </a:r>
          </a:p>
          <a:p>
            <a:pPr algn="ctr"/>
            <a:r>
              <a:rPr lang="en-US" sz="2400" dirty="0" smtClean="0">
                <a:solidFill>
                  <a:schemeClr val="tx1"/>
                </a:solidFill>
              </a:rPr>
              <a:t>Activity</a:t>
            </a:r>
            <a:endParaRPr lang="en-US" sz="2400" dirty="0">
              <a:solidFill>
                <a:schemeClr val="tx1"/>
              </a:solidFill>
            </a:endParaRPr>
          </a:p>
        </p:txBody>
      </p:sp>
      <p:cxnSp>
        <p:nvCxnSpPr>
          <p:cNvPr id="12" name="Straight Arrow Connector 11"/>
          <p:cNvCxnSpPr>
            <a:endCxn id="7" idx="1"/>
          </p:cNvCxnSpPr>
          <p:nvPr/>
        </p:nvCxnSpPr>
        <p:spPr>
          <a:xfrm>
            <a:off x="2895600" y="3733800"/>
            <a:ext cx="533400" cy="1588"/>
          </a:xfrm>
          <a:prstGeom prst="straightConnector1">
            <a:avLst/>
          </a:prstGeom>
          <a:ln w="254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38800" y="3733800"/>
            <a:ext cx="533400" cy="1588"/>
          </a:xfrm>
          <a:prstGeom prst="straightConnector1">
            <a:avLst/>
          </a:prstGeom>
          <a:ln w="254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4953000" y="2133600"/>
            <a:ext cx="1219200" cy="965200"/>
          </a:xfrm>
          <a:custGeom>
            <a:avLst/>
            <a:gdLst>
              <a:gd name="connsiteX0" fmla="*/ 0 w 1803400"/>
              <a:gd name="connsiteY0" fmla="*/ 1257300 h 1257300"/>
              <a:gd name="connsiteX1" fmla="*/ 381000 w 1803400"/>
              <a:gd name="connsiteY1" fmla="*/ 381000 h 1257300"/>
              <a:gd name="connsiteX2" fmla="*/ 1803400 w 1803400"/>
              <a:gd name="connsiteY2" fmla="*/ 0 h 1257300"/>
            </a:gdLst>
            <a:ahLst/>
            <a:cxnLst>
              <a:cxn ang="0">
                <a:pos x="connsiteX0" y="connsiteY0"/>
              </a:cxn>
              <a:cxn ang="0">
                <a:pos x="connsiteX1" y="connsiteY1"/>
              </a:cxn>
              <a:cxn ang="0">
                <a:pos x="connsiteX2" y="connsiteY2"/>
              </a:cxn>
            </a:cxnLst>
            <a:rect l="l" t="t" r="r" b="b"/>
            <a:pathLst>
              <a:path w="1803400" h="1257300">
                <a:moveTo>
                  <a:pt x="0" y="1257300"/>
                </a:moveTo>
                <a:cubicBezTo>
                  <a:pt x="40216" y="923925"/>
                  <a:pt x="80433" y="590550"/>
                  <a:pt x="381000" y="381000"/>
                </a:cubicBezTo>
                <a:cubicBezTo>
                  <a:pt x="681567" y="171450"/>
                  <a:pt x="1242483" y="85725"/>
                  <a:pt x="1803400" y="0"/>
                </a:cubicBezTo>
              </a:path>
            </a:pathLst>
          </a:custGeom>
          <a:ln w="254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flipV="1">
            <a:off x="4953000" y="4343400"/>
            <a:ext cx="1219200" cy="965200"/>
          </a:xfrm>
          <a:custGeom>
            <a:avLst/>
            <a:gdLst>
              <a:gd name="connsiteX0" fmla="*/ 0 w 1803400"/>
              <a:gd name="connsiteY0" fmla="*/ 1257300 h 1257300"/>
              <a:gd name="connsiteX1" fmla="*/ 381000 w 1803400"/>
              <a:gd name="connsiteY1" fmla="*/ 381000 h 1257300"/>
              <a:gd name="connsiteX2" fmla="*/ 1803400 w 1803400"/>
              <a:gd name="connsiteY2" fmla="*/ 0 h 1257300"/>
            </a:gdLst>
            <a:ahLst/>
            <a:cxnLst>
              <a:cxn ang="0">
                <a:pos x="connsiteX0" y="connsiteY0"/>
              </a:cxn>
              <a:cxn ang="0">
                <a:pos x="connsiteX1" y="connsiteY1"/>
              </a:cxn>
              <a:cxn ang="0">
                <a:pos x="connsiteX2" y="connsiteY2"/>
              </a:cxn>
            </a:cxnLst>
            <a:rect l="l" t="t" r="r" b="b"/>
            <a:pathLst>
              <a:path w="1803400" h="1257300">
                <a:moveTo>
                  <a:pt x="0" y="1257300"/>
                </a:moveTo>
                <a:cubicBezTo>
                  <a:pt x="40216" y="923925"/>
                  <a:pt x="80433" y="590550"/>
                  <a:pt x="381000" y="381000"/>
                </a:cubicBezTo>
                <a:cubicBezTo>
                  <a:pt x="681567" y="171450"/>
                  <a:pt x="1242483" y="85725"/>
                  <a:pt x="1803400" y="0"/>
                </a:cubicBezTo>
              </a:path>
            </a:pathLst>
          </a:custGeom>
          <a:ln w="25400">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 y="6248400"/>
            <a:ext cx="4724400" cy="338554"/>
          </a:xfrm>
          <a:prstGeom prst="rect">
            <a:avLst/>
          </a:prstGeom>
          <a:noFill/>
        </p:spPr>
        <p:txBody>
          <a:bodyPr wrap="square" rtlCol="0">
            <a:spAutoFit/>
          </a:bodyPr>
          <a:lstStyle/>
          <a:p>
            <a:r>
              <a:rPr lang="en-US" sz="1600" dirty="0" err="1" smtClean="0"/>
              <a:t>Conder</a:t>
            </a:r>
            <a:r>
              <a:rPr lang="en-US" sz="1600" dirty="0" smtClean="0"/>
              <a:t> &amp; </a:t>
            </a:r>
            <a:r>
              <a:rPr lang="en-US" sz="1600" dirty="0" err="1" smtClean="0"/>
              <a:t>Darcey</a:t>
            </a:r>
            <a:r>
              <a:rPr lang="en-US" sz="1600" dirty="0" smtClean="0"/>
              <a:t> (2010), Fig 4.1, p. 74</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ate diagram for an Android Activity Lifecycle."/>
          <p:cNvPicPr>
            <a:picLocks noChangeAspect="1" noChangeArrowheads="1"/>
          </p:cNvPicPr>
          <p:nvPr/>
        </p:nvPicPr>
        <p:blipFill>
          <a:blip r:embed="rId2" cstate="print"/>
          <a:srcRect/>
          <a:stretch>
            <a:fillRect/>
          </a:stretch>
        </p:blipFill>
        <p:spPr bwMode="auto">
          <a:xfrm>
            <a:off x="304800" y="85724"/>
            <a:ext cx="5191125" cy="6772276"/>
          </a:xfrm>
          <a:prstGeom prst="rect">
            <a:avLst/>
          </a:prstGeom>
          <a:noFill/>
        </p:spPr>
      </p:pic>
      <p:sp>
        <p:nvSpPr>
          <p:cNvPr id="3" name="Title 2"/>
          <p:cNvSpPr>
            <a:spLocks noGrp="1"/>
          </p:cNvSpPr>
          <p:nvPr>
            <p:ph type="title"/>
          </p:nvPr>
        </p:nvSpPr>
        <p:spPr>
          <a:xfrm>
            <a:off x="5562600" y="304800"/>
            <a:ext cx="3352800" cy="1143000"/>
          </a:xfrm>
        </p:spPr>
        <p:txBody>
          <a:bodyPr>
            <a:normAutofit fontScale="90000"/>
          </a:bodyPr>
          <a:lstStyle/>
          <a:p>
            <a:r>
              <a:rPr lang="en-US" dirty="0" smtClean="0"/>
              <a:t>Activity Lifecycle</a:t>
            </a:r>
            <a:endParaRPr lang="en-US" dirty="0"/>
          </a:p>
        </p:txBody>
      </p:sp>
      <p:sp>
        <p:nvSpPr>
          <p:cNvPr id="4" name="TextBox 3"/>
          <p:cNvSpPr txBox="1"/>
          <p:nvPr/>
        </p:nvSpPr>
        <p:spPr>
          <a:xfrm>
            <a:off x="3733800" y="6248400"/>
            <a:ext cx="5181600" cy="307777"/>
          </a:xfrm>
          <a:prstGeom prst="rect">
            <a:avLst/>
          </a:prstGeom>
          <a:noFill/>
        </p:spPr>
        <p:txBody>
          <a:bodyPr wrap="square" rtlCol="0">
            <a:spAutoFit/>
          </a:bodyPr>
          <a:lstStyle/>
          <a:p>
            <a:r>
              <a:rPr lang="en-US" sz="1400" dirty="0" smtClean="0">
                <a:hlinkClick r:id="rId3"/>
              </a:rPr>
              <a:t>http://developer.android.com/reference/android/app/Activity.html</a:t>
            </a:r>
            <a:endParaRPr lang="en-US" sz="1400"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Lifecycle Demo</a:t>
            </a:r>
            <a:endParaRPr lang="en-US" dirty="0"/>
          </a:p>
        </p:txBody>
      </p:sp>
      <p:sp>
        <p:nvSpPr>
          <p:cNvPr id="3" name="Slide Number Placeholder 2"/>
          <p:cNvSpPr>
            <a:spLocks noGrp="1"/>
          </p:cNvSpPr>
          <p:nvPr>
            <p:ph type="sldNum" sz="quarter" idx="12"/>
          </p:nvPr>
        </p:nvSpPr>
        <p:spPr/>
        <p:txBody>
          <a:bodyPr/>
          <a:lstStyle/>
          <a:p>
            <a:fld id="{374E9322-ADF7-42DC-A84A-F7705813E879}"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p:txBody>
          <a:bodyPr/>
          <a:lstStyle/>
          <a:p>
            <a:r>
              <a:rPr lang="en-US" dirty="0" smtClean="0"/>
              <a:t>Activities, services, &amp; broadcast receivers are activated by </a:t>
            </a:r>
            <a:r>
              <a:rPr lang="en-US" b="1" dirty="0" smtClean="0"/>
              <a:t>intents</a:t>
            </a:r>
          </a:p>
          <a:p>
            <a:pPr lvl="1"/>
            <a:r>
              <a:rPr lang="en-US" dirty="0" smtClean="0"/>
              <a:t>Intents are asynchronous messages</a:t>
            </a:r>
          </a:p>
          <a:p>
            <a:pPr lvl="1"/>
            <a:r>
              <a:rPr lang="en-US" dirty="0" smtClean="0"/>
              <a:t>May include data to be passed between components </a:t>
            </a:r>
          </a:p>
          <a:p>
            <a:pPr lvl="1"/>
            <a:r>
              <a:rPr lang="en-US" dirty="0" smtClean="0"/>
              <a:t>Example: A Service starts an Activity to pick a photo by using an intent. The photo is returned to the Service also using an intent.</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 to </a:t>
            </a:r>
            <a:r>
              <a:rPr lang="en-US" dirty="0" smtClean="0"/>
              <a:t>Android</a:t>
            </a:r>
          </a:p>
          <a:p>
            <a:r>
              <a:rPr lang="en-US" dirty="0" smtClean="0"/>
              <a:t>Android emulator basics</a:t>
            </a:r>
            <a:endParaRPr lang="en-US" dirty="0" smtClean="0"/>
          </a:p>
          <a:p>
            <a:r>
              <a:rPr lang="en-US" dirty="0" smtClean="0"/>
              <a:t>Mobile devices and applications</a:t>
            </a:r>
          </a:p>
          <a:p>
            <a:r>
              <a:rPr lang="en-US" dirty="0" smtClean="0"/>
              <a:t>Simple Android app</a:t>
            </a:r>
          </a:p>
          <a:p>
            <a:endParaRPr lang="en-US" dirty="0" smtClean="0"/>
          </a:p>
          <a:p>
            <a:pPr>
              <a:buNone/>
            </a:pPr>
            <a:r>
              <a:rPr lang="en-US" i="1" dirty="0" smtClean="0"/>
              <a:t>				10 minute break</a:t>
            </a:r>
            <a:endParaRPr lang="en-US" i="1" dirty="0" smtClean="0"/>
          </a:p>
          <a:p>
            <a:endParaRPr lang="en-US" dirty="0" smtClean="0"/>
          </a:p>
          <a:p>
            <a:r>
              <a:rPr lang="en-US" dirty="0" smtClean="0"/>
              <a:t>Android activities and intents</a:t>
            </a:r>
          </a:p>
          <a:p>
            <a:r>
              <a:rPr lang="en-US" dirty="0" smtClean="0"/>
              <a:t>Tic-tac-toe example</a:t>
            </a:r>
          </a:p>
          <a:p>
            <a:r>
              <a:rPr lang="en-US" dirty="0" smtClean="0"/>
              <a:t>User interface issues</a:t>
            </a:r>
          </a:p>
          <a:p>
            <a:r>
              <a:rPr lang="en-US" dirty="0" smtClean="0"/>
              <a:t>Wrap-up</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Demo</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50</a:t>
            </a:fld>
            <a:endParaRPr lang="en-US"/>
          </a:p>
        </p:txBody>
      </p:sp>
      <p:sp>
        <p:nvSpPr>
          <p:cNvPr id="5" name="Rounded Rectangle 4"/>
          <p:cNvSpPr/>
          <p:nvPr/>
        </p:nvSpPr>
        <p:spPr>
          <a:xfrm>
            <a:off x="990600" y="1905000"/>
            <a:ext cx="2133600" cy="3429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Hello</a:t>
            </a:r>
          </a:p>
          <a:p>
            <a:pPr algn="ctr"/>
            <a:r>
              <a:rPr lang="en-US" sz="2800" dirty="0" smtClean="0">
                <a:solidFill>
                  <a:schemeClr val="tx1"/>
                </a:solidFill>
              </a:rPr>
              <a:t>Android</a:t>
            </a:r>
            <a:endParaRPr lang="en-US" sz="2800" dirty="0">
              <a:solidFill>
                <a:schemeClr val="tx1"/>
              </a:solidFill>
            </a:endParaRPr>
          </a:p>
        </p:txBody>
      </p:sp>
      <p:sp>
        <p:nvSpPr>
          <p:cNvPr id="6" name="Rounded Rectangle 5"/>
          <p:cNvSpPr/>
          <p:nvPr/>
        </p:nvSpPr>
        <p:spPr>
          <a:xfrm>
            <a:off x="5791200" y="1981200"/>
            <a:ext cx="2133600" cy="3429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Second</a:t>
            </a:r>
          </a:p>
          <a:p>
            <a:pPr algn="ctr"/>
            <a:r>
              <a:rPr lang="en-US" sz="2800" dirty="0" smtClean="0">
                <a:solidFill>
                  <a:schemeClr val="tx1"/>
                </a:solidFill>
              </a:rPr>
              <a:t>Activity</a:t>
            </a:r>
            <a:endParaRPr lang="en-US" sz="2800" dirty="0">
              <a:solidFill>
                <a:schemeClr val="tx1"/>
              </a:solidFill>
            </a:endParaRPr>
          </a:p>
        </p:txBody>
      </p:sp>
      <p:cxnSp>
        <p:nvCxnSpPr>
          <p:cNvPr id="8" name="Straight Arrow Connector 7"/>
          <p:cNvCxnSpPr/>
          <p:nvPr/>
        </p:nvCxnSpPr>
        <p:spPr>
          <a:xfrm>
            <a:off x="3124200" y="2667000"/>
            <a:ext cx="2667000" cy="1588"/>
          </a:xfrm>
          <a:prstGeom prst="straightConnector1">
            <a:avLst/>
          </a:prstGeom>
          <a:ln w="254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7600" y="1905000"/>
            <a:ext cx="1600200" cy="646331"/>
          </a:xfrm>
          <a:prstGeom prst="rect">
            <a:avLst/>
          </a:prstGeom>
          <a:noFill/>
        </p:spPr>
        <p:txBody>
          <a:bodyPr wrap="square" rtlCol="0">
            <a:spAutoFit/>
          </a:bodyPr>
          <a:lstStyle/>
          <a:p>
            <a:pPr algn="ctr"/>
            <a:r>
              <a:rPr lang="en-US" dirty="0" smtClean="0"/>
              <a:t>Intent holding hello count</a:t>
            </a:r>
            <a:endParaRPr lang="en-US" dirty="0"/>
          </a:p>
        </p:txBody>
      </p:sp>
      <p:sp>
        <p:nvSpPr>
          <p:cNvPr id="10" name="TextBox 9"/>
          <p:cNvSpPr txBox="1"/>
          <p:nvPr/>
        </p:nvSpPr>
        <p:spPr>
          <a:xfrm>
            <a:off x="3276600" y="2819400"/>
            <a:ext cx="2362200" cy="369332"/>
          </a:xfrm>
          <a:prstGeom prst="rect">
            <a:avLst/>
          </a:prstGeom>
          <a:noFill/>
        </p:spPr>
        <p:txBody>
          <a:bodyPr wrap="square" rtlCol="0">
            <a:spAutoFit/>
          </a:bodyPr>
          <a:lstStyle/>
          <a:p>
            <a:pPr algn="ctr"/>
            <a:r>
              <a:rPr lang="en-US" dirty="0" err="1" smtClean="0"/>
              <a:t>startActivityForResult</a:t>
            </a:r>
            <a:r>
              <a:rPr lang="en-US" dirty="0" smtClean="0"/>
              <a:t>()</a:t>
            </a:r>
            <a:endParaRPr lang="en-US" dirty="0"/>
          </a:p>
        </p:txBody>
      </p:sp>
      <p:cxnSp>
        <p:nvCxnSpPr>
          <p:cNvPr id="12" name="Straight Arrow Connector 11"/>
          <p:cNvCxnSpPr/>
          <p:nvPr/>
        </p:nvCxnSpPr>
        <p:spPr>
          <a:xfrm rot="10800000">
            <a:off x="3124200" y="4341811"/>
            <a:ext cx="2667000" cy="1588"/>
          </a:xfrm>
          <a:prstGeom prst="straightConnector1">
            <a:avLst/>
          </a:prstGeom>
          <a:ln w="254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600" y="3656011"/>
            <a:ext cx="1600200" cy="646331"/>
          </a:xfrm>
          <a:prstGeom prst="rect">
            <a:avLst/>
          </a:prstGeom>
          <a:noFill/>
        </p:spPr>
        <p:txBody>
          <a:bodyPr wrap="square" rtlCol="0">
            <a:spAutoFit/>
          </a:bodyPr>
          <a:lstStyle/>
          <a:p>
            <a:pPr algn="ctr"/>
            <a:r>
              <a:rPr lang="en-US" dirty="0" smtClean="0"/>
              <a:t>Intent holding</a:t>
            </a:r>
          </a:p>
          <a:p>
            <a:pPr algn="ctr"/>
            <a:r>
              <a:rPr lang="en-US" dirty="0" smtClean="0"/>
              <a:t>checkbox </a:t>
            </a:r>
            <a:r>
              <a:rPr lang="en-US" dirty="0" err="1" smtClean="0"/>
              <a:t>bool</a:t>
            </a:r>
            <a:endParaRPr lang="en-US" dirty="0"/>
          </a:p>
        </p:txBody>
      </p:sp>
      <p:sp>
        <p:nvSpPr>
          <p:cNvPr id="16" name="TextBox 15"/>
          <p:cNvSpPr txBox="1"/>
          <p:nvPr/>
        </p:nvSpPr>
        <p:spPr>
          <a:xfrm>
            <a:off x="3276600" y="4419600"/>
            <a:ext cx="2362200" cy="369332"/>
          </a:xfrm>
          <a:prstGeom prst="rect">
            <a:avLst/>
          </a:prstGeom>
          <a:noFill/>
        </p:spPr>
        <p:txBody>
          <a:bodyPr wrap="square" rtlCol="0">
            <a:spAutoFit/>
          </a:bodyPr>
          <a:lstStyle/>
          <a:p>
            <a:pPr algn="ctr"/>
            <a:r>
              <a:rPr lang="en-US" dirty="0" err="1" smtClean="0"/>
              <a:t>setResult</a:t>
            </a:r>
            <a:r>
              <a:rPr lang="en-US" dirty="0" smtClean="0"/>
              <a: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Storage</a:t>
            </a:r>
            <a:endParaRPr lang="en-US" dirty="0"/>
          </a:p>
        </p:txBody>
      </p:sp>
      <p:sp>
        <p:nvSpPr>
          <p:cNvPr id="3" name="Content Placeholder 2"/>
          <p:cNvSpPr>
            <a:spLocks noGrp="1"/>
          </p:cNvSpPr>
          <p:nvPr>
            <p:ph idx="1"/>
          </p:nvPr>
        </p:nvSpPr>
        <p:spPr/>
        <p:txBody>
          <a:bodyPr>
            <a:normAutofit fontScale="92500"/>
          </a:bodyPr>
          <a:lstStyle/>
          <a:p>
            <a:r>
              <a:rPr lang="en-US" dirty="0" smtClean="0"/>
              <a:t>App’s data is private</a:t>
            </a:r>
          </a:p>
          <a:p>
            <a:pPr lvl="1"/>
            <a:r>
              <a:rPr lang="en-US" dirty="0" smtClean="0"/>
              <a:t>Can be shared using content providers</a:t>
            </a:r>
          </a:p>
          <a:p>
            <a:r>
              <a:rPr lang="en-US" dirty="0" smtClean="0"/>
              <a:t>Four ways to store data:</a:t>
            </a:r>
          </a:p>
          <a:p>
            <a:pPr marL="971550" lvl="1" indent="-514350">
              <a:buFont typeface="+mj-lt"/>
              <a:buAutoNum type="arabicPeriod"/>
            </a:pPr>
            <a:r>
              <a:rPr lang="en-US" b="1" dirty="0" smtClean="0"/>
              <a:t>Preferences</a:t>
            </a:r>
            <a:r>
              <a:rPr lang="en-US" dirty="0" smtClean="0"/>
              <a:t>: Lightweight </a:t>
            </a:r>
            <a:r>
              <a:rPr lang="en-US" dirty="0"/>
              <a:t>mechanism to store and retrieve key-value pairs of primitive data types</a:t>
            </a:r>
            <a:endParaRPr lang="en-US" dirty="0" smtClean="0"/>
          </a:p>
          <a:p>
            <a:pPr marL="971550" lvl="1" indent="-514350">
              <a:buFont typeface="+mj-lt"/>
              <a:buAutoNum type="arabicPeriod"/>
            </a:pPr>
            <a:r>
              <a:rPr lang="en-US" b="1" dirty="0" smtClean="0"/>
              <a:t>Files</a:t>
            </a:r>
            <a:r>
              <a:rPr lang="en-US" dirty="0" smtClean="0"/>
              <a:t>: Store on mobile </a:t>
            </a:r>
            <a:r>
              <a:rPr lang="en-US" dirty="0"/>
              <a:t>device or on a removable storage medium</a:t>
            </a:r>
            <a:endParaRPr lang="en-US" dirty="0" smtClean="0"/>
          </a:p>
          <a:p>
            <a:pPr marL="971550" lvl="1" indent="-514350">
              <a:buFont typeface="+mj-lt"/>
              <a:buAutoNum type="arabicPeriod"/>
            </a:pPr>
            <a:r>
              <a:rPr lang="en-US" b="1" dirty="0" smtClean="0"/>
              <a:t>Databases</a:t>
            </a:r>
            <a:r>
              <a:rPr lang="en-US" dirty="0" smtClean="0"/>
              <a:t>: </a:t>
            </a:r>
            <a:r>
              <a:rPr lang="en-US" dirty="0" err="1"/>
              <a:t>SQLite</a:t>
            </a:r>
            <a:r>
              <a:rPr lang="en-US" dirty="0"/>
              <a:t> </a:t>
            </a:r>
            <a:endParaRPr lang="en-US" dirty="0" smtClean="0"/>
          </a:p>
          <a:p>
            <a:pPr marL="971550" lvl="1" indent="-514350">
              <a:buFont typeface="+mj-lt"/>
              <a:buAutoNum type="arabicPeriod"/>
            </a:pPr>
            <a:r>
              <a:rPr lang="en-US" b="1" dirty="0" smtClean="0"/>
              <a:t>Network</a:t>
            </a:r>
            <a:r>
              <a:rPr lang="en-US" dirty="0" smtClean="0"/>
              <a:t>: Store/retrieve data stored elsewhere</a:t>
            </a:r>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Interface Issues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Menus</a:t>
            </a:r>
          </a:p>
          <a:p>
            <a:pPr lvl="1"/>
            <a:r>
              <a:rPr lang="en-US" dirty="0" smtClean="0"/>
              <a:t>Options menu</a:t>
            </a:r>
          </a:p>
          <a:p>
            <a:pPr lvl="1"/>
            <a:r>
              <a:rPr lang="en-US" dirty="0" smtClean="0"/>
              <a:t>Context menu</a:t>
            </a:r>
          </a:p>
          <a:p>
            <a:r>
              <a:rPr lang="en-US" dirty="0" smtClean="0"/>
              <a:t>Touch gestures</a:t>
            </a:r>
          </a:p>
          <a:p>
            <a:pPr lvl="1"/>
            <a:r>
              <a:rPr lang="en-US" dirty="0" smtClean="0"/>
              <a:t>Tap/Touch</a:t>
            </a:r>
          </a:p>
          <a:p>
            <a:pPr lvl="1"/>
            <a:r>
              <a:rPr lang="en-US" dirty="0" smtClean="0"/>
              <a:t>Long press</a:t>
            </a:r>
          </a:p>
          <a:p>
            <a:pPr lvl="1"/>
            <a:r>
              <a:rPr lang="en-US" dirty="0" smtClean="0"/>
              <a:t>Double tap</a:t>
            </a:r>
          </a:p>
          <a:p>
            <a:pPr lvl="1"/>
            <a:r>
              <a:rPr lang="en-US" dirty="0" smtClean="0"/>
              <a:t>Pinch &amp; spread</a:t>
            </a:r>
          </a:p>
          <a:p>
            <a:pPr lvl="1"/>
            <a:r>
              <a:rPr lang="en-US" dirty="0" smtClean="0"/>
              <a:t>Flick/swipe</a:t>
            </a:r>
          </a:p>
          <a:p>
            <a:pPr lvl="1"/>
            <a:r>
              <a:rPr lang="en-US" dirty="0" smtClean="0"/>
              <a:t>Drag</a:t>
            </a:r>
          </a:p>
          <a:p>
            <a:r>
              <a:rPr lang="en-US" dirty="0" smtClean="0"/>
              <a:t>Responsiveness</a:t>
            </a:r>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Menu</a:t>
            </a:r>
            <a:endParaRPr lang="en-US" dirty="0"/>
          </a:p>
        </p:txBody>
      </p:sp>
      <p:sp>
        <p:nvSpPr>
          <p:cNvPr id="3" name="Content Placeholder 2"/>
          <p:cNvSpPr>
            <a:spLocks noGrp="1"/>
          </p:cNvSpPr>
          <p:nvPr>
            <p:ph idx="1"/>
          </p:nvPr>
        </p:nvSpPr>
        <p:spPr/>
        <p:txBody>
          <a:bodyPr/>
          <a:lstStyle/>
          <a:p>
            <a:r>
              <a:rPr lang="en-US" dirty="0" smtClean="0"/>
              <a:t>Activated by pressing MENU button</a:t>
            </a:r>
          </a:p>
          <a:p>
            <a:r>
              <a:rPr lang="en-US" dirty="0" smtClean="0"/>
              <a:t>More than 6 items show in expanded menu</a:t>
            </a:r>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74E9322-ADF7-42DC-A84A-F7705813E879}" type="slidenum">
              <a:rPr lang="en-US" smtClean="0"/>
              <a:pPr/>
              <a:t>53</a:t>
            </a:fld>
            <a:endParaRPr lang="en-US"/>
          </a:p>
        </p:txBody>
      </p:sp>
      <p:pic>
        <p:nvPicPr>
          <p:cNvPr id="107522" name="Picture 2" descr="http://developer.android.com/images/menu_design/MenuDiagram.png"/>
          <p:cNvPicPr>
            <a:picLocks noChangeAspect="1" noChangeArrowheads="1"/>
          </p:cNvPicPr>
          <p:nvPr/>
        </p:nvPicPr>
        <p:blipFill>
          <a:blip r:embed="rId2" cstate="print"/>
          <a:srcRect/>
          <a:stretch>
            <a:fillRect/>
          </a:stretch>
        </p:blipFill>
        <p:spPr bwMode="auto">
          <a:xfrm>
            <a:off x="1600200" y="3124200"/>
            <a:ext cx="5610225" cy="31623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Menu</a:t>
            </a:r>
            <a:endParaRPr lang="en-US" dirty="0"/>
          </a:p>
        </p:txBody>
      </p:sp>
      <p:sp>
        <p:nvSpPr>
          <p:cNvPr id="3" name="Content Placeholder 2"/>
          <p:cNvSpPr>
            <a:spLocks noGrp="1"/>
          </p:cNvSpPr>
          <p:nvPr>
            <p:ph idx="1"/>
          </p:nvPr>
        </p:nvSpPr>
        <p:spPr/>
        <p:txBody>
          <a:bodyPr>
            <a:normAutofit/>
          </a:bodyPr>
          <a:lstStyle/>
          <a:p>
            <a:r>
              <a:rPr lang="en-US" sz="2000" dirty="0" smtClean="0"/>
              <a:t>Activated by long touch on item</a:t>
            </a:r>
          </a:p>
          <a:p>
            <a:r>
              <a:rPr lang="en-US" sz="2000" dirty="0" smtClean="0"/>
              <a:t>Most intuitive command should be listed first</a:t>
            </a:r>
          </a:p>
          <a:p>
            <a:r>
              <a:rPr lang="en-US" sz="2000" dirty="0" smtClean="0"/>
              <a:t>Many users never see or use them, so items should usually be visible elsewhere</a:t>
            </a:r>
          </a:p>
          <a:p>
            <a:endParaRPr lang="en-US" sz="2000"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54</a:t>
            </a:fld>
            <a:endParaRPr lang="en-US"/>
          </a:p>
        </p:txBody>
      </p:sp>
      <p:sp>
        <p:nvSpPr>
          <p:cNvPr id="6" name="TextBox 5"/>
          <p:cNvSpPr txBox="1"/>
          <p:nvPr/>
        </p:nvSpPr>
        <p:spPr>
          <a:xfrm>
            <a:off x="838200" y="6400800"/>
            <a:ext cx="7315200" cy="338554"/>
          </a:xfrm>
          <a:prstGeom prst="rect">
            <a:avLst/>
          </a:prstGeom>
          <a:noFill/>
        </p:spPr>
        <p:txBody>
          <a:bodyPr wrap="square" rtlCol="0">
            <a:spAutoFit/>
          </a:bodyPr>
          <a:lstStyle/>
          <a:p>
            <a:pPr algn="ctr"/>
            <a:r>
              <a:rPr lang="en-US" sz="1600" dirty="0" smtClean="0">
                <a:hlinkClick r:id="rId2"/>
              </a:rPr>
              <a:t>http://developer.android.com/guide/practices/ui_guidelines/menu_design.html</a:t>
            </a:r>
            <a:endParaRPr lang="en-US" sz="1600" dirty="0"/>
          </a:p>
        </p:txBody>
      </p:sp>
      <p:pic>
        <p:nvPicPr>
          <p:cNvPr id="109570" name="Picture 2" descr="http://developer.android.com/images/menu_design/ContextMenuDiagram.png"/>
          <p:cNvPicPr>
            <a:picLocks noChangeAspect="1" noChangeArrowheads="1"/>
          </p:cNvPicPr>
          <p:nvPr/>
        </p:nvPicPr>
        <p:blipFill>
          <a:blip r:embed="rId3" cstate="print"/>
          <a:srcRect/>
          <a:stretch>
            <a:fillRect/>
          </a:stretch>
        </p:blipFill>
        <p:spPr bwMode="auto">
          <a:xfrm>
            <a:off x="914400" y="3124200"/>
            <a:ext cx="4524375" cy="3162301"/>
          </a:xfrm>
          <a:prstGeom prst="rect">
            <a:avLst/>
          </a:prstGeom>
          <a:noFill/>
        </p:spPr>
      </p:pic>
      <p:pic>
        <p:nvPicPr>
          <p:cNvPr id="109572" name="Picture 4" descr="http://developer.android.com/images/menu_design/TextFieldContextMenuDiagram.png"/>
          <p:cNvPicPr>
            <a:picLocks noChangeAspect="1" noChangeArrowheads="1"/>
          </p:cNvPicPr>
          <p:nvPr/>
        </p:nvPicPr>
        <p:blipFill>
          <a:blip r:embed="rId4" cstate="print"/>
          <a:srcRect/>
          <a:stretch>
            <a:fillRect/>
          </a:stretch>
        </p:blipFill>
        <p:spPr bwMode="auto">
          <a:xfrm>
            <a:off x="6248400" y="3048000"/>
            <a:ext cx="2038350" cy="32670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Gestures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Tap or touch</a:t>
            </a:r>
          </a:p>
          <a:p>
            <a:pPr lvl="1"/>
            <a:r>
              <a:rPr lang="en-US" dirty="0" smtClean="0"/>
              <a:t>Most common action</a:t>
            </a:r>
          </a:p>
          <a:p>
            <a:pPr lvl="1"/>
            <a:r>
              <a:rPr lang="en-US" dirty="0" smtClean="0"/>
              <a:t>Used to select item</a:t>
            </a:r>
          </a:p>
          <a:p>
            <a:r>
              <a:rPr lang="en-US" dirty="0" smtClean="0"/>
              <a:t>Long press</a:t>
            </a:r>
          </a:p>
          <a:p>
            <a:pPr lvl="1"/>
            <a:r>
              <a:rPr lang="en-US" dirty="0" smtClean="0"/>
              <a:t>Launch context menu or other intuitive action</a:t>
            </a:r>
          </a:p>
          <a:p>
            <a:r>
              <a:rPr lang="en-US" dirty="0" smtClean="0"/>
              <a:t>Double tap</a:t>
            </a:r>
          </a:p>
          <a:p>
            <a:pPr lvl="1"/>
            <a:r>
              <a:rPr lang="en-US" dirty="0" smtClean="0"/>
              <a:t>Toggle zoom-in and zoom-out</a:t>
            </a:r>
          </a:p>
          <a:p>
            <a:r>
              <a:rPr lang="en-US" dirty="0" smtClean="0"/>
              <a:t>Pinch &amp; spread</a:t>
            </a:r>
          </a:p>
          <a:p>
            <a:pPr lvl="1"/>
            <a:r>
              <a:rPr lang="en-US" smtClean="0"/>
              <a:t>Zoom-in </a:t>
            </a:r>
            <a:r>
              <a:rPr lang="en-US" dirty="0" smtClean="0"/>
              <a:t>and out</a:t>
            </a:r>
          </a:p>
        </p:txBody>
      </p:sp>
      <p:sp>
        <p:nvSpPr>
          <p:cNvPr id="6" name="Content Placeholder 5"/>
          <p:cNvSpPr>
            <a:spLocks noGrp="1"/>
          </p:cNvSpPr>
          <p:nvPr>
            <p:ph sz="half" idx="2"/>
          </p:nvPr>
        </p:nvSpPr>
        <p:spPr/>
        <p:txBody>
          <a:bodyPr>
            <a:normAutofit fontScale="92500" lnSpcReduction="10000"/>
          </a:bodyPr>
          <a:lstStyle/>
          <a:p>
            <a:r>
              <a:rPr lang="en-US" dirty="0" smtClean="0"/>
              <a:t>Flick or swipe</a:t>
            </a:r>
          </a:p>
          <a:p>
            <a:pPr lvl="1"/>
            <a:r>
              <a:rPr lang="en-US" dirty="0" smtClean="0"/>
              <a:t>Switch between screens or scroll content</a:t>
            </a:r>
          </a:p>
          <a:p>
            <a:r>
              <a:rPr lang="en-US" dirty="0" smtClean="0"/>
              <a:t>Drag</a:t>
            </a:r>
          </a:p>
          <a:p>
            <a:pPr lvl="1"/>
            <a:r>
              <a:rPr lang="en-US" dirty="0" smtClean="0"/>
              <a:t>Scroll, move items, or draw a path</a:t>
            </a:r>
          </a:p>
          <a:p>
            <a:r>
              <a:rPr lang="en-US" dirty="0" smtClean="0"/>
              <a:t>Custom gestures</a:t>
            </a:r>
          </a:p>
          <a:p>
            <a:pPr lvl="1"/>
            <a:r>
              <a:rPr lang="en-US" dirty="0" err="1" smtClean="0"/>
              <a:t>android.gesture</a:t>
            </a:r>
            <a:r>
              <a:rPr lang="en-US" dirty="0" smtClean="0"/>
              <a:t> package </a:t>
            </a:r>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55</a:t>
            </a:fld>
            <a:endParaRPr lang="en-US"/>
          </a:p>
        </p:txBody>
      </p:sp>
      <p:pic>
        <p:nvPicPr>
          <p:cNvPr id="113665" name="Picture 1"/>
          <p:cNvPicPr>
            <a:picLocks noChangeAspect="1" noChangeArrowheads="1"/>
          </p:cNvPicPr>
          <p:nvPr/>
        </p:nvPicPr>
        <p:blipFill>
          <a:blip r:embed="rId2" cstate="print"/>
          <a:srcRect/>
          <a:stretch>
            <a:fillRect/>
          </a:stretch>
        </p:blipFill>
        <p:spPr bwMode="auto">
          <a:xfrm>
            <a:off x="5486400" y="4876800"/>
            <a:ext cx="2590800" cy="1796716"/>
          </a:xfrm>
          <a:prstGeom prst="rect">
            <a:avLst/>
          </a:prstGeom>
          <a:noFill/>
          <a:ln w="9525">
            <a:noFill/>
            <a:miter lim="800000"/>
            <a:headEnd/>
            <a:tailEnd/>
          </a:ln>
        </p:spPr>
      </p:pic>
      <p:sp>
        <p:nvSpPr>
          <p:cNvPr id="7" name="TextBox 6"/>
          <p:cNvSpPr txBox="1"/>
          <p:nvPr/>
        </p:nvSpPr>
        <p:spPr>
          <a:xfrm>
            <a:off x="0" y="6324600"/>
            <a:ext cx="5410200" cy="307777"/>
          </a:xfrm>
          <a:prstGeom prst="rect">
            <a:avLst/>
          </a:prstGeom>
          <a:noFill/>
        </p:spPr>
        <p:txBody>
          <a:bodyPr wrap="square" rtlCol="0">
            <a:spAutoFit/>
          </a:bodyPr>
          <a:lstStyle/>
          <a:p>
            <a:pPr algn="ctr"/>
            <a:r>
              <a:rPr lang="en-US" sz="1400" dirty="0" smtClean="0"/>
              <a:t>Image: </a:t>
            </a:r>
            <a:r>
              <a:rPr lang="en-US" sz="1400" dirty="0" smtClean="0">
                <a:hlinkClick r:id="rId3"/>
              </a:rPr>
              <a:t>http://developer.android.com/resources/articles/gestures.html</a:t>
            </a:r>
            <a:endParaRPr lang="en-US"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4E9322-ADF7-42DC-A84A-F7705813E879}" type="slidenum">
              <a:rPr lang="en-US" smtClean="0"/>
              <a:pPr/>
              <a:t>56</a:t>
            </a:fld>
            <a:endParaRPr lang="en-US"/>
          </a:p>
        </p:txBody>
      </p:sp>
      <p:pic>
        <p:nvPicPr>
          <p:cNvPr id="111618" name="Picture 2"/>
          <p:cNvPicPr>
            <a:picLocks noChangeAspect="1" noChangeArrowheads="1"/>
          </p:cNvPicPr>
          <p:nvPr/>
        </p:nvPicPr>
        <p:blipFill>
          <a:blip r:embed="rId2" cstate="print"/>
          <a:srcRect/>
          <a:stretch>
            <a:fillRect/>
          </a:stretch>
        </p:blipFill>
        <p:spPr bwMode="auto">
          <a:xfrm>
            <a:off x="685800" y="304800"/>
            <a:ext cx="7743825" cy="5419725"/>
          </a:xfrm>
          <a:prstGeom prst="rect">
            <a:avLst/>
          </a:prstGeom>
          <a:noFill/>
          <a:ln w="9525">
            <a:noFill/>
            <a:miter lim="800000"/>
            <a:headEnd/>
            <a:tailEnd/>
          </a:ln>
        </p:spPr>
      </p:pic>
      <p:sp>
        <p:nvSpPr>
          <p:cNvPr id="8" name="TextBox 7"/>
          <p:cNvSpPr txBox="1"/>
          <p:nvPr/>
        </p:nvSpPr>
        <p:spPr>
          <a:xfrm>
            <a:off x="1447800" y="6324600"/>
            <a:ext cx="5867400" cy="338554"/>
          </a:xfrm>
          <a:prstGeom prst="rect">
            <a:avLst/>
          </a:prstGeom>
          <a:noFill/>
        </p:spPr>
        <p:txBody>
          <a:bodyPr wrap="square" rtlCol="0">
            <a:spAutoFit/>
          </a:bodyPr>
          <a:lstStyle/>
          <a:p>
            <a:pPr algn="ctr"/>
            <a:r>
              <a:rPr lang="en-US" sz="1600" dirty="0" smtClean="0">
                <a:hlinkClick r:id="rId3"/>
              </a:rPr>
              <a:t>http://www.lukew.com/touch/TouchGestureGuide.pdf</a:t>
            </a:r>
            <a:endParaRPr lang="en-US"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idx="1"/>
          </p:nvPr>
        </p:nvSpPr>
        <p:spPr>
          <a:xfrm>
            <a:off x="457200" y="1600200"/>
            <a:ext cx="4953000" cy="4525963"/>
          </a:xfrm>
        </p:spPr>
        <p:txBody>
          <a:bodyPr>
            <a:normAutofit fontScale="85000" lnSpcReduction="10000"/>
          </a:bodyPr>
          <a:lstStyle/>
          <a:p>
            <a:r>
              <a:rPr lang="en-US" dirty="0" smtClean="0"/>
              <a:t>Most important UI consideration is responsiveness</a:t>
            </a:r>
          </a:p>
          <a:p>
            <a:r>
              <a:rPr lang="en-US" dirty="0" smtClean="0"/>
              <a:t>If app ignores input event for 5 seconds, Android displays the dreaded </a:t>
            </a:r>
            <a:r>
              <a:rPr lang="en-US" b="1" dirty="0" smtClean="0"/>
              <a:t>Application Not Responding (ANR) dialog</a:t>
            </a:r>
          </a:p>
          <a:p>
            <a:r>
              <a:rPr lang="en-US" dirty="0" smtClean="0"/>
              <a:t>Often caused by performing lengthy operations like waiting for network response or AI to decide next move</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57</a:t>
            </a:fld>
            <a:endParaRPr lang="en-US"/>
          </a:p>
        </p:txBody>
      </p:sp>
      <p:pic>
        <p:nvPicPr>
          <p:cNvPr id="112642" name="Picture 2" descr="Screenshot of ANR dialog box"/>
          <p:cNvPicPr>
            <a:picLocks noChangeAspect="1" noChangeArrowheads="1"/>
          </p:cNvPicPr>
          <p:nvPr/>
        </p:nvPicPr>
        <p:blipFill>
          <a:blip r:embed="rId2" cstate="print"/>
          <a:srcRect/>
          <a:stretch>
            <a:fillRect/>
          </a:stretch>
        </p:blipFill>
        <p:spPr bwMode="auto">
          <a:xfrm>
            <a:off x="5638800" y="1600200"/>
            <a:ext cx="3048000" cy="4572000"/>
          </a:xfrm>
          <a:prstGeom prst="rect">
            <a:avLst/>
          </a:prstGeom>
          <a:noFill/>
        </p:spPr>
      </p:pic>
      <p:sp>
        <p:nvSpPr>
          <p:cNvPr id="6" name="TextBox 5"/>
          <p:cNvSpPr txBox="1"/>
          <p:nvPr/>
        </p:nvSpPr>
        <p:spPr>
          <a:xfrm>
            <a:off x="990600" y="6324600"/>
            <a:ext cx="7162800" cy="338554"/>
          </a:xfrm>
          <a:prstGeom prst="rect">
            <a:avLst/>
          </a:prstGeom>
          <a:noFill/>
        </p:spPr>
        <p:txBody>
          <a:bodyPr wrap="square" rtlCol="0">
            <a:spAutoFit/>
          </a:bodyPr>
          <a:lstStyle/>
          <a:p>
            <a:pPr algn="ctr"/>
            <a:r>
              <a:rPr lang="en-US" sz="1600" dirty="0" smtClean="0"/>
              <a:t>Image: </a:t>
            </a:r>
            <a:r>
              <a:rPr lang="en-US" sz="1600" dirty="0" smtClean="0">
                <a:hlinkClick r:id="rId3"/>
              </a:rPr>
              <a:t>http://developer.android.com/guide/practices/design/responsiveness.html</a:t>
            </a:r>
            <a:endParaRPr lang="en-US" sz="1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ANR </a:t>
            </a:r>
            <a:endParaRPr lang="en-US" dirty="0"/>
          </a:p>
        </p:txBody>
      </p:sp>
      <p:sp>
        <p:nvSpPr>
          <p:cNvPr id="3" name="Content Placeholder 2"/>
          <p:cNvSpPr>
            <a:spLocks noGrp="1"/>
          </p:cNvSpPr>
          <p:nvPr>
            <p:ph idx="1"/>
          </p:nvPr>
        </p:nvSpPr>
        <p:spPr/>
        <p:txBody>
          <a:bodyPr/>
          <a:lstStyle/>
          <a:p>
            <a:r>
              <a:rPr lang="en-US" dirty="0" smtClean="0"/>
              <a:t>Most apps run on a single thread</a:t>
            </a:r>
          </a:p>
          <a:p>
            <a:r>
              <a:rPr lang="en-US" dirty="0" smtClean="0"/>
              <a:t>Any activity which may take a long time should be delegated to a child thread</a:t>
            </a:r>
          </a:p>
          <a:p>
            <a:r>
              <a:rPr lang="en-US" dirty="0" smtClean="0"/>
              <a:t>Use progress bars to give users feedback when lengthy activities are being performed</a:t>
            </a:r>
          </a:p>
          <a:p>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58</a:t>
            </a:fld>
            <a:endParaRPr lang="en-US"/>
          </a:p>
        </p:txBody>
      </p:sp>
      <p:sp>
        <p:nvSpPr>
          <p:cNvPr id="6" name="TextBox 5"/>
          <p:cNvSpPr txBox="1"/>
          <p:nvPr/>
        </p:nvSpPr>
        <p:spPr>
          <a:xfrm>
            <a:off x="5486400" y="6172200"/>
            <a:ext cx="2286000" cy="369332"/>
          </a:xfrm>
          <a:prstGeom prst="rect">
            <a:avLst/>
          </a:prstGeom>
          <a:noFill/>
        </p:spPr>
        <p:txBody>
          <a:bodyPr wrap="square" rtlCol="0">
            <a:spAutoFit/>
          </a:bodyPr>
          <a:lstStyle/>
          <a:p>
            <a:pPr algn="ctr"/>
            <a:r>
              <a:rPr lang="en-US" dirty="0" smtClean="0">
                <a:solidFill>
                  <a:srgbClr val="C00000"/>
                </a:solidFill>
              </a:rPr>
              <a:t>Long wait</a:t>
            </a:r>
            <a:endParaRPr lang="en-US" dirty="0">
              <a:solidFill>
                <a:srgbClr val="C00000"/>
              </a:solidFill>
            </a:endParaRPr>
          </a:p>
        </p:txBody>
      </p:sp>
      <p:pic>
        <p:nvPicPr>
          <p:cNvPr id="114691" name="Picture 3"/>
          <p:cNvPicPr>
            <a:picLocks noChangeAspect="1" noChangeArrowheads="1"/>
          </p:cNvPicPr>
          <p:nvPr/>
        </p:nvPicPr>
        <p:blipFill>
          <a:blip r:embed="rId2" cstate="print"/>
          <a:srcRect/>
          <a:stretch>
            <a:fillRect/>
          </a:stretch>
        </p:blipFill>
        <p:spPr bwMode="auto">
          <a:xfrm>
            <a:off x="533400" y="4800600"/>
            <a:ext cx="3752850" cy="1200150"/>
          </a:xfrm>
          <a:prstGeom prst="rect">
            <a:avLst/>
          </a:prstGeom>
          <a:noFill/>
          <a:ln w="9525">
            <a:noFill/>
            <a:miter lim="800000"/>
            <a:headEnd/>
            <a:tailEnd/>
          </a:ln>
        </p:spPr>
      </p:pic>
      <p:pic>
        <p:nvPicPr>
          <p:cNvPr id="114692" name="Picture 4"/>
          <p:cNvPicPr>
            <a:picLocks noChangeAspect="1" noChangeArrowheads="1"/>
          </p:cNvPicPr>
          <p:nvPr/>
        </p:nvPicPr>
        <p:blipFill>
          <a:blip r:embed="rId3" cstate="print"/>
          <a:srcRect/>
          <a:stretch>
            <a:fillRect/>
          </a:stretch>
        </p:blipFill>
        <p:spPr bwMode="auto">
          <a:xfrm>
            <a:off x="5181600" y="4572000"/>
            <a:ext cx="3076575" cy="1404993"/>
          </a:xfrm>
          <a:prstGeom prst="rect">
            <a:avLst/>
          </a:prstGeom>
          <a:noFill/>
          <a:ln w="9525">
            <a:noFill/>
            <a:miter lim="800000"/>
            <a:headEnd/>
            <a:tailEnd/>
          </a:ln>
        </p:spPr>
      </p:pic>
      <p:sp>
        <p:nvSpPr>
          <p:cNvPr id="9" name="TextBox 8"/>
          <p:cNvSpPr txBox="1"/>
          <p:nvPr/>
        </p:nvSpPr>
        <p:spPr>
          <a:xfrm>
            <a:off x="1219200" y="6172200"/>
            <a:ext cx="2286000" cy="369332"/>
          </a:xfrm>
          <a:prstGeom prst="rect">
            <a:avLst/>
          </a:prstGeom>
          <a:noFill/>
        </p:spPr>
        <p:txBody>
          <a:bodyPr wrap="square" rtlCol="0">
            <a:spAutoFit/>
          </a:bodyPr>
          <a:lstStyle/>
          <a:p>
            <a:pPr algn="ctr"/>
            <a:r>
              <a:rPr lang="en-US" dirty="0" smtClean="0">
                <a:solidFill>
                  <a:srgbClr val="C00000"/>
                </a:solidFill>
              </a:rPr>
              <a:t>Short wait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Tic-tac-toe</a:t>
            </a:r>
            <a:endParaRPr lang="en-US" dirty="0"/>
          </a:p>
        </p:txBody>
      </p:sp>
      <p:sp>
        <p:nvSpPr>
          <p:cNvPr id="4" name="Slide Number Placeholder 3"/>
          <p:cNvSpPr>
            <a:spLocks noGrp="1"/>
          </p:cNvSpPr>
          <p:nvPr>
            <p:ph type="sldNum" sz="quarter" idx="12"/>
          </p:nvPr>
        </p:nvSpPr>
        <p:spPr/>
        <p:txBody>
          <a:bodyPr/>
          <a:lstStyle/>
          <a:p>
            <a:fld id="{374E9322-ADF7-42DC-A84A-F7705813E879}" type="slidenum">
              <a:rPr lang="en-US" smtClean="0"/>
              <a:pPr/>
              <a:t>59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95400" y="1447800"/>
            <a:ext cx="3048000" cy="502241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1447800"/>
            <a:ext cx="3048000" cy="5028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Mobile App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Mobile platform is the platform of the future</a:t>
            </a:r>
          </a:p>
          <a:p>
            <a:pPr lvl="1"/>
            <a:r>
              <a:rPr lang="en-US" dirty="0" smtClean="0"/>
              <a:t>Double-digit growth in world-wide smartphone ownership</a:t>
            </a:r>
            <a:r>
              <a:rPr lang="en-US" baseline="30000" dirty="0" smtClean="0"/>
              <a:t>3</a:t>
            </a:r>
          </a:p>
          <a:p>
            <a:r>
              <a:rPr lang="en-US" dirty="0" smtClean="0"/>
              <a:t>Job market is hot</a:t>
            </a:r>
          </a:p>
          <a:p>
            <a:pPr lvl="1"/>
            <a:r>
              <a:rPr lang="en-US" dirty="0" smtClean="0"/>
              <a:t>Market for mobile software surges from $4.1 billion in 2009 to $17.5 billion by 2012</a:t>
            </a:r>
            <a:r>
              <a:rPr lang="en-US" baseline="30000" dirty="0" smtClean="0"/>
              <a:t>1</a:t>
            </a:r>
          </a:p>
          <a:p>
            <a:pPr lvl="1"/>
            <a:r>
              <a:rPr lang="en-US" dirty="0" smtClean="0"/>
              <a:t>2010 Dice.com survey: 72% of recruiters looking for iPhone app developers, 60% for Android</a:t>
            </a:r>
            <a:r>
              <a:rPr lang="en-US" baseline="30000" dirty="0" smtClean="0"/>
              <a:t>1</a:t>
            </a:r>
          </a:p>
          <a:p>
            <a:pPr lvl="1"/>
            <a:r>
              <a:rPr lang="en-US" dirty="0" smtClean="0"/>
              <a:t>Dice.com: mobile app developers made $85,000 in 2010 and salaries expected to rise</a:t>
            </a:r>
            <a:r>
              <a:rPr lang="en-US" baseline="30000" dirty="0" smtClean="0"/>
              <a:t>2</a:t>
            </a:r>
          </a:p>
          <a:p>
            <a:r>
              <a:rPr lang="en-US" dirty="0" smtClean="0"/>
              <a:t>Students are naturally interested!</a:t>
            </a:r>
            <a:endParaRPr lang="en-US" baseline="30000" dirty="0" smtClean="0"/>
          </a:p>
        </p:txBody>
      </p:sp>
      <p:sp>
        <p:nvSpPr>
          <p:cNvPr id="4" name="TextBox 3"/>
          <p:cNvSpPr txBox="1"/>
          <p:nvPr/>
        </p:nvSpPr>
        <p:spPr>
          <a:xfrm>
            <a:off x="304800" y="6119336"/>
            <a:ext cx="8458200" cy="738664"/>
          </a:xfrm>
          <a:prstGeom prst="rect">
            <a:avLst/>
          </a:prstGeom>
          <a:noFill/>
        </p:spPr>
        <p:txBody>
          <a:bodyPr wrap="square" rtlCol="0">
            <a:spAutoFit/>
          </a:bodyPr>
          <a:lstStyle/>
          <a:p>
            <a:r>
              <a:rPr lang="en-US" sz="1400" baseline="30000" dirty="0" smtClean="0"/>
              <a:t>1</a:t>
            </a:r>
            <a:r>
              <a:rPr lang="en-US" sz="1400" dirty="0" smtClean="0">
                <a:hlinkClick r:id="rId2"/>
              </a:rPr>
              <a:t> http://www.businessweek.com/technology/content/oct2010/tc20101020_639668.htm</a:t>
            </a:r>
            <a:endParaRPr lang="en-US" sz="1400" dirty="0" smtClean="0"/>
          </a:p>
          <a:p>
            <a:r>
              <a:rPr lang="en-US" sz="1400" baseline="30000" dirty="0" smtClean="0"/>
              <a:t>2</a:t>
            </a:r>
            <a:r>
              <a:rPr lang="en-US" sz="1400" dirty="0" smtClean="0">
                <a:hlinkClick r:id="rId3"/>
              </a:rPr>
              <a:t> http://it-jobs.fins.com/Articles/SB129606993144879991/Mobile-App-Developers-Wanted-at-Ad-Agencies</a:t>
            </a:r>
            <a:endParaRPr lang="en-US" sz="1400" dirty="0" smtClean="0"/>
          </a:p>
          <a:p>
            <a:r>
              <a:rPr lang="en-US" sz="1400" baseline="30000" dirty="0" smtClean="0"/>
              <a:t>3</a:t>
            </a:r>
            <a:r>
              <a:rPr lang="en-US" sz="1400" dirty="0" smtClean="0">
                <a:hlinkClick r:id="rId4"/>
              </a:rPr>
              <a:t>http://www.gartner.com/it/page.jsp?id=1466313</a:t>
            </a:r>
            <a:endParaRPr lang="en-US" sz="1400"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 Samples</a:t>
            </a:r>
            <a:endParaRPr lang="en-US" dirty="0"/>
          </a:p>
        </p:txBody>
      </p:sp>
      <p:pic>
        <p:nvPicPr>
          <p:cNvPr id="24580" name="Picture 4" descr="http://developer.android.com/resources/samples/images/Snake.png"/>
          <p:cNvPicPr>
            <a:picLocks noChangeAspect="1" noChangeArrowheads="1"/>
          </p:cNvPicPr>
          <p:nvPr/>
        </p:nvPicPr>
        <p:blipFill>
          <a:blip r:embed="rId2" cstate="print"/>
          <a:srcRect/>
          <a:stretch>
            <a:fillRect/>
          </a:stretch>
        </p:blipFill>
        <p:spPr bwMode="auto">
          <a:xfrm>
            <a:off x="228600" y="762000"/>
            <a:ext cx="2057400" cy="3086100"/>
          </a:xfrm>
          <a:prstGeom prst="rect">
            <a:avLst/>
          </a:prstGeom>
          <a:noFill/>
        </p:spPr>
      </p:pic>
      <p:pic>
        <p:nvPicPr>
          <p:cNvPr id="24582" name="Picture 6" descr="Screenshot 2"/>
          <p:cNvPicPr>
            <a:picLocks noChangeAspect="1" noChangeArrowheads="1"/>
          </p:cNvPicPr>
          <p:nvPr/>
        </p:nvPicPr>
        <p:blipFill>
          <a:blip r:embed="rId3" cstate="print"/>
          <a:srcRect/>
          <a:stretch>
            <a:fillRect/>
          </a:stretch>
        </p:blipFill>
        <p:spPr bwMode="auto">
          <a:xfrm>
            <a:off x="1371600" y="2743200"/>
            <a:ext cx="2209800" cy="3314700"/>
          </a:xfrm>
          <a:prstGeom prst="rect">
            <a:avLst/>
          </a:prstGeom>
          <a:noFill/>
        </p:spPr>
      </p:pic>
      <p:pic>
        <p:nvPicPr>
          <p:cNvPr id="24586" name="Picture 10" descr="http://developer.android.com/resources/samples/images/sample_lunarlander.png"/>
          <p:cNvPicPr>
            <a:picLocks noChangeAspect="1" noChangeArrowheads="1"/>
          </p:cNvPicPr>
          <p:nvPr/>
        </p:nvPicPr>
        <p:blipFill>
          <a:blip r:embed="rId4" cstate="print"/>
          <a:srcRect/>
          <a:stretch>
            <a:fillRect/>
          </a:stretch>
        </p:blipFill>
        <p:spPr bwMode="auto">
          <a:xfrm>
            <a:off x="4114800" y="1447800"/>
            <a:ext cx="2133600" cy="3200400"/>
          </a:xfrm>
          <a:prstGeom prst="rect">
            <a:avLst/>
          </a:prstGeom>
          <a:noFill/>
        </p:spPr>
      </p:pic>
      <p:pic>
        <p:nvPicPr>
          <p:cNvPr id="24588" name="Picture 12" descr="http://developer.android.com/resources/samples/images/SearchableDictionary1.png"/>
          <p:cNvPicPr>
            <a:picLocks noChangeAspect="1" noChangeArrowheads="1"/>
          </p:cNvPicPr>
          <p:nvPr/>
        </p:nvPicPr>
        <p:blipFill>
          <a:blip r:embed="rId5" cstate="print"/>
          <a:srcRect/>
          <a:stretch>
            <a:fillRect/>
          </a:stretch>
        </p:blipFill>
        <p:spPr bwMode="auto">
          <a:xfrm>
            <a:off x="6781800" y="685800"/>
            <a:ext cx="2133600" cy="3200400"/>
          </a:xfrm>
          <a:prstGeom prst="rect">
            <a:avLst/>
          </a:prstGeom>
          <a:noFill/>
        </p:spPr>
      </p:pic>
      <p:pic>
        <p:nvPicPr>
          <p:cNvPr id="24584" name="Picture 8" descr="http://developer.android.com/resources/samples/images/JetBoy.png"/>
          <p:cNvPicPr>
            <a:picLocks noChangeAspect="1" noChangeArrowheads="1"/>
          </p:cNvPicPr>
          <p:nvPr/>
        </p:nvPicPr>
        <p:blipFill>
          <a:blip r:embed="rId6" cstate="print"/>
          <a:srcRect/>
          <a:stretch>
            <a:fillRect/>
          </a:stretch>
        </p:blipFill>
        <p:spPr bwMode="auto">
          <a:xfrm>
            <a:off x="5181600" y="4419600"/>
            <a:ext cx="3276600" cy="2184401"/>
          </a:xfrm>
          <a:prstGeom prst="rect">
            <a:avLst/>
          </a:prstGeom>
          <a:noFill/>
        </p:spPr>
      </p:pic>
      <p:sp>
        <p:nvSpPr>
          <p:cNvPr id="8" name="Slide Number Placeholder 7"/>
          <p:cNvSpPr>
            <a:spLocks noGrp="1"/>
          </p:cNvSpPr>
          <p:nvPr>
            <p:ph type="sldNum" sz="quarter" idx="12"/>
          </p:nvPr>
        </p:nvSpPr>
        <p:spPr/>
        <p:txBody>
          <a:bodyPr/>
          <a:lstStyle/>
          <a:p>
            <a:fld id="{374E9322-ADF7-42DC-A84A-F7705813E879}" type="slidenum">
              <a:rPr lang="en-US" smtClean="0"/>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7586" name="Picture 2" descr="http://www.thechiefstoryteller.com/images/stories/Blog/2010/chiefstoryteller_blog_2010_11_csection_comics.jpg"/>
          <p:cNvPicPr>
            <a:picLocks noChangeAspect="1" noChangeArrowheads="1"/>
          </p:cNvPicPr>
          <p:nvPr/>
        </p:nvPicPr>
        <p:blipFill>
          <a:blip r:embed="rId2" cstate="print"/>
          <a:srcRect/>
          <a:stretch>
            <a:fillRect/>
          </a:stretch>
        </p:blipFill>
        <p:spPr bwMode="auto">
          <a:xfrm>
            <a:off x="2286000" y="71171"/>
            <a:ext cx="4419600" cy="6253429"/>
          </a:xfrm>
          <a:prstGeom prst="rect">
            <a:avLst/>
          </a:prstGeom>
          <a:noFill/>
        </p:spPr>
      </p:pic>
      <p:sp>
        <p:nvSpPr>
          <p:cNvPr id="7" name="TextBox 6"/>
          <p:cNvSpPr txBox="1"/>
          <p:nvPr/>
        </p:nvSpPr>
        <p:spPr>
          <a:xfrm>
            <a:off x="533400" y="6400800"/>
            <a:ext cx="8077200" cy="276999"/>
          </a:xfrm>
          <a:prstGeom prst="rect">
            <a:avLst/>
          </a:prstGeom>
          <a:noFill/>
        </p:spPr>
        <p:txBody>
          <a:bodyPr wrap="square" rtlCol="0">
            <a:spAutoFit/>
          </a:bodyPr>
          <a:lstStyle/>
          <a:p>
            <a:pPr algn="ctr"/>
            <a:r>
              <a:rPr lang="en-US" sz="1200" dirty="0" smtClean="0">
                <a:hlinkClick r:id="rId3"/>
              </a:rPr>
              <a:t>http://www.csectioncomics.com/2010/11/iphone-vs-android-vs-blackberry.html</a:t>
            </a:r>
            <a:endParaRPr lang="en-US" sz="1200" dirty="0">
              <a:solidFill>
                <a:schemeClr val="bg1"/>
              </a:solidFill>
            </a:endParaRPr>
          </a:p>
        </p:txBody>
      </p:sp>
      <p:sp>
        <p:nvSpPr>
          <p:cNvPr id="10" name="Slide Number Placeholder 9"/>
          <p:cNvSpPr>
            <a:spLocks noGrp="1"/>
          </p:cNvSpPr>
          <p:nvPr>
            <p:ph type="sldNum" sz="quarter" idx="12"/>
          </p:nvPr>
        </p:nvSpPr>
        <p:spPr/>
        <p:txBody>
          <a:bodyPr/>
          <a:lstStyle/>
          <a:p>
            <a:fld id="{374E9322-ADF7-42DC-A84A-F7705813E87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Android?</a:t>
            </a:r>
            <a:endParaRPr lang="en-US" dirty="0"/>
          </a:p>
        </p:txBody>
      </p:sp>
      <p:sp>
        <p:nvSpPr>
          <p:cNvPr id="3" name="Content Placeholder 2"/>
          <p:cNvSpPr>
            <a:spLocks noGrp="1"/>
          </p:cNvSpPr>
          <p:nvPr>
            <p:ph idx="1"/>
          </p:nvPr>
        </p:nvSpPr>
        <p:spPr/>
        <p:txBody>
          <a:bodyPr>
            <a:normAutofit lnSpcReduction="10000"/>
          </a:bodyPr>
          <a:lstStyle/>
          <a:p>
            <a:r>
              <a:rPr lang="en-US" dirty="0" smtClean="0"/>
              <a:t>A lot of students have them</a:t>
            </a:r>
          </a:p>
          <a:p>
            <a:pPr lvl="1"/>
            <a:r>
              <a:rPr lang="en-US" dirty="0" smtClean="0"/>
              <a:t>2010 survey by </a:t>
            </a:r>
            <a:r>
              <a:rPr lang="en-US" dirty="0" err="1" smtClean="0"/>
              <a:t>Univ</a:t>
            </a:r>
            <a:r>
              <a:rPr lang="en-US" dirty="0" smtClean="0"/>
              <a:t> of CO</a:t>
            </a:r>
            <a:r>
              <a:rPr lang="en-US" baseline="30000" dirty="0" smtClean="0"/>
              <a:t>1</a:t>
            </a:r>
            <a:r>
              <a:rPr lang="en-US" dirty="0" smtClean="0"/>
              <a:t>: 22% of college students have Android phone (26% Blackberry, 40% iPhone)</a:t>
            </a:r>
          </a:p>
          <a:p>
            <a:pPr lvl="1"/>
            <a:r>
              <a:rPr lang="en-US" dirty="0" smtClean="0"/>
              <a:t>Gartner survey</a:t>
            </a:r>
            <a:r>
              <a:rPr lang="en-US" baseline="30000" dirty="0" smtClean="0"/>
              <a:t>2</a:t>
            </a:r>
            <a:r>
              <a:rPr lang="en-US" dirty="0" smtClean="0"/>
              <a:t>: Android used on 22.7% of smartphones sold world-wide in 2010 (37.6% Symbian, 15.7% </a:t>
            </a:r>
            <a:r>
              <a:rPr lang="en-US" dirty="0" err="1" smtClean="0"/>
              <a:t>iOS</a:t>
            </a:r>
            <a:r>
              <a:rPr lang="en-US" dirty="0" smtClean="0"/>
              <a:t>)</a:t>
            </a:r>
          </a:p>
          <a:p>
            <a:r>
              <a:rPr lang="en-US" dirty="0" smtClean="0"/>
              <a:t>Students already know Java and Eclipse</a:t>
            </a:r>
          </a:p>
          <a:p>
            <a:pPr lvl="1"/>
            <a:r>
              <a:rPr lang="en-US" dirty="0" smtClean="0"/>
              <a:t>Low learning curve</a:t>
            </a:r>
          </a:p>
          <a:p>
            <a:pPr lvl="1"/>
            <a:r>
              <a:rPr lang="en-US" dirty="0" smtClean="0"/>
              <a:t>CS0 students can use App Inventor for Android</a:t>
            </a:r>
          </a:p>
        </p:txBody>
      </p:sp>
      <p:sp>
        <p:nvSpPr>
          <p:cNvPr id="4" name="TextBox 3"/>
          <p:cNvSpPr txBox="1"/>
          <p:nvPr/>
        </p:nvSpPr>
        <p:spPr>
          <a:xfrm>
            <a:off x="304800" y="6248400"/>
            <a:ext cx="8458200" cy="646331"/>
          </a:xfrm>
          <a:prstGeom prst="rect">
            <a:avLst/>
          </a:prstGeom>
          <a:noFill/>
        </p:spPr>
        <p:txBody>
          <a:bodyPr wrap="square" rtlCol="0">
            <a:spAutoFit/>
          </a:bodyPr>
          <a:lstStyle/>
          <a:p>
            <a:r>
              <a:rPr lang="en-US" baseline="30000" dirty="0" smtClean="0"/>
              <a:t>1</a:t>
            </a:r>
            <a:r>
              <a:rPr lang="en-US" dirty="0" smtClean="0">
                <a:hlinkClick r:id="rId2"/>
              </a:rPr>
              <a:t>http://testkitchen.colorado.edu/projects/reports/smartphone/smartphone-appendix1/</a:t>
            </a:r>
            <a:endParaRPr lang="en-US" dirty="0" smtClean="0"/>
          </a:p>
          <a:p>
            <a:r>
              <a:rPr lang="en-US" baseline="30000" dirty="0" smtClean="0"/>
              <a:t>2</a:t>
            </a:r>
            <a:r>
              <a:rPr lang="en-US" dirty="0" smtClean="0">
                <a:hlinkClick r:id="rId3"/>
              </a:rPr>
              <a:t>http://www.gartner.com/it/page.jsp?id=1543014</a:t>
            </a:r>
            <a:endParaRPr lang="en-US"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Android?</a:t>
            </a:r>
            <a:endParaRPr lang="en-US" dirty="0"/>
          </a:p>
        </p:txBody>
      </p:sp>
      <p:sp>
        <p:nvSpPr>
          <p:cNvPr id="3" name="Content Placeholder 2"/>
          <p:cNvSpPr>
            <a:spLocks noGrp="1"/>
          </p:cNvSpPr>
          <p:nvPr>
            <p:ph idx="1"/>
          </p:nvPr>
        </p:nvSpPr>
        <p:spPr>
          <a:xfrm>
            <a:off x="457200" y="1600201"/>
            <a:ext cx="8229600" cy="1828799"/>
          </a:xfrm>
        </p:spPr>
        <p:txBody>
          <a:bodyPr>
            <a:normAutofit/>
          </a:bodyPr>
          <a:lstStyle/>
          <a:p>
            <a:r>
              <a:rPr lang="en-US" dirty="0" smtClean="0"/>
              <a:t>Transferring app to phone is trivial</a:t>
            </a:r>
          </a:p>
          <a:p>
            <a:pPr lvl="1"/>
            <a:r>
              <a:rPr lang="en-US" dirty="0" smtClean="0"/>
              <a:t>Can distribute by putting it on the web</a:t>
            </a:r>
          </a:p>
          <a:p>
            <a:pPr lvl="1"/>
            <a:r>
              <a:rPr lang="en-US" dirty="0" smtClean="0"/>
              <a:t>Android Market for wider distribution</a:t>
            </a:r>
          </a:p>
        </p:txBody>
      </p:sp>
      <p:sp>
        <p:nvSpPr>
          <p:cNvPr id="4" name="TextBox 3"/>
          <p:cNvSpPr txBox="1"/>
          <p:nvPr/>
        </p:nvSpPr>
        <p:spPr>
          <a:xfrm>
            <a:off x="304800" y="6248400"/>
            <a:ext cx="8458200" cy="307777"/>
          </a:xfrm>
          <a:prstGeom prst="rect">
            <a:avLst/>
          </a:prstGeom>
          <a:noFill/>
        </p:spPr>
        <p:txBody>
          <a:bodyPr wrap="square" rtlCol="0">
            <a:spAutoFit/>
          </a:bodyPr>
          <a:lstStyle/>
          <a:p>
            <a:pPr algn="ctr"/>
            <a:r>
              <a:rPr lang="en-US" sz="1400" dirty="0" smtClean="0"/>
              <a:t>Image: </a:t>
            </a:r>
            <a:r>
              <a:rPr lang="en-US" sz="1400" dirty="0" smtClean="0">
                <a:hlinkClick r:id="rId2"/>
              </a:rPr>
              <a:t>http://www.youtube.com/watch?v=Pm8iTUI-MvU</a:t>
            </a:r>
            <a:endParaRPr lang="en-US" sz="1400" dirty="0"/>
          </a:p>
        </p:txBody>
      </p:sp>
      <p:sp>
        <p:nvSpPr>
          <p:cNvPr id="5" name="Slide Number Placeholder 4"/>
          <p:cNvSpPr>
            <a:spLocks noGrp="1"/>
          </p:cNvSpPr>
          <p:nvPr>
            <p:ph type="sldNum" sz="quarter" idx="12"/>
          </p:nvPr>
        </p:nvSpPr>
        <p:spPr/>
        <p:txBody>
          <a:bodyPr/>
          <a:lstStyle/>
          <a:p>
            <a:fld id="{374E9322-ADF7-42DC-A84A-F7705813E879}" type="slidenum">
              <a:rPr lang="en-US" smtClean="0"/>
              <a:pPr/>
              <a:t>9</a:t>
            </a:fld>
            <a:endParaRPr lang="en-US"/>
          </a:p>
        </p:txBody>
      </p:sp>
      <p:sp>
        <p:nvSpPr>
          <p:cNvPr id="8" name="Content Placeholder 2"/>
          <p:cNvSpPr txBox="1">
            <a:spLocks/>
          </p:cNvSpPr>
          <p:nvPr/>
        </p:nvSpPr>
        <p:spPr>
          <a:xfrm>
            <a:off x="457200" y="3352800"/>
            <a:ext cx="8229600" cy="2773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It’s not 1984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3731" name="Picture 3"/>
          <p:cNvPicPr>
            <a:picLocks noChangeAspect="1" noChangeArrowheads="1"/>
          </p:cNvPicPr>
          <p:nvPr/>
        </p:nvPicPr>
        <p:blipFill>
          <a:blip r:embed="rId3" cstate="print"/>
          <a:srcRect/>
          <a:stretch>
            <a:fillRect/>
          </a:stretch>
        </p:blipFill>
        <p:spPr bwMode="auto">
          <a:xfrm>
            <a:off x="2286000" y="4038600"/>
            <a:ext cx="4495800"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1000"/>
                                        <p:tgtEl>
                                          <p:spTgt spid="737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35773</TotalTime>
  <Words>1993</Words>
  <Application>Microsoft Office PowerPoint</Application>
  <PresentationFormat>On-screen Show (4:3)</PresentationFormat>
  <Paragraphs>458</Paragraphs>
  <Slides>60</Slides>
  <Notes>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Audacious Android Application Programming Workshop</vt:lpstr>
      <vt:lpstr>Workshop Website</vt:lpstr>
      <vt:lpstr>Setup Development Environment</vt:lpstr>
      <vt:lpstr>Slide 4</vt:lpstr>
      <vt:lpstr>Agenda</vt:lpstr>
      <vt:lpstr>Why Mobile App Development?</vt:lpstr>
      <vt:lpstr>Slide 7</vt:lpstr>
      <vt:lpstr>Why Android?</vt:lpstr>
      <vt:lpstr>Why Android?</vt:lpstr>
      <vt:lpstr>Slide 10</vt:lpstr>
      <vt:lpstr>HTC Droid Incredible</vt:lpstr>
      <vt:lpstr>Galaxy Tablet</vt:lpstr>
      <vt:lpstr>Android-Powered Microwave</vt:lpstr>
      <vt:lpstr>Google Nexus One</vt:lpstr>
      <vt:lpstr>Brief History</vt:lpstr>
      <vt:lpstr>Brief History cont.</vt:lpstr>
      <vt:lpstr>Brief History cont.</vt:lpstr>
      <vt:lpstr>What is Google Android?</vt:lpstr>
      <vt:lpstr>Slide 19</vt:lpstr>
      <vt:lpstr>Android Emulator or AVD</vt:lpstr>
      <vt:lpstr>Android Emulator: 1.6 Device</vt:lpstr>
      <vt:lpstr>Android Emulator: 2.2 Device</vt:lpstr>
      <vt:lpstr>Android Emulator: 3.0 Device </vt:lpstr>
      <vt:lpstr>Emulator Basics</vt:lpstr>
      <vt:lpstr>Emulator Limitations</vt:lpstr>
      <vt:lpstr>Slide 26</vt:lpstr>
      <vt:lpstr>Create an AVD using  Android SDK and AVD Manager</vt:lpstr>
      <vt:lpstr>Or From the Command Line</vt:lpstr>
      <vt:lpstr>Slide 29</vt:lpstr>
      <vt:lpstr>Mobile Devices: Advantages</vt:lpstr>
      <vt:lpstr>Mobile Devices: Disadvantages</vt:lpstr>
      <vt:lpstr>Mobile Applications</vt:lpstr>
      <vt:lpstr>Android Apps</vt:lpstr>
      <vt:lpstr>Applications Are Boxed</vt:lpstr>
      <vt:lpstr>Producing an Android App</vt:lpstr>
      <vt:lpstr>Hello Android Tutorial</vt:lpstr>
      <vt:lpstr>Important Files</vt:lpstr>
      <vt:lpstr>src/HelloAndroid.java</vt:lpstr>
      <vt:lpstr>res/layout/main.xml</vt:lpstr>
      <vt:lpstr>Various Layouts</vt:lpstr>
      <vt:lpstr>Various Widgets</vt:lpstr>
      <vt:lpstr>res/values/strings.xml</vt:lpstr>
      <vt:lpstr>gen/R.java</vt:lpstr>
      <vt:lpstr>AndroidManifest.xml</vt:lpstr>
      <vt:lpstr>Four Application Components</vt:lpstr>
      <vt:lpstr>Typical Game</vt:lpstr>
      <vt:lpstr>Activity Lifecycle</vt:lpstr>
      <vt:lpstr>Lifecycle Demo</vt:lpstr>
      <vt:lpstr>Intents</vt:lpstr>
      <vt:lpstr>Intent Demo</vt:lpstr>
      <vt:lpstr>Data Storage</vt:lpstr>
      <vt:lpstr>Common Interface Issues</vt:lpstr>
      <vt:lpstr>Options Menu</vt:lpstr>
      <vt:lpstr>Context Menu</vt:lpstr>
      <vt:lpstr>Touch Gestures</vt:lpstr>
      <vt:lpstr>Slide 56</vt:lpstr>
      <vt:lpstr>Responsiveness</vt:lpstr>
      <vt:lpstr>Avoiding ANR </vt:lpstr>
      <vt:lpstr>Tic-tac-toe</vt:lpstr>
      <vt:lpstr>SDK Samples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Mobile Application Development</dc:title>
  <dc:creator>Frank McCown</dc:creator>
  <cp:lastModifiedBy>Frank McCown</cp:lastModifiedBy>
  <cp:revision>676</cp:revision>
  <dcterms:created xsi:type="dcterms:W3CDTF">2009-12-31T20:38:59Z</dcterms:created>
  <dcterms:modified xsi:type="dcterms:W3CDTF">2011-03-08T22:58:42Z</dcterms:modified>
</cp:coreProperties>
</file>