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092" autoAdjust="0"/>
  </p:normalViewPr>
  <p:slideViewPr>
    <p:cSldViewPr>
      <p:cViewPr varScale="1">
        <p:scale>
          <a:sx n="91" d="100"/>
          <a:sy n="91" d="100"/>
        </p:scale>
        <p:origin x="-2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531F49-14EE-4D7F-8743-EEA5EAAA0071}" type="datetimeFigureOut">
              <a:rPr lang="en-US" smtClean="0"/>
              <a:t>8/31/2010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E2609D-CE1A-44F0-B52C-47021D4567F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The_Atlantic_Monthly"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en.wikipedia.org/wiki/As_We_May_Think"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Internet_Explorer_4.0"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en.wikipedia.org/wiki/Mozilla"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itunes.apple.com/us/album/guess-things-happen-that-way/id203940731?i=203943367"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NeXT_Computer"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en.wikipedia.org/wiki/Web_server" TargetMode="External"/><Relationship Id="rId4" Type="http://schemas.openxmlformats.org/officeDocument/2006/relationships/hyperlink" Target="http://en.wikipedia.org/wiki/CER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United_States_v._Microsoft"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en.wikipedia.org/wiki/Usage_share_of_web_browsers" TargetMode="External"/><Relationship Id="rId5" Type="http://schemas.openxmlformats.org/officeDocument/2006/relationships/hyperlink" Target="http://en.wikipedia.org/wiki/Netscape_Navigator" TargetMode="External"/><Relationship Id="rId4" Type="http://schemas.openxmlformats.org/officeDocument/2006/relationships/hyperlink" Target="http://en.wikipedia.org/wiki/Netscape_Communications_Corpora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1945 </a:t>
            </a:r>
            <a:r>
              <a:rPr lang="en-US" dirty="0" err="1" smtClean="0"/>
              <a:t>Vannevar</a:t>
            </a:r>
            <a:r>
              <a:rPr lang="en-US" dirty="0" smtClean="0"/>
              <a:t> Bush -</a:t>
            </a:r>
            <a:r>
              <a:rPr lang="en-US" sz="1200" b="0" i="1" u="none" strike="noStrike" kern="1200" dirty="0" smtClean="0">
                <a:solidFill>
                  <a:schemeClr val="tx1"/>
                </a:solidFill>
                <a:latin typeface="+mn-lt"/>
                <a:ea typeface="+mn-ea"/>
                <a:cs typeface="+mn-cs"/>
                <a:hlinkClick r:id="rId3" action="ppaction://hlinkfile" tooltip="The Atlantic Monthly"/>
              </a:rPr>
              <a:t>The Atlantic Monthly</a:t>
            </a:r>
            <a:r>
              <a:rPr lang="en-US" sz="1200" b="0" i="0" kern="1200" dirty="0" smtClean="0">
                <a:solidFill>
                  <a:schemeClr val="tx1"/>
                </a:solidFill>
                <a:latin typeface="+mn-lt"/>
                <a:ea typeface="+mn-ea"/>
                <a:cs typeface="+mn-cs"/>
              </a:rPr>
              <a:t> article </a:t>
            </a:r>
            <a:r>
              <a:rPr lang="en-US" sz="1200" b="0" i="1" u="none" strike="noStrike" kern="1200" dirty="0" smtClean="0">
                <a:solidFill>
                  <a:schemeClr val="tx1"/>
                </a:solidFill>
                <a:latin typeface="+mn-lt"/>
                <a:ea typeface="+mn-ea"/>
                <a:cs typeface="+mn-cs"/>
                <a:hlinkClick r:id="rId4" action="ppaction://hlinkfile" tooltip="As We May Think"/>
              </a:rPr>
              <a:t>As We May Think</a:t>
            </a:r>
            <a:r>
              <a:rPr lang="en-US" sz="1200" b="0" i="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86BC614A-E43D-4BEF-81EA-A51D801D1ABC}"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In October 1997 </a:t>
            </a:r>
            <a:r>
              <a:rPr lang="en-US" sz="1200" b="0" i="0" u="none" strike="noStrike" kern="1200" dirty="0" smtClean="0">
                <a:solidFill>
                  <a:schemeClr val="tx1"/>
                </a:solidFill>
                <a:latin typeface="+mn-lt"/>
                <a:ea typeface="+mn-ea"/>
                <a:cs typeface="+mn-cs"/>
                <a:hlinkClick r:id="rId3" action="ppaction://hlinkfile" tooltip="Internet Explorer 4.0"/>
              </a:rPr>
              <a:t>Internet Explorer 4.0</a:t>
            </a:r>
            <a:r>
              <a:rPr lang="en-US" sz="1200" b="0" i="0" kern="1200" dirty="0" smtClean="0">
                <a:solidFill>
                  <a:schemeClr val="tx1"/>
                </a:solidFill>
                <a:latin typeface="+mn-lt"/>
                <a:ea typeface="+mn-ea"/>
                <a:cs typeface="+mn-cs"/>
              </a:rPr>
              <a:t> was released. The release party in San Francisco featured a ten-foot-tall letter "e" logo. Netscape employees showing up to work the following morning found the giant logo on their front lawn, with a sign attached that read "From the IE team ... We Love You". The Netscape employees promptly knocked it over and set a giant figure of their </a:t>
            </a:r>
            <a:r>
              <a:rPr lang="en-US" sz="1200" b="0" i="0" u="none" strike="noStrike" kern="1200" dirty="0" smtClean="0">
                <a:solidFill>
                  <a:schemeClr val="tx1"/>
                </a:solidFill>
                <a:latin typeface="+mn-lt"/>
                <a:ea typeface="+mn-ea"/>
                <a:cs typeface="+mn-cs"/>
                <a:hlinkClick r:id="rId4" action="ppaction://hlinkfile" tooltip="Mozilla"/>
              </a:rPr>
              <a:t>Mozilla</a:t>
            </a:r>
            <a:r>
              <a:rPr lang="en-US" sz="1200" b="0" i="0" kern="1200" dirty="0" smtClean="0">
                <a:solidFill>
                  <a:schemeClr val="tx1"/>
                </a:solidFill>
                <a:latin typeface="+mn-lt"/>
                <a:ea typeface="+mn-ea"/>
                <a:cs typeface="+mn-cs"/>
              </a:rPr>
              <a:t> dinosaur mascot atop it, holding a sign reading "Netscape 72, Microsoft 18" representing the market distribution.</a:t>
            </a:r>
            <a:endParaRPr lang="en-US" dirty="0"/>
          </a:p>
        </p:txBody>
      </p:sp>
      <p:sp>
        <p:nvSpPr>
          <p:cNvPr id="4" name="Slide Number Placeholder 3"/>
          <p:cNvSpPr>
            <a:spLocks noGrp="1"/>
          </p:cNvSpPr>
          <p:nvPr>
            <p:ph type="sldNum" sz="quarter" idx="10"/>
          </p:nvPr>
        </p:nvSpPr>
        <p:spPr/>
        <p:txBody>
          <a:bodyPr/>
          <a:lstStyle/>
          <a:p>
            <a:fld id="{86BC614A-E43D-4BEF-81EA-A51D801D1ABC}"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photo</a:t>
            </a:r>
            <a:r>
              <a:rPr lang="en-US" baseline="0" dirty="0" smtClean="0"/>
              <a:t> of the first Google server “Backrub” which is encased in the comp </a:t>
            </a:r>
            <a:r>
              <a:rPr lang="en-US" baseline="0" dirty="0" err="1" smtClean="0"/>
              <a:t>sci</a:t>
            </a:r>
            <a:r>
              <a:rPr lang="en-US" baseline="0" dirty="0" smtClean="0"/>
              <a:t> building at Stanford Univ.</a:t>
            </a:r>
            <a:endParaRPr lang="en-US" dirty="0"/>
          </a:p>
        </p:txBody>
      </p:sp>
      <p:sp>
        <p:nvSpPr>
          <p:cNvPr id="4" name="Slide Number Placeholder 3"/>
          <p:cNvSpPr>
            <a:spLocks noGrp="1"/>
          </p:cNvSpPr>
          <p:nvPr>
            <p:ph type="sldNum" sz="quarter" idx="10"/>
          </p:nvPr>
        </p:nvSpPr>
        <p:spPr/>
        <p:txBody>
          <a:bodyPr/>
          <a:lstStyle/>
          <a:p>
            <a:fld id="{86BC614A-E43D-4BEF-81EA-A51D801D1ABC}"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6BC614A-E43D-4BEF-81EA-A51D801D1ABC}"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6BC614A-E43D-4BEF-81EA-A51D801D1ABC}"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In Feb 2010, the 10 billionth song, “</a:t>
            </a:r>
            <a:r>
              <a:rPr lang="en-US" sz="1200" b="0" i="0" u="none" strike="noStrike" kern="1200" dirty="0" smtClean="0">
                <a:solidFill>
                  <a:schemeClr val="tx1"/>
                </a:solidFill>
                <a:latin typeface="+mn-lt"/>
                <a:ea typeface="+mn-ea"/>
                <a:cs typeface="+mn-cs"/>
                <a:hlinkClick r:id="rId3"/>
              </a:rPr>
              <a:t>Guess Things Happen That Way</a:t>
            </a:r>
            <a:r>
              <a:rPr lang="en-US" sz="1200" b="0" i="0" kern="1200" dirty="0" smtClean="0">
                <a:solidFill>
                  <a:schemeClr val="tx1"/>
                </a:solidFill>
                <a:latin typeface="+mn-lt"/>
                <a:ea typeface="+mn-ea"/>
                <a:cs typeface="+mn-cs"/>
              </a:rPr>
              <a:t>” by Johnny Cash, was downloaded by Louie </a:t>
            </a:r>
            <a:r>
              <a:rPr lang="en-US" sz="1200" b="0" i="0" kern="1200" dirty="0" err="1" smtClean="0">
                <a:solidFill>
                  <a:schemeClr val="tx1"/>
                </a:solidFill>
                <a:latin typeface="+mn-lt"/>
                <a:ea typeface="+mn-ea"/>
                <a:cs typeface="+mn-cs"/>
              </a:rPr>
              <a:t>Sulcer</a:t>
            </a:r>
            <a:r>
              <a:rPr lang="en-US" sz="1200" b="0" i="0" kern="1200" dirty="0" smtClean="0">
                <a:solidFill>
                  <a:schemeClr val="tx1"/>
                </a:solidFill>
                <a:latin typeface="+mn-lt"/>
                <a:ea typeface="+mn-ea"/>
                <a:cs typeface="+mn-cs"/>
              </a:rPr>
              <a:t> of Woodstock, Georgia.</a:t>
            </a:r>
            <a:endParaRPr lang="en-US" dirty="0"/>
          </a:p>
        </p:txBody>
      </p:sp>
      <p:sp>
        <p:nvSpPr>
          <p:cNvPr id="4" name="Slide Number Placeholder 3"/>
          <p:cNvSpPr>
            <a:spLocks noGrp="1"/>
          </p:cNvSpPr>
          <p:nvPr>
            <p:ph type="sldNum" sz="quarter" idx="10"/>
          </p:nvPr>
        </p:nvSpPr>
        <p:spPr/>
        <p:txBody>
          <a:bodyPr/>
          <a:lstStyle/>
          <a:p>
            <a:fld id="{86BC614A-E43D-4BEF-81EA-A51D801D1ABC}"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Difference</a:t>
            </a:r>
            <a:r>
              <a:rPr lang="en-US" baseline="0" dirty="0" smtClean="0"/>
              <a:t> between virus and worm?</a:t>
            </a:r>
            <a:endParaRPr lang="en-US" dirty="0"/>
          </a:p>
        </p:txBody>
      </p:sp>
      <p:sp>
        <p:nvSpPr>
          <p:cNvPr id="4" name="Slide Number Placeholder 3"/>
          <p:cNvSpPr>
            <a:spLocks noGrp="1"/>
          </p:cNvSpPr>
          <p:nvPr>
            <p:ph type="sldNum" sz="quarter" idx="10"/>
          </p:nvPr>
        </p:nvSpPr>
        <p:spPr/>
        <p:txBody>
          <a:bodyPr/>
          <a:lstStyle/>
          <a:p>
            <a:fld id="{86BC614A-E43D-4BEF-81EA-A51D801D1ABC}"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6BC614A-E43D-4BEF-81EA-A51D801D1ABC}"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PayPal co-founders: </a:t>
            </a:r>
            <a:r>
              <a:rPr lang="en-US" sz="1200" b="0" i="0" kern="1200" dirty="0" smtClean="0">
                <a:solidFill>
                  <a:schemeClr val="tx1"/>
                </a:solidFill>
                <a:latin typeface="+mn-lt"/>
                <a:ea typeface="+mn-ea"/>
                <a:cs typeface="+mn-cs"/>
              </a:rPr>
              <a:t>Chad Hurley,</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Steve Chen, and Jawed </a:t>
            </a:r>
            <a:r>
              <a:rPr lang="en-US" sz="1200" b="0" i="0" kern="1200" dirty="0" err="1" smtClean="0">
                <a:solidFill>
                  <a:schemeClr val="tx1"/>
                </a:solidFill>
                <a:latin typeface="+mn-lt"/>
                <a:ea typeface="+mn-ea"/>
                <a:cs typeface="+mn-cs"/>
              </a:rPr>
              <a:t>Karim</a:t>
            </a:r>
            <a:endParaRPr lang="en-US" dirty="0"/>
          </a:p>
        </p:txBody>
      </p:sp>
      <p:sp>
        <p:nvSpPr>
          <p:cNvPr id="4" name="Slide Number Placeholder 3"/>
          <p:cNvSpPr>
            <a:spLocks noGrp="1"/>
          </p:cNvSpPr>
          <p:nvPr>
            <p:ph type="sldNum" sz="quarter" idx="10"/>
          </p:nvPr>
        </p:nvSpPr>
        <p:spPr/>
        <p:txBody>
          <a:bodyPr/>
          <a:lstStyle/>
          <a:p>
            <a:fld id="{86BC614A-E43D-4BEF-81EA-A51D801D1ABC}"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6BC614A-E43D-4BEF-81EA-A51D801D1ABC}"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6BC614A-E43D-4BEF-81EA-A51D801D1ABC}"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On December 9, 1968, Douglas C. </a:t>
            </a:r>
            <a:r>
              <a:rPr lang="en-US" sz="1200" b="0" i="0" kern="1200" dirty="0" err="1" smtClean="0">
                <a:solidFill>
                  <a:schemeClr val="tx1"/>
                </a:solidFill>
                <a:latin typeface="+mn-lt"/>
                <a:ea typeface="+mn-ea"/>
                <a:cs typeface="+mn-cs"/>
              </a:rPr>
              <a:t>Engelbart</a:t>
            </a:r>
            <a:r>
              <a:rPr lang="en-US" sz="1200" b="0" i="0" kern="1200" dirty="0" smtClean="0">
                <a:solidFill>
                  <a:schemeClr val="tx1"/>
                </a:solidFill>
                <a:latin typeface="+mn-lt"/>
                <a:ea typeface="+mn-ea"/>
                <a:cs typeface="+mn-cs"/>
              </a:rPr>
              <a:t> and the group of 17 researchers working with him in the Augmentation Research Center at Stanford Research Institute in Menlo Park, CA, presented a 90-minute live public demonstration of the online system, NLS, they had been working on since 1962. </a:t>
            </a:r>
            <a:endParaRPr lang="en-US" dirty="0"/>
          </a:p>
        </p:txBody>
      </p:sp>
      <p:sp>
        <p:nvSpPr>
          <p:cNvPr id="4" name="Slide Number Placeholder 3"/>
          <p:cNvSpPr>
            <a:spLocks noGrp="1"/>
          </p:cNvSpPr>
          <p:nvPr>
            <p:ph type="sldNum" sz="quarter" idx="10"/>
          </p:nvPr>
        </p:nvSpPr>
        <p:spPr/>
        <p:txBody>
          <a:bodyPr/>
          <a:lstStyle/>
          <a:p>
            <a:fld id="{86BC614A-E43D-4BEF-81EA-A51D801D1ABC}"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6BC614A-E43D-4BEF-81EA-A51D801D1ABC}"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BC614A-E43D-4BEF-81EA-A51D801D1ABC}"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BC614A-E43D-4BEF-81EA-A51D801D1ABC}"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First Internet worm - Robert Tappan Morris, a 22-year-old Cornell University student, wrote and unleashed his Internet worm program which traveled the Internet and copied itself to each computer. The arrival of the worm crashed 6,000 computers, about six percent of the servers on the Internet. It did no other damage and did not modify or delete any files.   Morris's software would have mapped the entire Internet, except that it had a tiny programming error which caused it to replicate repeatedly on each system. The error did have the benefit of revealing just how vulnerable the Internet  was to intentional attack. Morris was punished with three years probation, 400 hours of community service, and a $10,000 fine. </a:t>
            </a:r>
          </a:p>
          <a:p>
            <a:endParaRPr lang="en-US" dirty="0"/>
          </a:p>
        </p:txBody>
      </p:sp>
      <p:sp>
        <p:nvSpPr>
          <p:cNvPr id="4" name="Slide Number Placeholder 3"/>
          <p:cNvSpPr>
            <a:spLocks noGrp="1"/>
          </p:cNvSpPr>
          <p:nvPr>
            <p:ph type="sldNum" sz="quarter" idx="10"/>
          </p:nvPr>
        </p:nvSpPr>
        <p:spPr/>
        <p:txBody>
          <a:bodyPr/>
          <a:lstStyle/>
          <a:p>
            <a:fld id="{86BC614A-E43D-4BEF-81EA-A51D801D1ABC}"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This </a:t>
            </a:r>
            <a:r>
              <a:rPr lang="en-US" sz="1200" b="0" i="0" u="none" strike="noStrike" kern="1200" dirty="0" smtClean="0">
                <a:solidFill>
                  <a:schemeClr val="tx1"/>
                </a:solidFill>
                <a:latin typeface="+mn-lt"/>
                <a:ea typeface="+mn-ea"/>
                <a:cs typeface="+mn-cs"/>
                <a:hlinkClick r:id="rId3" action="ppaction://hlinkfile" tooltip="NeXT Computer"/>
              </a:rPr>
              <a:t>NeXT Computer</a:t>
            </a:r>
            <a:r>
              <a:rPr lang="en-US" sz="1200" b="0" i="0" kern="1200" dirty="0" smtClean="0">
                <a:solidFill>
                  <a:schemeClr val="tx1"/>
                </a:solidFill>
                <a:latin typeface="+mn-lt"/>
                <a:ea typeface="+mn-ea"/>
                <a:cs typeface="+mn-cs"/>
              </a:rPr>
              <a:t> was used by Berners-Lee at </a:t>
            </a:r>
            <a:r>
              <a:rPr lang="en-US" sz="1200" b="0" i="0" u="none" strike="noStrike" kern="1200" dirty="0" smtClean="0">
                <a:solidFill>
                  <a:schemeClr val="tx1"/>
                </a:solidFill>
                <a:latin typeface="+mn-lt"/>
                <a:ea typeface="+mn-ea"/>
                <a:cs typeface="+mn-cs"/>
                <a:hlinkClick r:id="rId4" action="ppaction://hlinkfile" tooltip="CERN"/>
              </a:rPr>
              <a:t>CERN</a:t>
            </a:r>
            <a:r>
              <a:rPr lang="en-US" sz="1200" b="0" i="0" kern="1200" dirty="0" smtClean="0">
                <a:solidFill>
                  <a:schemeClr val="tx1"/>
                </a:solidFill>
                <a:latin typeface="+mn-lt"/>
                <a:ea typeface="+mn-ea"/>
                <a:cs typeface="+mn-cs"/>
              </a:rPr>
              <a:t> and became the world's first </a:t>
            </a:r>
            <a:r>
              <a:rPr lang="en-US" sz="1200" b="0" i="0" u="none" strike="noStrike" kern="1200" dirty="0" smtClean="0">
                <a:solidFill>
                  <a:schemeClr val="tx1"/>
                </a:solidFill>
                <a:latin typeface="+mn-lt"/>
                <a:ea typeface="+mn-ea"/>
                <a:cs typeface="+mn-cs"/>
                <a:hlinkClick r:id="rId5" action="ppaction://hlinkfile" tooltip="Web server"/>
              </a:rPr>
              <a:t>Web server</a:t>
            </a:r>
            <a:r>
              <a:rPr lang="en-US" sz="1200" b="0" i="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86BC614A-E43D-4BEF-81EA-A51D801D1ABC}"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6BC614A-E43D-4BEF-81EA-A51D801D1ABC}"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6BC614A-E43D-4BEF-81EA-A51D801D1ABC}"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IE 1 was bundled for free with Windows 95 and later 98. Kicked off the Browser Wars and </a:t>
            </a:r>
            <a:r>
              <a:rPr lang="en-US" sz="1200" b="0" i="1" u="none" strike="noStrike" kern="1200" dirty="0" smtClean="0">
                <a:solidFill>
                  <a:schemeClr val="tx1"/>
                </a:solidFill>
                <a:latin typeface="+mn-lt"/>
                <a:ea typeface="+mn-ea"/>
                <a:cs typeface="+mn-cs"/>
                <a:hlinkClick r:id="rId3" action="ppaction://hlinkfile" tooltip="United States v. Microsoft"/>
              </a:rPr>
              <a:t>United States v. Microsoft</a:t>
            </a:r>
            <a:endParaRPr lang="en-US" sz="1200" b="0" i="1" u="none" strike="noStrike"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On April 3, 2000, Judge Jackson issued his </a:t>
            </a:r>
            <a:r>
              <a:rPr lang="en-US" sz="1200" b="0" i="1" kern="1200" dirty="0" smtClean="0">
                <a:solidFill>
                  <a:schemeClr val="tx1"/>
                </a:solidFill>
                <a:latin typeface="+mn-lt"/>
                <a:ea typeface="+mn-ea"/>
                <a:cs typeface="+mn-cs"/>
              </a:rPr>
              <a:t>findings of fact</a:t>
            </a:r>
            <a:r>
              <a:rPr lang="en-US" sz="1200" b="0" i="0" kern="1200" dirty="0" smtClean="0">
                <a:solidFill>
                  <a:schemeClr val="tx1"/>
                </a:solidFill>
                <a:latin typeface="+mn-lt"/>
                <a:ea typeface="+mn-ea"/>
                <a:cs typeface="+mn-cs"/>
              </a:rPr>
              <a:t> that Microsoft had abused its monopoly position by attempting to "dissuade </a:t>
            </a:r>
            <a:r>
              <a:rPr lang="en-US" sz="1200" b="0" i="0" u="none" strike="noStrike" kern="1200" dirty="0" smtClean="0">
                <a:solidFill>
                  <a:schemeClr val="tx1"/>
                </a:solidFill>
                <a:latin typeface="+mn-lt"/>
                <a:ea typeface="+mn-ea"/>
                <a:cs typeface="+mn-cs"/>
                <a:hlinkClick r:id="rId4" action="ppaction://hlinkfile" tooltip="Netscape Communications Corporation"/>
              </a:rPr>
              <a:t>Netscape</a:t>
            </a:r>
            <a:r>
              <a:rPr lang="en-US" sz="1200" b="0" i="0" kern="1200" dirty="0" smtClean="0">
                <a:solidFill>
                  <a:schemeClr val="tx1"/>
                </a:solidFill>
                <a:latin typeface="+mn-lt"/>
                <a:ea typeface="+mn-ea"/>
                <a:cs typeface="+mn-cs"/>
              </a:rPr>
              <a:t> from developing </a:t>
            </a:r>
            <a:r>
              <a:rPr lang="en-US" sz="1200" b="0" i="0" u="none" strike="noStrike" kern="1200" dirty="0" smtClean="0">
                <a:solidFill>
                  <a:schemeClr val="tx1"/>
                </a:solidFill>
                <a:latin typeface="+mn-lt"/>
                <a:ea typeface="+mn-ea"/>
                <a:cs typeface="+mn-cs"/>
                <a:hlinkClick r:id="rId5" action="ppaction://hlinkfile" tooltip="Netscape Navigator"/>
              </a:rPr>
              <a:t>Navigator</a:t>
            </a:r>
            <a:r>
              <a:rPr lang="en-US" sz="1200" b="0" i="0" kern="1200" dirty="0" smtClean="0">
                <a:solidFill>
                  <a:schemeClr val="tx1"/>
                </a:solidFill>
                <a:latin typeface="+mn-lt"/>
                <a:ea typeface="+mn-ea"/>
                <a:cs typeface="+mn-cs"/>
              </a:rPr>
              <a:t> as a platform", that it "withheld crucial technical information", and attempted to reduce Navigator's usage share by "giving Internet Explorer away and rewarding firms that helped build its </a:t>
            </a:r>
            <a:r>
              <a:rPr lang="en-US" sz="1200" b="0" i="0" u="none" strike="noStrike" kern="1200" dirty="0" smtClean="0">
                <a:solidFill>
                  <a:schemeClr val="tx1"/>
                </a:solidFill>
                <a:latin typeface="+mn-lt"/>
                <a:ea typeface="+mn-ea"/>
                <a:cs typeface="+mn-cs"/>
                <a:hlinkClick r:id="rId6" action="ppaction://hlinkfile" tooltip="Usage share of web browsers"/>
              </a:rPr>
              <a:t>usage share</a:t>
            </a:r>
            <a:r>
              <a:rPr lang="en-US" sz="1200" b="0" i="0" kern="1200" dirty="0" smtClean="0">
                <a:solidFill>
                  <a:schemeClr val="tx1"/>
                </a:solidFill>
                <a:latin typeface="+mn-lt"/>
                <a:ea typeface="+mn-ea"/>
                <a:cs typeface="+mn-cs"/>
              </a:rPr>
              <a:t>" and "excluding Navigator from important distribution channels"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6BC614A-E43D-4BEF-81EA-A51D801D1ABC}"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05FF5F-BCAE-4E28-9358-9A97A284C344}" type="datetimeFigureOut">
              <a:rPr lang="en-US" smtClean="0"/>
              <a:t>8/31/2010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FC7D-EE1B-4E3F-B9AB-98B403E4154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05FF5F-BCAE-4E28-9358-9A97A284C344}" type="datetimeFigureOut">
              <a:rPr lang="en-US" smtClean="0"/>
              <a:t>8/31/2010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FC7D-EE1B-4E3F-B9AB-98B403E4154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05FF5F-BCAE-4E28-9358-9A97A284C344}" type="datetimeFigureOut">
              <a:rPr lang="en-US" smtClean="0"/>
              <a:t>8/31/2010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FC7D-EE1B-4E3F-B9AB-98B403E4154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05FF5F-BCAE-4E28-9358-9A97A284C344}" type="datetimeFigureOut">
              <a:rPr lang="en-US" smtClean="0"/>
              <a:t>8/31/2010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FC7D-EE1B-4E3F-B9AB-98B403E4154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05FF5F-BCAE-4E28-9358-9A97A284C344}" type="datetimeFigureOut">
              <a:rPr lang="en-US" smtClean="0"/>
              <a:t>8/31/2010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FC7D-EE1B-4E3F-B9AB-98B403E4154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05FF5F-BCAE-4E28-9358-9A97A284C344}" type="datetimeFigureOut">
              <a:rPr lang="en-US" smtClean="0"/>
              <a:t>8/31/2010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FC7D-EE1B-4E3F-B9AB-98B403E4154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05FF5F-BCAE-4E28-9358-9A97A284C344}" type="datetimeFigureOut">
              <a:rPr lang="en-US" smtClean="0"/>
              <a:t>8/31/2010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44FC7D-EE1B-4E3F-B9AB-98B403E4154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05FF5F-BCAE-4E28-9358-9A97A284C344}" type="datetimeFigureOut">
              <a:rPr lang="en-US" smtClean="0"/>
              <a:t>8/31/2010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44FC7D-EE1B-4E3F-B9AB-98B403E4154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05FF5F-BCAE-4E28-9358-9A97A284C344}" type="datetimeFigureOut">
              <a:rPr lang="en-US" smtClean="0"/>
              <a:t>8/31/2010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44FC7D-EE1B-4E3F-B9AB-98B403E4154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05FF5F-BCAE-4E28-9358-9A97A284C344}" type="datetimeFigureOut">
              <a:rPr lang="en-US" smtClean="0"/>
              <a:t>8/31/2010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FC7D-EE1B-4E3F-B9AB-98B403E4154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05FF5F-BCAE-4E28-9358-9A97A284C344}" type="datetimeFigureOut">
              <a:rPr lang="en-US" smtClean="0"/>
              <a:t>8/31/2010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FC7D-EE1B-4E3F-B9AB-98B403E4154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05FF5F-BCAE-4E28-9358-9A97A284C344}" type="datetimeFigureOut">
              <a:rPr lang="en-US" smtClean="0"/>
              <a:t>8/31/2010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4FC7D-EE1B-4E3F-B9AB-98B403E4154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en.wikipedia.org/wiki/File:Internet_Explorer_1.0.pn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home.snafu.de/tilman/mozilla/stomp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engadget.com/2007/10/16/apple-officially-cuts-drm-free-track-prices-to-99/"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usatoday.com/tech/news/2006-10-11-youtube-karim_x.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en.wikipedia.org/wiki/File:Browser_Wars.sv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html5demos.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Meme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yvx4ObDBGZ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cuug.ab.ca/~branderr/csce/Ihistory.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Tim_Berners-Le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radford.edu/sjennings15/text.htm" TargetMode="Externa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Marc_Andreesse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en.wikipedia.org/wiki/File:NCSAMosaic1.0Mac.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Short History of the </a:t>
            </a:r>
            <a:br>
              <a:rPr lang="en-US" dirty="0" smtClean="0"/>
            </a:br>
            <a:r>
              <a:rPr lang="en-US" dirty="0" smtClean="0"/>
              <a:t>Internet </a:t>
            </a:r>
            <a:r>
              <a:rPr lang="en-US" dirty="0" smtClean="0"/>
              <a:t>and </a:t>
            </a:r>
            <a:r>
              <a:rPr lang="en-US" dirty="0" smtClean="0"/>
              <a:t>Web</a:t>
            </a:r>
            <a:endParaRPr lang="en-US" dirty="0"/>
          </a:p>
        </p:txBody>
      </p:sp>
      <p:sp>
        <p:nvSpPr>
          <p:cNvPr id="3" name="Subtitle 2"/>
          <p:cNvSpPr>
            <a:spLocks noGrp="1"/>
          </p:cNvSpPr>
          <p:nvPr>
            <p:ph type="subTitle" idx="1"/>
          </p:nvPr>
        </p:nvSpPr>
        <p:spPr/>
        <p:txBody>
          <a:bodyPr/>
          <a:lstStyle/>
          <a:p>
            <a:r>
              <a:rPr lang="en-US" dirty="0" smtClean="0"/>
              <a:t>Frank McCown</a:t>
            </a:r>
          </a:p>
          <a:p>
            <a:r>
              <a:rPr lang="en-US" dirty="0" smtClean="0"/>
              <a:t>COMP 250 – Internet Development</a:t>
            </a:r>
          </a:p>
          <a:p>
            <a:r>
              <a:rPr lang="en-US" dirty="0" smtClean="0"/>
              <a:t>Harding University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r>
              <a:rPr lang="en-US" dirty="0" smtClean="0"/>
              <a:t>1994 – 2,500 web servers</a:t>
            </a:r>
            <a:br>
              <a:rPr lang="en-US" dirty="0" smtClean="0"/>
            </a:br>
            <a:r>
              <a:rPr lang="en-US" dirty="0" smtClean="0"/>
              <a:t/>
            </a:r>
            <a:br>
              <a:rPr lang="en-US" dirty="0" smtClean="0"/>
            </a:br>
            <a:r>
              <a:rPr lang="en-US" dirty="0" smtClean="0"/>
              <a:t>WWW Consortium (W3C) began</a:t>
            </a:r>
            <a:br>
              <a:rPr lang="en-US" dirty="0" smtClean="0"/>
            </a:br>
            <a:r>
              <a:rPr lang="en-US" dirty="0" smtClean="0"/>
              <a:t/>
            </a:r>
            <a:br>
              <a:rPr lang="en-US" dirty="0" smtClean="0"/>
            </a:br>
            <a:r>
              <a:rPr lang="en-US" dirty="0" smtClean="0"/>
              <a:t>Netscape 1.0 </a:t>
            </a:r>
            <a:br>
              <a:rPr lang="en-US" dirty="0" smtClean="0"/>
            </a:br>
            <a:r>
              <a:rPr lang="en-US" dirty="0" smtClean="0"/>
              <a:t/>
            </a:r>
            <a:br>
              <a:rPr lang="en-US" dirty="0" smtClean="0"/>
            </a:br>
            <a:r>
              <a:rPr lang="en-US" dirty="0" smtClean="0"/>
              <a:t/>
            </a:r>
            <a:br>
              <a:rPr lang="en-US" dirty="0" smtClean="0"/>
            </a:br>
            <a:r>
              <a:rPr lang="en-US" dirty="0" smtClean="0"/>
              <a:t>Yahoo! Web directory started by Jerry Yang and David </a:t>
            </a:r>
            <a:r>
              <a:rPr lang="en-US" dirty="0" err="1" smtClean="0"/>
              <a:t>Filo</a:t>
            </a:r>
            <a:endParaRPr lang="en-US" dirty="0" smtClean="0"/>
          </a:p>
          <a:p>
            <a:pPr lvl="0">
              <a:buNone/>
            </a:pPr>
            <a:endParaRPr lang="en-US" dirty="0"/>
          </a:p>
        </p:txBody>
      </p:sp>
      <p:pic>
        <p:nvPicPr>
          <p:cNvPr id="47106" name="Picture 2" descr="http://upload.wikimedia.org/wikipedia/en/thumb/e/ec/W3C_logo.svg/200px-W3C_logo.svg.png"/>
          <p:cNvPicPr>
            <a:picLocks noChangeAspect="1" noChangeArrowheads="1"/>
          </p:cNvPicPr>
          <p:nvPr/>
        </p:nvPicPr>
        <p:blipFill>
          <a:blip r:embed="rId3" cstate="print"/>
          <a:srcRect/>
          <a:stretch>
            <a:fillRect/>
          </a:stretch>
        </p:blipFill>
        <p:spPr bwMode="auto">
          <a:xfrm>
            <a:off x="6858000" y="1066800"/>
            <a:ext cx="1905000" cy="1266826"/>
          </a:xfrm>
          <a:prstGeom prst="rect">
            <a:avLst/>
          </a:prstGeom>
          <a:noFill/>
        </p:spPr>
      </p:pic>
      <p:pic>
        <p:nvPicPr>
          <p:cNvPr id="47110" name="Picture 6" descr="http://t3.gstatic.com/images?q=tbn:ANd9GcSr6bv-Ehv1DzYIYu3URPI6WnZdAoXmqFH_B3t_TsrmURncxXw&amp;t=1&amp;usg=__BHlBvjAUw-eMh_BTsditJezVmbM="/>
          <p:cNvPicPr>
            <a:picLocks noChangeAspect="1" noChangeArrowheads="1"/>
          </p:cNvPicPr>
          <p:nvPr/>
        </p:nvPicPr>
        <p:blipFill>
          <a:blip r:embed="rId4" cstate="print"/>
          <a:srcRect/>
          <a:stretch>
            <a:fillRect/>
          </a:stretch>
        </p:blipFill>
        <p:spPr bwMode="auto">
          <a:xfrm>
            <a:off x="4648200" y="2209800"/>
            <a:ext cx="1600199" cy="1600200"/>
          </a:xfrm>
          <a:prstGeom prst="rect">
            <a:avLst/>
          </a:prstGeom>
          <a:noFill/>
        </p:spPr>
      </p:pic>
      <p:pic>
        <p:nvPicPr>
          <p:cNvPr id="47113" name="Picture 9"/>
          <p:cNvPicPr>
            <a:picLocks noChangeAspect="1" noChangeArrowheads="1"/>
          </p:cNvPicPr>
          <p:nvPr/>
        </p:nvPicPr>
        <p:blipFill>
          <a:blip r:embed="rId5" cstate="print"/>
          <a:srcRect/>
          <a:stretch>
            <a:fillRect/>
          </a:stretch>
        </p:blipFill>
        <p:spPr bwMode="auto">
          <a:xfrm>
            <a:off x="3962400" y="4724400"/>
            <a:ext cx="3305175"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lvl="0"/>
            <a:r>
              <a:rPr lang="en-US" dirty="0" smtClean="0"/>
              <a:t>1995 – VRML (Virtual Reality Markup Language) released</a:t>
            </a:r>
            <a:br>
              <a:rPr lang="en-US" dirty="0" smtClean="0"/>
            </a:br>
            <a:r>
              <a:rPr lang="en-US" dirty="0" smtClean="0"/>
              <a:t/>
            </a:r>
            <a:br>
              <a:rPr lang="en-US" dirty="0" smtClean="0"/>
            </a:br>
            <a:r>
              <a:rPr lang="en-US" dirty="0" smtClean="0"/>
              <a:t>Netscape 2.0 – Supported plug-ins, frames, Java applets, </a:t>
            </a:r>
            <a:br>
              <a:rPr lang="en-US" dirty="0" smtClean="0"/>
            </a:br>
            <a:r>
              <a:rPr lang="en-US" dirty="0" smtClean="0"/>
              <a:t>JavaScript</a:t>
            </a:r>
            <a:br>
              <a:rPr lang="en-US" dirty="0" smtClean="0"/>
            </a:br>
            <a:r>
              <a:rPr lang="en-US" dirty="0" smtClean="0"/>
              <a:t/>
            </a:r>
            <a:br>
              <a:rPr lang="en-US" dirty="0" smtClean="0"/>
            </a:br>
            <a:r>
              <a:rPr lang="en-US" dirty="0" smtClean="0"/>
              <a:t>Internet Explorer </a:t>
            </a:r>
            <a:br>
              <a:rPr lang="en-US" dirty="0" smtClean="0"/>
            </a:br>
            <a:r>
              <a:rPr lang="en-US" dirty="0" smtClean="0"/>
              <a:t>1.0 released by </a:t>
            </a:r>
            <a:br>
              <a:rPr lang="en-US" dirty="0" smtClean="0"/>
            </a:br>
            <a:r>
              <a:rPr lang="en-US" dirty="0" smtClean="0"/>
              <a:t>Microsoft</a:t>
            </a:r>
          </a:p>
          <a:p>
            <a:pPr lvl="0">
              <a:buNone/>
            </a:pPr>
            <a:endParaRPr lang="en-US" dirty="0"/>
          </a:p>
        </p:txBody>
      </p:sp>
      <p:pic>
        <p:nvPicPr>
          <p:cNvPr id="49154" name="Picture 2" descr="File:Internet Explorer 1.0.png"/>
          <p:cNvPicPr>
            <a:picLocks noChangeAspect="1" noChangeArrowheads="1"/>
          </p:cNvPicPr>
          <p:nvPr/>
        </p:nvPicPr>
        <p:blipFill>
          <a:blip r:embed="rId3" cstate="print"/>
          <a:srcRect/>
          <a:stretch>
            <a:fillRect/>
          </a:stretch>
        </p:blipFill>
        <p:spPr bwMode="auto">
          <a:xfrm>
            <a:off x="4191000" y="2590800"/>
            <a:ext cx="4775200" cy="3581400"/>
          </a:xfrm>
          <a:prstGeom prst="rect">
            <a:avLst/>
          </a:prstGeom>
          <a:noFill/>
        </p:spPr>
      </p:pic>
      <p:sp>
        <p:nvSpPr>
          <p:cNvPr id="7" name="TextBox 6"/>
          <p:cNvSpPr txBox="1"/>
          <p:nvPr/>
        </p:nvSpPr>
        <p:spPr>
          <a:xfrm>
            <a:off x="685800" y="6248400"/>
            <a:ext cx="7467600" cy="307777"/>
          </a:xfrm>
          <a:prstGeom prst="rect">
            <a:avLst/>
          </a:prstGeom>
          <a:noFill/>
        </p:spPr>
        <p:txBody>
          <a:bodyPr wrap="square" rtlCol="0">
            <a:spAutoFit/>
          </a:bodyPr>
          <a:lstStyle/>
          <a:p>
            <a:pPr algn="ctr"/>
            <a:r>
              <a:rPr lang="en-US" sz="1400" dirty="0" smtClean="0"/>
              <a:t>Image: </a:t>
            </a:r>
            <a:r>
              <a:rPr lang="en-US" sz="1400" dirty="0" smtClean="0">
                <a:hlinkClick r:id="rId4"/>
              </a:rPr>
              <a:t>http://en.wikipedia.org/wiki/File:Internet_Explorer_1.0.png</a:t>
            </a:r>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lvl="0"/>
            <a:r>
              <a:rPr lang="en-US" dirty="0" smtClean="0"/>
              <a:t>1996 – Macromedia Flash 1.0 (previously called </a:t>
            </a:r>
            <a:r>
              <a:rPr lang="en-US" dirty="0" err="1" smtClean="0"/>
              <a:t>FutureSplash</a:t>
            </a:r>
            <a:r>
              <a:rPr lang="en-US" dirty="0" smtClean="0"/>
              <a:t> Animator)</a:t>
            </a:r>
          </a:p>
          <a:p>
            <a:pPr lvl="0"/>
            <a:endParaRPr lang="en-US" dirty="0" smtClean="0"/>
          </a:p>
          <a:p>
            <a:r>
              <a:rPr lang="en-US" dirty="0" smtClean="0"/>
              <a:t>1997 – HTML 4.0 de facto </a:t>
            </a:r>
            <a:br>
              <a:rPr lang="en-US" dirty="0" smtClean="0"/>
            </a:br>
            <a:r>
              <a:rPr lang="en-US" dirty="0" smtClean="0"/>
              <a:t>standard</a:t>
            </a:r>
            <a:br>
              <a:rPr lang="en-US" dirty="0" smtClean="0"/>
            </a:br>
            <a:r>
              <a:rPr lang="en-US" dirty="0" smtClean="0"/>
              <a:t/>
            </a:r>
            <a:br>
              <a:rPr lang="en-US" dirty="0" smtClean="0"/>
            </a:br>
            <a:r>
              <a:rPr lang="en-US" dirty="0" smtClean="0"/>
              <a:t>Browser Wars I: </a:t>
            </a:r>
            <a:br>
              <a:rPr lang="en-US" dirty="0" smtClean="0"/>
            </a:br>
            <a:r>
              <a:rPr lang="en-US" dirty="0" smtClean="0"/>
              <a:t> Netscape vs. IE </a:t>
            </a:r>
          </a:p>
          <a:p>
            <a:endParaRPr lang="en-US" dirty="0"/>
          </a:p>
        </p:txBody>
      </p:sp>
      <p:sp>
        <p:nvSpPr>
          <p:cNvPr id="7" name="TextBox 6"/>
          <p:cNvSpPr txBox="1"/>
          <p:nvPr/>
        </p:nvSpPr>
        <p:spPr>
          <a:xfrm>
            <a:off x="685800" y="6248400"/>
            <a:ext cx="7467600" cy="307777"/>
          </a:xfrm>
          <a:prstGeom prst="rect">
            <a:avLst/>
          </a:prstGeom>
          <a:noFill/>
        </p:spPr>
        <p:txBody>
          <a:bodyPr wrap="square" rtlCol="0">
            <a:spAutoFit/>
          </a:bodyPr>
          <a:lstStyle/>
          <a:p>
            <a:pPr algn="ctr"/>
            <a:r>
              <a:rPr lang="en-US" sz="1400" dirty="0" smtClean="0"/>
              <a:t>Image: </a:t>
            </a:r>
            <a:r>
              <a:rPr lang="en-US" sz="1400" dirty="0" smtClean="0">
                <a:hlinkClick r:id="rId3"/>
              </a:rPr>
              <a:t>http://home.snafu.de/tilman/mozilla/stomps.html</a:t>
            </a:r>
            <a:endParaRPr lang="en-US" sz="1400" dirty="0"/>
          </a:p>
        </p:txBody>
      </p:sp>
      <p:pic>
        <p:nvPicPr>
          <p:cNvPr id="53250" name="Picture 2" descr="[Mozilla thumbs-up: Netscape - 72, Microsoft - 18]"/>
          <p:cNvPicPr>
            <a:picLocks noChangeAspect="1" noChangeArrowheads="1"/>
          </p:cNvPicPr>
          <p:nvPr/>
        </p:nvPicPr>
        <p:blipFill>
          <a:blip r:embed="rId4" cstate="print"/>
          <a:srcRect/>
          <a:stretch>
            <a:fillRect/>
          </a:stretch>
        </p:blipFill>
        <p:spPr bwMode="auto">
          <a:xfrm>
            <a:off x="5867400" y="2362200"/>
            <a:ext cx="2447925" cy="3657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lvl="0"/>
            <a:r>
              <a:rPr lang="en-US" dirty="0" smtClean="0"/>
              <a:t>1998 – Network Solutions registers 2 millionth domain name</a:t>
            </a:r>
            <a:br>
              <a:rPr lang="en-US" dirty="0" smtClean="0"/>
            </a:br>
            <a:r>
              <a:rPr lang="en-US" dirty="0" smtClean="0"/>
              <a:t/>
            </a:r>
            <a:br>
              <a:rPr lang="en-US" dirty="0" smtClean="0"/>
            </a:br>
            <a:r>
              <a:rPr lang="en-US" dirty="0" smtClean="0"/>
              <a:t>Emergence of &lt;XML&gt;</a:t>
            </a:r>
            <a:br>
              <a:rPr lang="en-US" dirty="0" smtClean="0"/>
            </a:br>
            <a:r>
              <a:rPr lang="en-US" dirty="0" smtClean="0"/>
              <a:t/>
            </a:r>
            <a:br>
              <a:rPr lang="en-US" dirty="0" smtClean="0"/>
            </a:br>
            <a:r>
              <a:rPr lang="en-US" dirty="0" smtClean="0"/>
              <a:t>Google founded by </a:t>
            </a:r>
            <a:br>
              <a:rPr lang="en-US" dirty="0" smtClean="0"/>
            </a:br>
            <a:r>
              <a:rPr lang="en-US" dirty="0" smtClean="0"/>
              <a:t>Larry Page and </a:t>
            </a:r>
            <a:br>
              <a:rPr lang="en-US" dirty="0" smtClean="0"/>
            </a:br>
            <a:r>
              <a:rPr lang="en-US" dirty="0" smtClean="0"/>
              <a:t>Sergey </a:t>
            </a:r>
            <a:r>
              <a:rPr lang="en-US" dirty="0" err="1" smtClean="0"/>
              <a:t>Brin</a:t>
            </a:r>
            <a:endParaRPr lang="en-US" dirty="0" smtClean="0"/>
          </a:p>
          <a:p>
            <a:endParaRPr lang="en-US" dirty="0"/>
          </a:p>
        </p:txBody>
      </p:sp>
      <p:pic>
        <p:nvPicPr>
          <p:cNvPr id="51204" name="Picture 4" descr="[049.JPG]"/>
          <p:cNvPicPr>
            <a:picLocks noChangeAspect="1" noChangeArrowheads="1"/>
          </p:cNvPicPr>
          <p:nvPr/>
        </p:nvPicPr>
        <p:blipFill>
          <a:blip r:embed="rId3" cstate="print"/>
          <a:srcRect/>
          <a:stretch>
            <a:fillRect/>
          </a:stretch>
        </p:blipFill>
        <p:spPr bwMode="auto">
          <a:xfrm>
            <a:off x="4495800" y="2667000"/>
            <a:ext cx="2971800" cy="3962400"/>
          </a:xfrm>
          <a:prstGeom prst="rect">
            <a:avLst/>
          </a:prstGeom>
          <a:noFill/>
        </p:spPr>
      </p:pic>
      <p:pic>
        <p:nvPicPr>
          <p:cNvPr id="51202" name="Picture 2" descr="http://www.thefinestwriter.com/blog/wp-content/uploads/2010/01/google-larry-page-and-sergey-brin.jpg"/>
          <p:cNvPicPr>
            <a:picLocks noChangeAspect="1" noChangeArrowheads="1"/>
          </p:cNvPicPr>
          <p:nvPr/>
        </p:nvPicPr>
        <p:blipFill>
          <a:blip r:embed="rId4" cstate="print"/>
          <a:srcRect/>
          <a:stretch>
            <a:fillRect/>
          </a:stretch>
        </p:blipFill>
        <p:spPr bwMode="auto">
          <a:xfrm>
            <a:off x="6172200" y="1600200"/>
            <a:ext cx="2731914" cy="35433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fontScale="92500" lnSpcReduction="10000"/>
          </a:bodyPr>
          <a:lstStyle/>
          <a:p>
            <a:pPr lvl="0"/>
            <a:r>
              <a:rPr lang="en-US" dirty="0" smtClean="0"/>
              <a:t>1999 – Over 5 million domain names</a:t>
            </a:r>
            <a:br>
              <a:rPr lang="en-US" dirty="0" smtClean="0"/>
            </a:br>
            <a:r>
              <a:rPr lang="en-US" dirty="0" smtClean="0"/>
              <a:t/>
            </a:r>
            <a:br>
              <a:rPr lang="en-US" dirty="0" smtClean="0"/>
            </a:br>
            <a:r>
              <a:rPr lang="en-US" dirty="0" smtClean="0"/>
              <a:t>Internet growth rate is approximately one computer added per second</a:t>
            </a:r>
            <a:br>
              <a:rPr lang="en-US" dirty="0" smtClean="0"/>
            </a:br>
            <a:r>
              <a:rPr lang="en-US" dirty="0" smtClean="0"/>
              <a:t/>
            </a:r>
            <a:br>
              <a:rPr lang="en-US" dirty="0" smtClean="0"/>
            </a:br>
            <a:r>
              <a:rPr lang="en-US" dirty="0" smtClean="0"/>
              <a:t>Internet2 (code name Abilene) debuts</a:t>
            </a:r>
            <a:br>
              <a:rPr lang="en-US" dirty="0" smtClean="0"/>
            </a:br>
            <a:endParaRPr lang="en-US" dirty="0" smtClean="0"/>
          </a:p>
          <a:p>
            <a:r>
              <a:rPr lang="en-US" dirty="0" smtClean="0"/>
              <a:t>2000 – Napster taken to court over ability to share digital copy of copyrighted music</a:t>
            </a:r>
            <a:br>
              <a:rPr lang="en-US" dirty="0" smtClean="0"/>
            </a:br>
            <a:r>
              <a:rPr lang="en-US" dirty="0" smtClean="0"/>
              <a:t/>
            </a:r>
            <a:br>
              <a:rPr lang="en-US" dirty="0" smtClean="0"/>
            </a:br>
            <a:r>
              <a:rPr lang="en-US" dirty="0" smtClean="0"/>
              <a:t>Web size estimates by NEC-RI and </a:t>
            </a:r>
            <a:r>
              <a:rPr lang="en-US" dirty="0" err="1" smtClean="0"/>
              <a:t>Inktomi</a:t>
            </a:r>
            <a:r>
              <a:rPr lang="en-US" dirty="0" smtClean="0"/>
              <a:t> surpass 1 billion </a:t>
            </a:r>
            <a:r>
              <a:rPr lang="en-US" dirty="0" err="1" smtClean="0"/>
              <a:t>indexable</a:t>
            </a:r>
            <a:r>
              <a:rPr lang="en-US" dirty="0" smtClean="0"/>
              <a:t> pages.</a:t>
            </a:r>
            <a:br>
              <a:rPr lang="en-US" dirty="0" smtClean="0"/>
            </a:br>
            <a:r>
              <a:rPr lang="en-US" dirty="0" smtClean="0"/>
              <a:t/>
            </a:r>
            <a:br>
              <a:rPr lang="en-US" dirty="0" smtClean="0"/>
            </a:br>
            <a:r>
              <a:rPr lang="en-US" dirty="0" smtClean="0"/>
              <a:t>XHTML 1.0 recommended by W3C</a:t>
            </a:r>
          </a:p>
          <a:p>
            <a:pPr lvl="0"/>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lvl="0"/>
            <a:r>
              <a:rPr lang="en-US" dirty="0" smtClean="0"/>
              <a:t>2002 – Approximately 45 million web sites</a:t>
            </a:r>
            <a:br>
              <a:rPr lang="en-US" dirty="0" smtClean="0"/>
            </a:br>
            <a:r>
              <a:rPr lang="en-US" dirty="0" smtClean="0"/>
              <a:t/>
            </a:r>
            <a:br>
              <a:rPr lang="en-US" dirty="0" smtClean="0"/>
            </a:br>
            <a:r>
              <a:rPr lang="en-US" dirty="0" smtClean="0"/>
              <a:t>Blogs become popular</a:t>
            </a:r>
            <a:br>
              <a:rPr lang="en-US" dirty="0" smtClean="0"/>
            </a:br>
            <a:endParaRPr lang="en-US" dirty="0" smtClean="0"/>
          </a:p>
        </p:txBody>
      </p:sp>
      <p:pic>
        <p:nvPicPr>
          <p:cNvPr id="4" name="Picture 3"/>
          <p:cNvPicPr/>
          <p:nvPr/>
        </p:nvPicPr>
        <p:blipFill>
          <a:blip r:embed="rId3" cstate="print"/>
          <a:srcRect/>
          <a:stretch>
            <a:fillRect/>
          </a:stretch>
        </p:blipFill>
        <p:spPr bwMode="auto">
          <a:xfrm>
            <a:off x="1295400" y="2362200"/>
            <a:ext cx="5970690" cy="3926048"/>
          </a:xfrm>
          <a:prstGeom prst="rect">
            <a:avLst/>
          </a:prstGeom>
          <a:noFill/>
          <a:ln w="9525">
            <a:noFill/>
            <a:miter lim="800000"/>
            <a:headEnd/>
            <a:tailEnd/>
          </a:ln>
        </p:spPr>
      </p:pic>
      <p:sp>
        <p:nvSpPr>
          <p:cNvPr id="5" name="TextBox 4"/>
          <p:cNvSpPr txBox="1"/>
          <p:nvPr/>
        </p:nvSpPr>
        <p:spPr>
          <a:xfrm>
            <a:off x="457200" y="6400800"/>
            <a:ext cx="7924800" cy="369332"/>
          </a:xfrm>
          <a:prstGeom prst="rect">
            <a:avLst/>
          </a:prstGeom>
          <a:noFill/>
        </p:spPr>
        <p:txBody>
          <a:bodyPr wrap="square" rtlCol="0">
            <a:spAutoFit/>
          </a:bodyPr>
          <a:lstStyle/>
          <a:p>
            <a:pPr algn="ctr"/>
            <a:r>
              <a:rPr lang="en-US" i="1" dirty="0" smtClean="0"/>
              <a:t>The Political Blogosphere and the 2004 U.S. Election </a:t>
            </a:r>
            <a:r>
              <a:rPr lang="en-US" dirty="0" smtClean="0"/>
              <a:t>by </a:t>
            </a:r>
            <a:r>
              <a:rPr lang="en-US" dirty="0" err="1" smtClean="0"/>
              <a:t>Adamic</a:t>
            </a:r>
            <a:r>
              <a:rPr lang="en-US" dirty="0" smtClean="0"/>
              <a:t> &amp; Glance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lvl="0"/>
            <a:r>
              <a:rPr lang="en-US" dirty="0" smtClean="0"/>
              <a:t>2003 – ITunes.com and other legal Internet music downloading services appear.  ITunes.com registers 25</a:t>
            </a:r>
            <a:r>
              <a:rPr lang="en-US" baseline="30000" dirty="0" smtClean="0"/>
              <a:t>th</a:t>
            </a:r>
            <a:r>
              <a:rPr lang="en-US" dirty="0" smtClean="0"/>
              <a:t> million song download in Dec (“Let It Snow! Let It Snow! Let It Snow!” by Frank Sinatra).</a:t>
            </a:r>
            <a:endParaRPr lang="en-US" dirty="0"/>
          </a:p>
        </p:txBody>
      </p:sp>
      <p:pic>
        <p:nvPicPr>
          <p:cNvPr id="65538" name="Picture 2" descr="http://www.blogcdn.com/www.engadget.com/media/2007/10/itunes_99_1.jpg"/>
          <p:cNvPicPr>
            <a:picLocks noChangeAspect="1" noChangeArrowheads="1"/>
          </p:cNvPicPr>
          <p:nvPr/>
        </p:nvPicPr>
        <p:blipFill>
          <a:blip r:embed="rId3" cstate="print"/>
          <a:srcRect/>
          <a:stretch>
            <a:fillRect/>
          </a:stretch>
        </p:blipFill>
        <p:spPr bwMode="auto">
          <a:xfrm>
            <a:off x="2667000" y="3352800"/>
            <a:ext cx="3562350" cy="2371726"/>
          </a:xfrm>
          <a:prstGeom prst="rect">
            <a:avLst/>
          </a:prstGeom>
          <a:noFill/>
        </p:spPr>
      </p:pic>
      <p:sp>
        <p:nvSpPr>
          <p:cNvPr id="4" name="TextBox 3"/>
          <p:cNvSpPr txBox="1"/>
          <p:nvPr/>
        </p:nvSpPr>
        <p:spPr>
          <a:xfrm>
            <a:off x="762000" y="6248400"/>
            <a:ext cx="7772400" cy="307777"/>
          </a:xfrm>
          <a:prstGeom prst="rect">
            <a:avLst/>
          </a:prstGeom>
          <a:noFill/>
        </p:spPr>
        <p:txBody>
          <a:bodyPr wrap="square" rtlCol="0">
            <a:spAutoFit/>
          </a:bodyPr>
          <a:lstStyle/>
          <a:p>
            <a:r>
              <a:rPr lang="en-US" sz="1400" dirty="0" smtClean="0"/>
              <a:t>Image: </a:t>
            </a:r>
            <a:r>
              <a:rPr lang="en-US" sz="1400" dirty="0" smtClean="0">
                <a:hlinkClick r:id="rId4"/>
              </a:rPr>
              <a:t>http://www.engadget.com/2007/10/16/apple-officially-cuts-drm-free-track-prices-to-99/</a:t>
            </a:r>
            <a:endParaRPr lang="en-US"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Autofit/>
          </a:bodyPr>
          <a:lstStyle/>
          <a:p>
            <a:pPr lvl="0"/>
            <a:r>
              <a:rPr lang="en-US" dirty="0" smtClean="0"/>
              <a:t>2003 – Security problems: </a:t>
            </a:r>
            <a:br>
              <a:rPr lang="en-US" dirty="0" smtClean="0"/>
            </a:br>
            <a:r>
              <a:rPr lang="en-US" dirty="0" smtClean="0"/>
              <a:t>  1)  SQL Slammer worm - largest and fastest spreading distributed denial of service (</a:t>
            </a:r>
            <a:r>
              <a:rPr lang="en-US" dirty="0" err="1" smtClean="0"/>
              <a:t>DDoS</a:t>
            </a:r>
            <a:r>
              <a:rPr lang="en-US" dirty="0" smtClean="0"/>
              <a:t>) attacks ever </a:t>
            </a:r>
            <a:br>
              <a:rPr lang="en-US" dirty="0" smtClean="0"/>
            </a:br>
            <a:r>
              <a:rPr lang="en-US" dirty="0" smtClean="0"/>
              <a:t>  2)  </a:t>
            </a:r>
            <a:r>
              <a:rPr lang="en-US" dirty="0" err="1" smtClean="0"/>
              <a:t>Sobig.F</a:t>
            </a:r>
            <a:r>
              <a:rPr lang="en-US" dirty="0" smtClean="0"/>
              <a:t> virus - the fastest spreading virus ever</a:t>
            </a:r>
            <a:br>
              <a:rPr lang="en-US" dirty="0" smtClean="0"/>
            </a:br>
            <a:r>
              <a:rPr lang="en-US" dirty="0" smtClean="0"/>
              <a:t>  3)  Blaster (</a:t>
            </a:r>
            <a:r>
              <a:rPr lang="en-US" dirty="0" err="1" smtClean="0"/>
              <a:t>MSBlast</a:t>
            </a:r>
            <a:r>
              <a:rPr lang="en-US" dirty="0" smtClean="0"/>
              <a:t>) worm – one of the most damaging worms ever</a:t>
            </a:r>
            <a:br>
              <a:rPr lang="en-US" dirty="0" smtClean="0"/>
            </a:b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Autofit/>
          </a:bodyPr>
          <a:lstStyle/>
          <a:p>
            <a:pPr lvl="0"/>
            <a:r>
              <a:rPr lang="en-US" dirty="0" smtClean="0"/>
              <a:t>2004 – MySpace and </a:t>
            </a:r>
            <a:r>
              <a:rPr lang="en-US" dirty="0" err="1" smtClean="0"/>
              <a:t>Facebook</a:t>
            </a:r>
            <a:r>
              <a:rPr lang="en-US" dirty="0" smtClean="0"/>
              <a:t> popularize online social networking</a:t>
            </a:r>
            <a:endParaRPr lang="en-US" dirty="0"/>
          </a:p>
        </p:txBody>
      </p:sp>
      <p:pic>
        <p:nvPicPr>
          <p:cNvPr id="63490" name="Picture 2" descr="[touchgraph_50.png]"/>
          <p:cNvPicPr>
            <a:picLocks noChangeAspect="1" noChangeArrowheads="1"/>
          </p:cNvPicPr>
          <p:nvPr/>
        </p:nvPicPr>
        <p:blipFill>
          <a:blip r:embed="rId3" cstate="print"/>
          <a:srcRect/>
          <a:stretch>
            <a:fillRect/>
          </a:stretch>
        </p:blipFill>
        <p:spPr bwMode="auto">
          <a:xfrm>
            <a:off x="1447800" y="1752600"/>
            <a:ext cx="5867400" cy="462984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Autofit/>
          </a:bodyPr>
          <a:lstStyle/>
          <a:p>
            <a:pPr lvl="0"/>
            <a:r>
              <a:rPr lang="en-US" dirty="0" smtClean="0"/>
              <a:t>2005 – YouTube founded by three former PayPal employees. Sold to Google for $1.65B in 2006.</a:t>
            </a:r>
            <a:endParaRPr lang="en-US" dirty="0"/>
          </a:p>
        </p:txBody>
      </p:sp>
      <p:pic>
        <p:nvPicPr>
          <p:cNvPr id="69634" name="Picture 2" descr="http://images.usatoday.com/tech/_photos/2006/10/12/karim-large.jpg"/>
          <p:cNvPicPr>
            <a:picLocks noChangeAspect="1" noChangeArrowheads="1"/>
          </p:cNvPicPr>
          <p:nvPr/>
        </p:nvPicPr>
        <p:blipFill>
          <a:blip r:embed="rId3" cstate="print"/>
          <a:srcRect/>
          <a:stretch>
            <a:fillRect/>
          </a:stretch>
        </p:blipFill>
        <p:spPr bwMode="auto">
          <a:xfrm>
            <a:off x="1981200" y="2286000"/>
            <a:ext cx="5105400" cy="3407074"/>
          </a:xfrm>
          <a:prstGeom prst="rect">
            <a:avLst/>
          </a:prstGeom>
          <a:noFill/>
        </p:spPr>
      </p:pic>
      <p:sp>
        <p:nvSpPr>
          <p:cNvPr id="5" name="TextBox 4"/>
          <p:cNvSpPr txBox="1"/>
          <p:nvPr/>
        </p:nvSpPr>
        <p:spPr>
          <a:xfrm>
            <a:off x="838200" y="6324600"/>
            <a:ext cx="7543800" cy="338554"/>
          </a:xfrm>
          <a:prstGeom prst="rect">
            <a:avLst/>
          </a:prstGeom>
          <a:noFill/>
        </p:spPr>
        <p:txBody>
          <a:bodyPr wrap="square" rtlCol="0">
            <a:spAutoFit/>
          </a:bodyPr>
          <a:lstStyle/>
          <a:p>
            <a:pPr algn="ctr"/>
            <a:r>
              <a:rPr lang="en-US" sz="1600" dirty="0" smtClean="0"/>
              <a:t>Image: </a:t>
            </a:r>
            <a:r>
              <a:rPr lang="en-US" sz="1600" dirty="0" smtClean="0">
                <a:hlinkClick r:id="rId4"/>
              </a:rPr>
              <a:t>http://www.usatoday.com/tech/news/2006-10-11-youtube-karim_x.htm</a:t>
            </a: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2133600"/>
            <a:ext cx="7620000" cy="1938992"/>
          </a:xfrm>
          <a:prstGeom prst="rect">
            <a:avLst/>
          </a:prstGeom>
          <a:noFill/>
        </p:spPr>
        <p:txBody>
          <a:bodyPr wrap="square" rtlCol="0">
            <a:spAutoFit/>
          </a:bodyPr>
          <a:lstStyle/>
          <a:p>
            <a:r>
              <a:rPr lang="en-US" sz="4000" dirty="0" smtClean="0"/>
              <a:t>“God alone knows the future, but only an historian can alter the past.”</a:t>
            </a:r>
            <a:br>
              <a:rPr lang="en-US" sz="4000" dirty="0" smtClean="0"/>
            </a:br>
            <a:r>
              <a:rPr lang="en-US" sz="4000" dirty="0" smtClean="0"/>
              <a:t>-Ambrose Bierce</a:t>
            </a:r>
            <a:endParaRPr lang="en-US" sz="4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4038600" cy="4571999"/>
          </a:xfrm>
        </p:spPr>
        <p:txBody>
          <a:bodyPr>
            <a:noAutofit/>
          </a:bodyPr>
          <a:lstStyle/>
          <a:p>
            <a:r>
              <a:rPr lang="en-US" dirty="0" smtClean="0"/>
              <a:t>2006 – Time magazine’s person of the year: You. Acknowledges significance of user generated content (Web 2.0)</a:t>
            </a:r>
          </a:p>
          <a:p>
            <a:pPr lvl="0"/>
            <a:endParaRPr lang="en-US" dirty="0"/>
          </a:p>
        </p:txBody>
      </p:sp>
      <p:pic>
        <p:nvPicPr>
          <p:cNvPr id="67586" name="Picture 2" descr="File:Time youcover01.jpg"/>
          <p:cNvPicPr>
            <a:picLocks noChangeAspect="1" noChangeArrowheads="1"/>
          </p:cNvPicPr>
          <p:nvPr/>
        </p:nvPicPr>
        <p:blipFill>
          <a:blip r:embed="rId3" cstate="print"/>
          <a:srcRect/>
          <a:stretch>
            <a:fillRect/>
          </a:stretch>
        </p:blipFill>
        <p:spPr bwMode="auto">
          <a:xfrm>
            <a:off x="4724400" y="990600"/>
            <a:ext cx="3810000" cy="507682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Autofit/>
          </a:bodyPr>
          <a:lstStyle/>
          <a:p>
            <a:r>
              <a:rPr lang="en-US" dirty="0" smtClean="0"/>
              <a:t>2008 – Firefox 3 sets Guinness World Record for the “largest number of software downloads in 24 hours.” (8 million downloads)</a:t>
            </a:r>
            <a:br>
              <a:rPr lang="en-US" dirty="0" smtClean="0"/>
            </a:br>
            <a:r>
              <a:rPr lang="en-US" dirty="0" smtClean="0"/>
              <a:t/>
            </a:r>
            <a:br>
              <a:rPr lang="en-US" dirty="0" smtClean="0"/>
            </a:br>
            <a:r>
              <a:rPr lang="en-US" dirty="0" smtClean="0"/>
              <a:t/>
            </a:r>
            <a:br>
              <a:rPr lang="en-US" dirty="0" smtClean="0"/>
            </a:br>
            <a:endParaRPr lang="en-US" dirty="0"/>
          </a:p>
        </p:txBody>
      </p:sp>
      <p:pic>
        <p:nvPicPr>
          <p:cNvPr id="57346" name="Picture 2" descr="http://upload.wikimedia.org/wikipedia/commons/thumb/b/b7/Browser_Wars.svg/500px-Browser_Wars.svg.png"/>
          <p:cNvPicPr>
            <a:picLocks noChangeAspect="1" noChangeArrowheads="1"/>
          </p:cNvPicPr>
          <p:nvPr/>
        </p:nvPicPr>
        <p:blipFill>
          <a:blip r:embed="rId3" cstate="print"/>
          <a:srcRect/>
          <a:stretch>
            <a:fillRect/>
          </a:stretch>
        </p:blipFill>
        <p:spPr bwMode="auto">
          <a:xfrm>
            <a:off x="1828800" y="2286000"/>
            <a:ext cx="4953000" cy="3714750"/>
          </a:xfrm>
          <a:prstGeom prst="rect">
            <a:avLst/>
          </a:prstGeom>
          <a:noFill/>
        </p:spPr>
      </p:pic>
      <p:sp>
        <p:nvSpPr>
          <p:cNvPr id="4" name="TextBox 3"/>
          <p:cNvSpPr txBox="1"/>
          <p:nvPr/>
        </p:nvSpPr>
        <p:spPr>
          <a:xfrm>
            <a:off x="1219200" y="6324600"/>
            <a:ext cx="6324600" cy="369332"/>
          </a:xfrm>
          <a:prstGeom prst="rect">
            <a:avLst/>
          </a:prstGeom>
          <a:noFill/>
        </p:spPr>
        <p:txBody>
          <a:bodyPr wrap="square" rtlCol="0">
            <a:spAutoFit/>
          </a:bodyPr>
          <a:lstStyle/>
          <a:p>
            <a:pPr algn="ctr"/>
            <a:r>
              <a:rPr lang="en-US" dirty="0" smtClean="0"/>
              <a:t>Image: </a:t>
            </a:r>
            <a:r>
              <a:rPr lang="en-US" dirty="0" smtClean="0">
                <a:hlinkClick r:id="rId4"/>
              </a:rPr>
              <a:t>http://en.wikipedia.org/wiki/File:Browser_Wars.svg</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048000" cy="5668963"/>
          </a:xfrm>
        </p:spPr>
        <p:txBody>
          <a:bodyPr>
            <a:noAutofit/>
          </a:bodyPr>
          <a:lstStyle/>
          <a:p>
            <a:r>
              <a:rPr lang="en-US" dirty="0" smtClean="0"/>
              <a:t>2008 – W3C releases First Public Working Draft of HTML5 spec</a:t>
            </a:r>
            <a:br>
              <a:rPr lang="en-US" dirty="0" smtClean="0"/>
            </a:br>
            <a:r>
              <a:rPr lang="en-US" dirty="0" smtClean="0"/>
              <a:t/>
            </a:r>
            <a:br>
              <a:rPr lang="en-US" dirty="0" smtClean="0"/>
            </a:br>
            <a:r>
              <a:rPr lang="en-US" dirty="0" smtClean="0"/>
              <a:t/>
            </a:r>
            <a:br>
              <a:rPr lang="en-US" dirty="0" smtClean="0"/>
            </a:br>
            <a:endParaRPr lang="en-US" dirty="0"/>
          </a:p>
        </p:txBody>
      </p:sp>
      <p:pic>
        <p:nvPicPr>
          <p:cNvPr id="72706" name="Picture 2">
            <a:hlinkClick r:id="rId3"/>
          </p:cNvPr>
          <p:cNvPicPr>
            <a:picLocks noChangeAspect="1" noChangeArrowheads="1"/>
          </p:cNvPicPr>
          <p:nvPr/>
        </p:nvPicPr>
        <p:blipFill>
          <a:blip r:embed="rId4" cstate="print"/>
          <a:srcRect/>
          <a:stretch>
            <a:fillRect/>
          </a:stretch>
        </p:blipFill>
        <p:spPr bwMode="auto">
          <a:xfrm>
            <a:off x="3657600" y="685800"/>
            <a:ext cx="5172075" cy="5296205"/>
          </a:xfrm>
          <a:prstGeom prst="rect">
            <a:avLst/>
          </a:prstGeom>
          <a:noFill/>
          <a:ln w="9525">
            <a:noFill/>
            <a:miter lim="800000"/>
            <a:headEnd/>
            <a:tailEnd/>
          </a:ln>
        </p:spPr>
      </p:pic>
      <p:sp>
        <p:nvSpPr>
          <p:cNvPr id="6" name="TextBox 5"/>
          <p:cNvSpPr txBox="1"/>
          <p:nvPr/>
        </p:nvSpPr>
        <p:spPr>
          <a:xfrm>
            <a:off x="304800" y="4038600"/>
            <a:ext cx="3048000" cy="400110"/>
          </a:xfrm>
          <a:prstGeom prst="rect">
            <a:avLst/>
          </a:prstGeom>
          <a:noFill/>
        </p:spPr>
        <p:txBody>
          <a:bodyPr wrap="square" rtlCol="0">
            <a:spAutoFit/>
          </a:bodyPr>
          <a:lstStyle/>
          <a:p>
            <a:r>
              <a:rPr lang="en-US" sz="2000" dirty="0" smtClean="0">
                <a:hlinkClick r:id="rId3"/>
              </a:rPr>
              <a:t>Try out the HTML5 demos!</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15000"/>
          </a:xfrm>
        </p:spPr>
        <p:txBody>
          <a:bodyPr>
            <a:normAutofit fontScale="92500" lnSpcReduction="20000"/>
          </a:bodyPr>
          <a:lstStyle/>
          <a:p>
            <a:r>
              <a:rPr lang="en-US" dirty="0" smtClean="0"/>
              <a:t>1945 – </a:t>
            </a:r>
            <a:r>
              <a:rPr lang="en-US" dirty="0" err="1" smtClean="0"/>
              <a:t>Vannevar</a:t>
            </a:r>
            <a:r>
              <a:rPr lang="en-US" dirty="0" smtClean="0"/>
              <a:t> Bush writes about “</a:t>
            </a:r>
            <a:r>
              <a:rPr lang="en-US" dirty="0" smtClean="0">
                <a:hlinkClick r:id="rId3"/>
              </a:rPr>
              <a:t>memex</a:t>
            </a:r>
            <a:r>
              <a:rPr lang="en-US" dirty="0" smtClean="0"/>
              <a:t>”, a futuristic, automatic, personal library system</a:t>
            </a:r>
          </a:p>
          <a:p>
            <a:endParaRPr lang="en-US" dirty="0" smtClean="0"/>
          </a:p>
          <a:p>
            <a:endParaRPr lang="en-US" dirty="0" smtClean="0"/>
          </a:p>
          <a:p>
            <a:endParaRPr lang="en-US" dirty="0"/>
          </a:p>
          <a:p>
            <a:pPr>
              <a:buNone/>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a:p>
            <a:r>
              <a:rPr lang="en-US" dirty="0" smtClean="0"/>
              <a:t>1960s – </a:t>
            </a:r>
            <a:r>
              <a:rPr lang="en-US" dirty="0"/>
              <a:t>Advanced Research Projects </a:t>
            </a:r>
            <a:r>
              <a:rPr lang="en-US" dirty="0" smtClean="0"/>
              <a:t>Agency (ARPA) does research on “internetwork”, connecting small and large networks</a:t>
            </a:r>
          </a:p>
          <a:p>
            <a:endParaRPr lang="en-US" dirty="0" smtClean="0"/>
          </a:p>
          <a:p>
            <a:endParaRPr lang="en-US" dirty="0" smtClean="0"/>
          </a:p>
          <a:p>
            <a:endParaRPr lang="en-US" dirty="0"/>
          </a:p>
        </p:txBody>
      </p:sp>
      <p:pic>
        <p:nvPicPr>
          <p:cNvPr id="27650" name="Picture 2" descr="http://t0.gstatic.com/images?q=tbn:HCLkkdZR-IDXYM:https://atlas.colorado.edu/~hofmocke/digitalpoetry/images/memex.gif&amp;t=1"/>
          <p:cNvPicPr>
            <a:picLocks noChangeAspect="1" noChangeArrowheads="1"/>
          </p:cNvPicPr>
          <p:nvPr/>
        </p:nvPicPr>
        <p:blipFill>
          <a:blip r:embed="rId4" cstate="print"/>
          <a:srcRect/>
          <a:stretch>
            <a:fillRect/>
          </a:stretch>
        </p:blipFill>
        <p:spPr bwMode="auto">
          <a:xfrm>
            <a:off x="2819400" y="2057400"/>
            <a:ext cx="3238500" cy="227178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smtClean="0"/>
              <a:t>1968 – Doug </a:t>
            </a:r>
            <a:r>
              <a:rPr lang="en-US" dirty="0" err="1" smtClean="0"/>
              <a:t>Engelbart</a:t>
            </a:r>
            <a:r>
              <a:rPr lang="en-US" dirty="0" smtClean="0"/>
              <a:t> demonstrates NLS, a hypertext system that uses a “mouse”</a:t>
            </a:r>
            <a:br>
              <a:rPr lang="en-US" dirty="0" smtClean="0"/>
            </a:br>
            <a:r>
              <a:rPr lang="en-US" dirty="0" smtClean="0"/>
              <a:t/>
            </a:r>
            <a:br>
              <a:rPr lang="en-US" dirty="0" smtClean="0"/>
            </a:br>
            <a:endParaRPr lang="en-US" dirty="0" smtClean="0"/>
          </a:p>
          <a:p>
            <a:pPr>
              <a:buNone/>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1969 – ARPANET goes online with 4 nodes</a:t>
            </a:r>
          </a:p>
          <a:p>
            <a:endParaRPr lang="en-US" dirty="0"/>
          </a:p>
        </p:txBody>
      </p:sp>
      <p:pic>
        <p:nvPicPr>
          <p:cNvPr id="33795" name="Picture 3">
            <a:hlinkClick r:id="rId3"/>
          </p:cNvPr>
          <p:cNvPicPr>
            <a:picLocks noChangeAspect="1" noChangeArrowheads="1"/>
          </p:cNvPicPr>
          <p:nvPr/>
        </p:nvPicPr>
        <p:blipFill>
          <a:blip r:embed="rId4" cstate="print"/>
          <a:srcRect/>
          <a:stretch>
            <a:fillRect/>
          </a:stretch>
        </p:blipFill>
        <p:spPr bwMode="auto">
          <a:xfrm>
            <a:off x="1371600" y="1752600"/>
            <a:ext cx="4419600" cy="3257550"/>
          </a:xfrm>
          <a:prstGeom prst="rect">
            <a:avLst/>
          </a:prstGeom>
          <a:noFill/>
          <a:ln w="9525">
            <a:noFill/>
            <a:miter lim="800000"/>
            <a:headEnd/>
            <a:tailEnd/>
          </a:ln>
        </p:spPr>
      </p:pic>
      <p:sp>
        <p:nvSpPr>
          <p:cNvPr id="6" name="TextBox 5"/>
          <p:cNvSpPr txBox="1"/>
          <p:nvPr/>
        </p:nvSpPr>
        <p:spPr>
          <a:xfrm>
            <a:off x="6019800" y="2438400"/>
            <a:ext cx="2362200" cy="584775"/>
          </a:xfrm>
          <a:prstGeom prst="rect">
            <a:avLst/>
          </a:prstGeom>
          <a:noFill/>
        </p:spPr>
        <p:txBody>
          <a:bodyPr wrap="square" rtlCol="0">
            <a:spAutoFit/>
          </a:bodyPr>
          <a:lstStyle/>
          <a:p>
            <a:pPr algn="ctr"/>
            <a:r>
              <a:rPr lang="en-US" sz="3200" dirty="0" smtClean="0">
                <a:hlinkClick r:id="rId3"/>
              </a:rPr>
              <a:t>“The Demo”</a:t>
            </a:r>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r>
              <a:rPr lang="en-US" dirty="0" smtClean="0"/>
              <a:t>1971 – </a:t>
            </a:r>
            <a:r>
              <a:rPr lang="en-US" dirty="0"/>
              <a:t>Ray Tomlinson </a:t>
            </a:r>
            <a:r>
              <a:rPr lang="en-US" dirty="0" smtClean="0"/>
              <a:t>sends first e-mail (sent </a:t>
            </a:r>
            <a:r>
              <a:rPr lang="en-US" dirty="0"/>
              <a:t>to himself and </a:t>
            </a:r>
            <a:r>
              <a:rPr lang="en-US" dirty="0" smtClean="0"/>
              <a:t>probably </a:t>
            </a:r>
            <a:r>
              <a:rPr lang="en-US" dirty="0"/>
              <a:t>read “</a:t>
            </a:r>
            <a:r>
              <a:rPr lang="en-US" dirty="0" smtClean="0"/>
              <a:t>QWERTYUIOP”)  </a:t>
            </a:r>
          </a:p>
          <a:p>
            <a:endParaRPr lang="en-US" dirty="0" smtClean="0"/>
          </a:p>
          <a:p>
            <a:r>
              <a:rPr lang="en-US" dirty="0" smtClean="0"/>
              <a:t>1972 – Telnet allows user </a:t>
            </a:r>
            <a:r>
              <a:rPr lang="en-US" dirty="0"/>
              <a:t>to login to a remote computer </a:t>
            </a:r>
            <a:endParaRPr lang="en-US" dirty="0" smtClean="0"/>
          </a:p>
          <a:p>
            <a:endParaRPr lang="en-US" dirty="0" smtClean="0"/>
          </a:p>
          <a:p>
            <a:r>
              <a:rPr lang="en-US" dirty="0" smtClean="0"/>
              <a:t>1973 – </a:t>
            </a:r>
            <a:r>
              <a:rPr lang="en-US" dirty="0"/>
              <a:t>FTP (File Transfer Protocol) </a:t>
            </a:r>
            <a:r>
              <a:rPr lang="en-US" dirty="0" smtClean="0"/>
              <a:t>allows files </a:t>
            </a:r>
            <a:r>
              <a:rPr lang="en-US" dirty="0"/>
              <a:t>to be transferred between </a:t>
            </a:r>
            <a:r>
              <a:rPr lang="en-US" dirty="0" smtClean="0"/>
              <a:t>computers</a:t>
            </a:r>
          </a:p>
          <a:p>
            <a:pPr lvl="0"/>
            <a:endParaRPr lang="en-US" dirty="0" smtClean="0"/>
          </a:p>
          <a:p>
            <a:pPr lvl="0"/>
            <a:r>
              <a:rPr lang="en-US" dirty="0" smtClean="0"/>
              <a:t>1981 </a:t>
            </a:r>
            <a:r>
              <a:rPr lang="en-US" dirty="0"/>
              <a:t>– ARPANET (Internet) has 200 </a:t>
            </a:r>
            <a:r>
              <a:rPr lang="en-US" dirty="0" smtClean="0"/>
              <a:t>nodes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pPr lvl="0"/>
            <a:r>
              <a:rPr lang="en-US" dirty="0" smtClean="0"/>
              <a:t>1982 </a:t>
            </a:r>
            <a:r>
              <a:rPr lang="en-US" dirty="0"/>
              <a:t>– ARPANET standardizes its use of TCP/IP (Transmission Control Protocol / Internet Protocol) to send data packets across the </a:t>
            </a:r>
            <a:r>
              <a:rPr lang="en-US" dirty="0" smtClean="0"/>
              <a:t>network</a:t>
            </a:r>
            <a:br>
              <a:rPr lang="en-US" dirty="0" smtClean="0"/>
            </a:br>
            <a:endParaRPr lang="en-US" dirty="0" smtClean="0"/>
          </a:p>
          <a:p>
            <a:pPr lvl="0"/>
            <a:r>
              <a:rPr lang="en-US" dirty="0"/>
              <a:t>1984 – Over 1000 nodes on </a:t>
            </a:r>
            <a:r>
              <a:rPr lang="en-US" dirty="0" smtClean="0"/>
              <a:t>Internet</a:t>
            </a:r>
          </a:p>
          <a:p>
            <a:endParaRPr lang="en-US" dirty="0" smtClean="0"/>
          </a:p>
          <a:p>
            <a:r>
              <a:rPr lang="en-US" dirty="0" smtClean="0"/>
              <a:t>1986 </a:t>
            </a:r>
            <a:r>
              <a:rPr lang="en-US" dirty="0"/>
              <a:t>– Over 10,000 nodes on Internet.  </a:t>
            </a:r>
            <a:r>
              <a:rPr lang="en-US" dirty="0" err="1"/>
              <a:t>Govt</a:t>
            </a:r>
            <a:r>
              <a:rPr lang="en-US" dirty="0"/>
              <a:t> splits ARPANET into MILNET (military-only network) and </a:t>
            </a:r>
            <a:r>
              <a:rPr lang="en-US" dirty="0" smtClean="0"/>
              <a:t>turns over ARPANET to </a:t>
            </a:r>
            <a:r>
              <a:rPr lang="en-US" dirty="0"/>
              <a:t>NSF (National Science Foundation).</a:t>
            </a:r>
          </a:p>
          <a:p>
            <a:pPr lvl="0"/>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normAutofit fontScale="92500" lnSpcReduction="20000"/>
          </a:bodyPr>
          <a:lstStyle/>
          <a:p>
            <a:pPr lvl="0"/>
            <a:r>
              <a:rPr lang="en-US" dirty="0"/>
              <a:t>1988 – Over 100,000 nodes on </a:t>
            </a:r>
            <a:r>
              <a:rPr lang="en-US" dirty="0" smtClean="0"/>
              <a:t>Internet</a:t>
            </a:r>
            <a:br>
              <a:rPr lang="en-US" dirty="0" smtClean="0"/>
            </a:br>
            <a:endParaRPr lang="en-US" dirty="0" smtClean="0"/>
          </a:p>
          <a:p>
            <a:pPr lvl="0"/>
            <a:endParaRPr lang="en-US" dirty="0"/>
          </a:p>
          <a:p>
            <a:pPr lvl="0"/>
            <a:endParaRPr lang="en-US" dirty="0" smtClean="0"/>
          </a:p>
          <a:p>
            <a:pPr lvl="0"/>
            <a:endParaRPr lang="en-US" dirty="0"/>
          </a:p>
          <a:p>
            <a:pPr lvl="0"/>
            <a:endParaRPr lang="en-US" dirty="0" smtClean="0"/>
          </a:p>
          <a:p>
            <a:pPr lvl="0"/>
            <a:endParaRPr lang="en-US" dirty="0" smtClean="0"/>
          </a:p>
          <a:p>
            <a:pPr lvl="0"/>
            <a:endParaRPr lang="en-US" dirty="0" smtClean="0"/>
          </a:p>
          <a:p>
            <a:pPr lvl="0"/>
            <a:endParaRPr lang="en-US" dirty="0" smtClean="0"/>
          </a:p>
          <a:p>
            <a:pPr lvl="0">
              <a:buNone/>
            </a:pPr>
            <a:r>
              <a:rPr lang="en-US" dirty="0"/>
              <a:t/>
            </a:r>
            <a:br>
              <a:rPr lang="en-US" dirty="0"/>
            </a:br>
            <a:endParaRPr lang="en-US" dirty="0" smtClean="0"/>
          </a:p>
          <a:p>
            <a:pPr lvl="0"/>
            <a:r>
              <a:rPr lang="en-US" dirty="0" smtClean="0"/>
              <a:t>1988 </a:t>
            </a:r>
            <a:r>
              <a:rPr lang="en-US" dirty="0"/>
              <a:t>– First Internet worm </a:t>
            </a:r>
            <a:r>
              <a:rPr lang="en-US" dirty="0" smtClean="0"/>
              <a:t>by </a:t>
            </a:r>
            <a:r>
              <a:rPr lang="en-US" dirty="0"/>
              <a:t>Robert Tappan </a:t>
            </a:r>
            <a:r>
              <a:rPr lang="en-US" dirty="0" smtClean="0"/>
              <a:t>Morris crashes 6% of servers on Internet</a:t>
            </a:r>
          </a:p>
          <a:p>
            <a:pPr lvl="0"/>
            <a:endParaRPr lang="en-US" dirty="0" smtClean="0"/>
          </a:p>
          <a:p>
            <a:pPr lvl="0"/>
            <a:endParaRPr lang="en-US" dirty="0"/>
          </a:p>
        </p:txBody>
      </p:sp>
      <p:pic>
        <p:nvPicPr>
          <p:cNvPr id="37890" name="Picture 2" descr="http://www.cuug.ab.ca/~branderr/csce/growth.gif"/>
          <p:cNvPicPr>
            <a:picLocks noChangeAspect="1" noChangeArrowheads="1"/>
          </p:cNvPicPr>
          <p:nvPr/>
        </p:nvPicPr>
        <p:blipFill>
          <a:blip r:embed="rId3" cstate="print"/>
          <a:srcRect/>
          <a:stretch>
            <a:fillRect/>
          </a:stretch>
        </p:blipFill>
        <p:spPr bwMode="auto">
          <a:xfrm>
            <a:off x="1981200" y="1143000"/>
            <a:ext cx="5107435" cy="3843410"/>
          </a:xfrm>
          <a:prstGeom prst="rect">
            <a:avLst/>
          </a:prstGeom>
          <a:noFill/>
        </p:spPr>
      </p:pic>
      <p:sp>
        <p:nvSpPr>
          <p:cNvPr id="4" name="TextBox 3"/>
          <p:cNvSpPr txBox="1"/>
          <p:nvPr/>
        </p:nvSpPr>
        <p:spPr>
          <a:xfrm>
            <a:off x="381000" y="6400800"/>
            <a:ext cx="8077200" cy="369332"/>
          </a:xfrm>
          <a:prstGeom prst="rect">
            <a:avLst/>
          </a:prstGeom>
          <a:noFill/>
        </p:spPr>
        <p:txBody>
          <a:bodyPr wrap="square" rtlCol="0">
            <a:spAutoFit/>
          </a:bodyPr>
          <a:lstStyle/>
          <a:p>
            <a:pPr algn="ctr"/>
            <a:r>
              <a:rPr lang="en-US" dirty="0" smtClean="0"/>
              <a:t>Figure by Roy Brander at </a:t>
            </a:r>
            <a:r>
              <a:rPr lang="en-US" dirty="0" smtClean="0">
                <a:hlinkClick r:id="rId4"/>
              </a:rPr>
              <a:t>http://www.cuug.ab.ca/~branderr/csce/Ihistory.html</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r>
              <a:rPr lang="en-US" dirty="0" smtClean="0"/>
              <a:t>1990 </a:t>
            </a:r>
            <a:r>
              <a:rPr lang="en-US" dirty="0"/>
              <a:t>– </a:t>
            </a:r>
            <a:r>
              <a:rPr lang="en-US" dirty="0">
                <a:hlinkClick r:id="rId3"/>
              </a:rPr>
              <a:t>Tim </a:t>
            </a:r>
            <a:r>
              <a:rPr lang="en-US" dirty="0" smtClean="0">
                <a:hlinkClick r:id="rId3"/>
              </a:rPr>
              <a:t>Berners-Lee</a:t>
            </a:r>
            <a:r>
              <a:rPr lang="en-US" dirty="0" smtClean="0"/>
              <a:t> and </a:t>
            </a:r>
            <a:r>
              <a:rPr lang="en-US" dirty="0"/>
              <a:t>researchers at CERN </a:t>
            </a:r>
            <a:r>
              <a:rPr lang="en-US" dirty="0" smtClean="0"/>
              <a:t>develop </a:t>
            </a:r>
            <a:r>
              <a:rPr lang="en-US" dirty="0"/>
              <a:t>first text-only browser for accessing and viewing remote </a:t>
            </a:r>
            <a:r>
              <a:rPr lang="en-US" dirty="0" smtClean="0"/>
              <a:t>documents over “the Web”</a:t>
            </a:r>
            <a:endParaRPr lang="en-US" dirty="0"/>
          </a:p>
          <a:p>
            <a:pPr lvl="0">
              <a:buNone/>
            </a:pPr>
            <a:r>
              <a:rPr lang="en-US" dirty="0" smtClean="0"/>
              <a:t/>
            </a:r>
            <a:br>
              <a:rPr lang="en-US" dirty="0" smtClean="0"/>
            </a:br>
            <a:endParaRPr lang="en-US" dirty="0"/>
          </a:p>
          <a:p>
            <a:pPr lvl="0"/>
            <a:endParaRPr lang="en-US" dirty="0"/>
          </a:p>
        </p:txBody>
      </p:sp>
      <p:pic>
        <p:nvPicPr>
          <p:cNvPr id="35842" name="Picture 2" descr="File:First Web Server.jpg"/>
          <p:cNvPicPr>
            <a:picLocks noChangeAspect="1" noChangeArrowheads="1"/>
          </p:cNvPicPr>
          <p:nvPr/>
        </p:nvPicPr>
        <p:blipFill>
          <a:blip r:embed="rId4" cstate="print"/>
          <a:srcRect/>
          <a:stretch>
            <a:fillRect/>
          </a:stretch>
        </p:blipFill>
        <p:spPr bwMode="auto">
          <a:xfrm>
            <a:off x="4826000" y="2971800"/>
            <a:ext cx="3708400" cy="2781300"/>
          </a:xfrm>
          <a:prstGeom prst="rect">
            <a:avLst/>
          </a:prstGeom>
          <a:noFill/>
        </p:spPr>
      </p:pic>
      <p:sp>
        <p:nvSpPr>
          <p:cNvPr id="4" name="TextBox 3"/>
          <p:cNvSpPr txBox="1"/>
          <p:nvPr/>
        </p:nvSpPr>
        <p:spPr>
          <a:xfrm>
            <a:off x="685800" y="6172200"/>
            <a:ext cx="7467600" cy="584775"/>
          </a:xfrm>
          <a:prstGeom prst="rect">
            <a:avLst/>
          </a:prstGeom>
          <a:noFill/>
        </p:spPr>
        <p:txBody>
          <a:bodyPr wrap="square" rtlCol="0">
            <a:spAutoFit/>
          </a:bodyPr>
          <a:lstStyle/>
          <a:p>
            <a:pPr algn="ctr"/>
            <a:r>
              <a:rPr lang="en-US" sz="1600" dirty="0" smtClean="0"/>
              <a:t>Images: </a:t>
            </a:r>
            <a:r>
              <a:rPr lang="en-US" sz="1600" dirty="0" smtClean="0">
                <a:hlinkClick r:id="rId5"/>
              </a:rPr>
              <a:t>http://www.radford.edu/sjennings15/text.htm </a:t>
            </a:r>
            <a:r>
              <a:rPr lang="en-US" sz="1600" dirty="0" smtClean="0">
                <a:hlinkClick r:id="rId3"/>
              </a:rPr>
              <a:t>http://en.wikipedia.org/wiki/Tim_Berners-Lee</a:t>
            </a:r>
            <a:endParaRPr lang="en-US" sz="1600" dirty="0"/>
          </a:p>
        </p:txBody>
      </p:sp>
      <p:pic>
        <p:nvPicPr>
          <p:cNvPr id="35844" name="Picture 4" descr="http://www.radford.edu/sjennings15/timbernerslee.jpg"/>
          <p:cNvPicPr>
            <a:picLocks noChangeAspect="1" noChangeArrowheads="1"/>
          </p:cNvPicPr>
          <p:nvPr/>
        </p:nvPicPr>
        <p:blipFill>
          <a:blip r:embed="rId6" cstate="print"/>
          <a:srcRect/>
          <a:stretch>
            <a:fillRect/>
          </a:stretch>
        </p:blipFill>
        <p:spPr bwMode="auto">
          <a:xfrm>
            <a:off x="381000" y="2971800"/>
            <a:ext cx="4191000" cy="281940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pPr lvl="0"/>
            <a:r>
              <a:rPr lang="en-US" dirty="0" smtClean="0"/>
              <a:t>1992 – Viola browser.  50 web servers</a:t>
            </a:r>
            <a:br>
              <a:rPr lang="en-US" dirty="0" smtClean="0"/>
            </a:br>
            <a:endParaRPr lang="en-US" dirty="0" smtClean="0"/>
          </a:p>
          <a:p>
            <a:r>
              <a:rPr lang="en-US" dirty="0" smtClean="0"/>
              <a:t>1993 – 500 web servers</a:t>
            </a:r>
            <a:br>
              <a:rPr lang="en-US" dirty="0" smtClean="0"/>
            </a:br>
            <a:r>
              <a:rPr lang="en-US" dirty="0" smtClean="0"/>
              <a:t/>
            </a:r>
            <a:br>
              <a:rPr lang="en-US" dirty="0" smtClean="0"/>
            </a:br>
            <a:r>
              <a:rPr lang="en-US" dirty="0" smtClean="0"/>
              <a:t>Mosaic web browser – </a:t>
            </a:r>
            <a:br>
              <a:rPr lang="en-US" dirty="0" smtClean="0"/>
            </a:br>
            <a:r>
              <a:rPr lang="en-US" dirty="0" smtClean="0"/>
              <a:t>1</a:t>
            </a:r>
            <a:r>
              <a:rPr lang="en-US" baseline="30000" dirty="0" smtClean="0"/>
              <a:t>st</a:t>
            </a:r>
            <a:r>
              <a:rPr lang="en-US" dirty="0" smtClean="0"/>
              <a:t> browser to display</a:t>
            </a:r>
            <a:br>
              <a:rPr lang="en-US" dirty="0" smtClean="0"/>
            </a:br>
            <a:r>
              <a:rPr lang="en-US" dirty="0" smtClean="0"/>
              <a:t>graphics, written by </a:t>
            </a:r>
            <a:br>
              <a:rPr lang="en-US" dirty="0" smtClean="0"/>
            </a:br>
            <a:r>
              <a:rPr lang="en-US" dirty="0" smtClean="0">
                <a:hlinkClick r:id="rId3"/>
              </a:rPr>
              <a:t>Marc </a:t>
            </a:r>
            <a:r>
              <a:rPr lang="en-US" dirty="0" err="1" smtClean="0">
                <a:hlinkClick r:id="rId3"/>
              </a:rPr>
              <a:t>Andreesen</a:t>
            </a:r>
            <a:r>
              <a:rPr lang="en-US" dirty="0" smtClean="0"/>
              <a:t/>
            </a:r>
            <a:br>
              <a:rPr lang="en-US" dirty="0" smtClean="0"/>
            </a:br>
            <a:endParaRPr lang="en-US" dirty="0" smtClean="0"/>
          </a:p>
          <a:p>
            <a:pPr lvl="0"/>
            <a:endParaRPr lang="en-US" dirty="0" smtClean="0"/>
          </a:p>
          <a:p>
            <a:pPr lvl="0">
              <a:buNone/>
            </a:pPr>
            <a:r>
              <a:rPr lang="en-US" dirty="0" smtClean="0"/>
              <a:t/>
            </a:r>
            <a:br>
              <a:rPr lang="en-US" dirty="0" smtClean="0"/>
            </a:br>
            <a:endParaRPr lang="en-US" dirty="0"/>
          </a:p>
          <a:p>
            <a:pPr lvl="0"/>
            <a:endParaRPr lang="en-US" dirty="0"/>
          </a:p>
        </p:txBody>
      </p:sp>
      <p:sp>
        <p:nvSpPr>
          <p:cNvPr id="4" name="TextBox 3"/>
          <p:cNvSpPr txBox="1"/>
          <p:nvPr/>
        </p:nvSpPr>
        <p:spPr>
          <a:xfrm>
            <a:off x="685800" y="6248400"/>
            <a:ext cx="7467600" cy="307777"/>
          </a:xfrm>
          <a:prstGeom prst="rect">
            <a:avLst/>
          </a:prstGeom>
          <a:noFill/>
        </p:spPr>
        <p:txBody>
          <a:bodyPr wrap="square" rtlCol="0">
            <a:spAutoFit/>
          </a:bodyPr>
          <a:lstStyle/>
          <a:p>
            <a:pPr algn="ctr"/>
            <a:r>
              <a:rPr lang="en-US" sz="1400" dirty="0" smtClean="0"/>
              <a:t>Image: </a:t>
            </a:r>
            <a:r>
              <a:rPr lang="en-US" sz="1400" dirty="0" smtClean="0">
                <a:hlinkClick r:id="rId4"/>
              </a:rPr>
              <a:t>http://en.wikipedia.org/wiki/File:NCSAMosaic1.0Mac.png</a:t>
            </a:r>
            <a:endParaRPr lang="en-US" sz="1400" dirty="0"/>
          </a:p>
        </p:txBody>
      </p:sp>
      <p:pic>
        <p:nvPicPr>
          <p:cNvPr id="2051" name="Picture 3"/>
          <p:cNvPicPr>
            <a:picLocks noChangeAspect="1" noChangeArrowheads="1"/>
          </p:cNvPicPr>
          <p:nvPr/>
        </p:nvPicPr>
        <p:blipFill>
          <a:blip r:embed="rId5" cstate="print"/>
          <a:srcRect/>
          <a:stretch>
            <a:fillRect/>
          </a:stretch>
        </p:blipFill>
        <p:spPr bwMode="auto">
          <a:xfrm>
            <a:off x="4953000" y="2209800"/>
            <a:ext cx="3581400" cy="37238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744</Words>
  <Application>Microsoft Office PowerPoint</Application>
  <PresentationFormat>On-screen Show (4:3)</PresentationFormat>
  <Paragraphs>101</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A Short History of the  Internet and Web</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Short History of the Internet and the Web</dc:title>
  <dc:creator>Frank McCown</dc:creator>
  <cp:lastModifiedBy>Frank McCown</cp:lastModifiedBy>
  <cp:revision>3</cp:revision>
  <dcterms:created xsi:type="dcterms:W3CDTF">2010-08-31T13:51:15Z</dcterms:created>
  <dcterms:modified xsi:type="dcterms:W3CDTF">2010-08-31T14:46:08Z</dcterms:modified>
</cp:coreProperties>
</file>