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264" autoAdjust="0"/>
  </p:normalViewPr>
  <p:slideViewPr>
    <p:cSldViewPr>
      <p:cViewPr varScale="1">
        <p:scale>
          <a:sx n="90" d="100"/>
          <a:sy n="90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249C3-8221-4420-98A0-A5BEF2FF3867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77987-E308-412A-99CF-27E84B848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t_Softwa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Symbian</a:t>
            </a:r>
            <a:r>
              <a:rPr lang="en-US" dirty="0" smtClean="0"/>
              <a:t> used by Nokia</a:t>
            </a:r>
            <a:r>
              <a:rPr lang="en-US" baseline="0" dirty="0" smtClean="0"/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has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52.9% of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RIM – Blackberry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being a platform in its own right, Linux is used as a basis for a number of different platforms developed by several vendors, including Motorola and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 tooltip="Qt Software"/>
              </a:rPr>
              <a:t>TrollTech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Android</a:t>
            </a:r>
            <a:r>
              <a:rPr lang="en-US" baseline="0" dirty="0" smtClean="0"/>
              <a:t> is based on the Linux kernel and runs programs using a modified version of Java. Android now controlled by Open Handset Alliance. Currently only running on T-Mobile G1.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77987-E308-412A-99CF-27E84B8487F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DA73-3BFA-4780-A6EA-0A088B4B1D95}" type="datetimeFigureOut">
              <a:rPr lang="en-US" smtClean="0"/>
              <a:t>11/4/2008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1126-3163-45C9-9E7A-BF98F8F652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ndows_Mobi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Modern_Pocket_PC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mage:SE_P910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Motorola_Q_1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www.mobileafrica.net/images/apple-iphon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it/page.jsp?id=7541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ndows_Mobi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Applications for Mobile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Frank McCown</a:t>
            </a:r>
          </a:p>
          <a:p>
            <a:r>
              <a:rPr lang="en-US" dirty="0" smtClean="0"/>
              <a:t>GUI Programming</a:t>
            </a:r>
          </a:p>
          <a:p>
            <a:r>
              <a:rPr lang="en-US" dirty="0" smtClean="0"/>
              <a:t>Fall 2008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.NET Compact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Scaled-down version of .NET Framework</a:t>
            </a:r>
          </a:p>
          <a:p>
            <a:r>
              <a:rPr lang="en-US" dirty="0" smtClean="0"/>
              <a:t>Some extra classes specific to mobile devices</a:t>
            </a:r>
          </a:p>
          <a:p>
            <a:r>
              <a:rPr lang="en-US" dirty="0" smtClean="0"/>
              <a:t>VS. NET 2005 supports development in C#, VB.NET, and C++</a:t>
            </a:r>
          </a:p>
          <a:p>
            <a:pPr lvl="1"/>
            <a:r>
              <a:rPr lang="en-US" dirty="0" smtClean="0"/>
              <a:t>Pocket PC 2003 emulator</a:t>
            </a:r>
          </a:p>
          <a:p>
            <a:pPr lvl="1"/>
            <a:r>
              <a:rPr lang="en-US" dirty="0" smtClean="0"/>
              <a:t>Smartphone emulator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96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using System;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System.Collections.Generic</a:t>
            </a:r>
            <a:r>
              <a:rPr lang="en-US" sz="1200" dirty="0"/>
              <a:t>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System.ComponentModel</a:t>
            </a:r>
            <a:r>
              <a:rPr lang="en-US" sz="1200" dirty="0"/>
              <a:t>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System.Data</a:t>
            </a:r>
            <a:r>
              <a:rPr lang="en-US" sz="1200" dirty="0"/>
              <a:t>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System.Drawing</a:t>
            </a:r>
            <a:r>
              <a:rPr lang="en-US" sz="1200" dirty="0"/>
              <a:t>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System.Text</a:t>
            </a:r>
            <a:r>
              <a:rPr lang="en-US" sz="1200" dirty="0"/>
              <a:t>;</a:t>
            </a:r>
          </a:p>
          <a:p>
            <a:r>
              <a:rPr lang="en-US" sz="1200" dirty="0"/>
              <a:t>using </a:t>
            </a:r>
            <a:r>
              <a:rPr lang="en-US" sz="1200" dirty="0" err="1"/>
              <a:t>System.Windows.Forms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namespace </a:t>
            </a:r>
            <a:r>
              <a:rPr lang="en-US" sz="1200" dirty="0" err="1"/>
              <a:t>HelloPocketPC</a:t>
            </a:r>
            <a:endParaRPr lang="en-US" sz="1200" dirty="0"/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public partial class Form1 : Form</a:t>
            </a:r>
          </a:p>
          <a:p>
            <a:r>
              <a:rPr lang="en-US" sz="1200" dirty="0"/>
              <a:t>    {</a:t>
            </a:r>
          </a:p>
          <a:p>
            <a:r>
              <a:rPr lang="en-US" sz="1200" dirty="0"/>
              <a:t>        public Form1()</a:t>
            </a:r>
          </a:p>
          <a:p>
            <a:r>
              <a:rPr lang="en-US" sz="1200" dirty="0"/>
              <a:t>        {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InitializeComponent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}</a:t>
            </a:r>
          </a:p>
          <a:p>
            <a:endParaRPr lang="en-US" sz="1200" dirty="0"/>
          </a:p>
          <a:p>
            <a:r>
              <a:rPr lang="en-US" sz="1200" dirty="0"/>
              <a:t>        private void button1_Click(object sender, </a:t>
            </a:r>
            <a:r>
              <a:rPr lang="en-US" sz="1200" dirty="0" err="1"/>
              <a:t>EventArgs</a:t>
            </a:r>
            <a:r>
              <a:rPr lang="en-US" sz="1200" dirty="0"/>
              <a:t> e)</a:t>
            </a:r>
          </a:p>
          <a:p>
            <a:r>
              <a:rPr lang="en-US" sz="1200" dirty="0"/>
              <a:t>        {</a:t>
            </a:r>
          </a:p>
          <a:p>
            <a:r>
              <a:rPr lang="en-US" sz="1200" dirty="0"/>
              <a:t>            </a:t>
            </a:r>
            <a:r>
              <a:rPr lang="en-US" sz="1200" dirty="0" err="1"/>
              <a:t>MessageBox.Show</a:t>
            </a:r>
            <a:r>
              <a:rPr lang="en-US" sz="1200" dirty="0"/>
              <a:t>("Hello, " + textBox1.Text, "Hello");</a:t>
            </a:r>
          </a:p>
          <a:p>
            <a:r>
              <a:rPr lang="en-US" sz="1200" dirty="0"/>
              <a:t>        }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}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3075916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Known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Handheld devices</a:t>
            </a:r>
          </a:p>
          <a:p>
            <a:r>
              <a:rPr lang="en-US" dirty="0" smtClean="0"/>
              <a:t>Handheld computer</a:t>
            </a:r>
          </a:p>
          <a:p>
            <a:r>
              <a:rPr lang="en-US" dirty="0" smtClean="0"/>
              <a:t>Personal Digital Assistants</a:t>
            </a:r>
          </a:p>
          <a:p>
            <a:r>
              <a:rPr lang="en-US" dirty="0" smtClean="0"/>
              <a:t>Palmtop</a:t>
            </a:r>
          </a:p>
          <a:p>
            <a:r>
              <a:rPr lang="en-US" dirty="0" err="1" smtClean="0"/>
              <a:t>Smartphones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r>
              <a:rPr lang="en-US" dirty="0" smtClean="0"/>
              <a:t>Pocket PC Phone</a:t>
            </a:r>
            <a:endParaRPr lang="en-US" dirty="0"/>
          </a:p>
        </p:txBody>
      </p:sp>
      <p:pic>
        <p:nvPicPr>
          <p:cNvPr id="1026" name="Picture 2" descr="Image:O2xda2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2562827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627322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http://en.wikipedia.org/wiki/Windows_Mobile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>
                <a:hlinkClick r:id="rId4"/>
              </a:rPr>
              <a:t> http://en.wikipedia.org/wiki/Image:Modern_Pocket_PC.png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29" name="Picture 5" descr="Image:Modern Pocket 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41966"/>
            <a:ext cx="3676650" cy="3001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Smartphones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990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47800"/>
            <a:ext cx="248879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48866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http://en.wikipedia.org/wiki/Image:SE_P910i.jpg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Smartphones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47800"/>
            <a:ext cx="309811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633478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http://en.wikipedia.org/wiki/Image:Motorola_Q_1.jpg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hlinkClick r:id="rId4"/>
              </a:rPr>
              <a:t> http://www.mobileafrica.net/images/apple-iphone.jpg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752600"/>
            <a:ext cx="25527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/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Symbian</a:t>
            </a:r>
            <a:r>
              <a:rPr lang="en-US" dirty="0" smtClean="0"/>
              <a:t> (57.1% market share)</a:t>
            </a:r>
          </a:p>
          <a:p>
            <a:r>
              <a:rPr lang="en-US" dirty="0" smtClean="0"/>
              <a:t>RIM (17.4%)</a:t>
            </a:r>
          </a:p>
          <a:p>
            <a:r>
              <a:rPr lang="en-US" dirty="0" smtClean="0"/>
              <a:t>Windows Mobile (12.0%)</a:t>
            </a:r>
          </a:p>
          <a:p>
            <a:r>
              <a:rPr lang="en-US" dirty="0" smtClean="0"/>
              <a:t>Linux (7.3%)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OS (2.8%)</a:t>
            </a:r>
          </a:p>
          <a:p>
            <a:r>
              <a:rPr lang="en-US" dirty="0"/>
              <a:t>Palm OS</a:t>
            </a:r>
            <a:r>
              <a:rPr lang="en-US" dirty="0" smtClean="0"/>
              <a:t> (2.3%)</a:t>
            </a:r>
          </a:p>
          <a:p>
            <a:r>
              <a:rPr lang="en-US" dirty="0"/>
              <a:t>Others</a:t>
            </a:r>
            <a:r>
              <a:rPr lang="en-US" dirty="0" smtClean="0"/>
              <a:t> (1.1%)</a:t>
            </a:r>
          </a:p>
          <a:p>
            <a:r>
              <a:rPr lang="en-US" dirty="0" smtClean="0"/>
              <a:t>Android (released Nov 2007 by Google)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324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http://www.gartner.com/it/page.jsp?id=754112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Limited screen size and colors</a:t>
            </a:r>
          </a:p>
          <a:p>
            <a:r>
              <a:rPr lang="en-US" dirty="0" smtClean="0"/>
              <a:t>Limited battery life</a:t>
            </a:r>
          </a:p>
          <a:p>
            <a:r>
              <a:rPr lang="en-US" dirty="0" smtClean="0"/>
              <a:t>Limited and slow network access</a:t>
            </a:r>
          </a:p>
          <a:p>
            <a:r>
              <a:rPr lang="en-US" dirty="0" smtClean="0"/>
              <a:t>Limited or awkward input: full keyboard, phone keypad, touch screen, or stylus</a:t>
            </a:r>
          </a:p>
          <a:p>
            <a:r>
              <a:rPr lang="en-US" dirty="0" smtClean="0"/>
              <a:t>Web browser with limited plug-ins</a:t>
            </a:r>
          </a:p>
          <a:p>
            <a:r>
              <a:rPr lang="en-US" dirty="0" smtClean="0"/>
              <a:t>Often inconsistent platforms across devices</a:t>
            </a:r>
          </a:p>
          <a:p>
            <a:r>
              <a:rPr lang="en-US" dirty="0" smtClean="0"/>
              <a:t>Warning: </a:t>
            </a:r>
            <a:r>
              <a:rPr lang="en-US" dirty="0" smtClean="0"/>
              <a:t>Blackberry thumb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OS based on Win32 API</a:t>
            </a:r>
          </a:p>
          <a:p>
            <a:r>
              <a:rPr lang="en-US" dirty="0" smtClean="0"/>
              <a:t>History</a:t>
            </a:r>
            <a:endParaRPr lang="en-US" dirty="0" smtClean="0"/>
          </a:p>
          <a:p>
            <a:pPr lvl="1"/>
            <a:r>
              <a:rPr lang="en-US" dirty="0" smtClean="0"/>
              <a:t>2000 – Pocket PC 2000</a:t>
            </a:r>
          </a:p>
          <a:p>
            <a:pPr lvl="1"/>
            <a:r>
              <a:rPr lang="en-US" dirty="0" smtClean="0"/>
              <a:t>2002 – Pocket PC 2002</a:t>
            </a:r>
          </a:p>
          <a:p>
            <a:pPr lvl="1"/>
            <a:r>
              <a:rPr lang="en-US" dirty="0" smtClean="0"/>
              <a:t>2003 – Windows Mobile 2003 and SE</a:t>
            </a:r>
          </a:p>
          <a:p>
            <a:pPr lvl="1"/>
            <a:r>
              <a:rPr lang="en-US" dirty="0" smtClean="0"/>
              <a:t>2005 – Windows Mobile 5</a:t>
            </a:r>
          </a:p>
          <a:p>
            <a:pPr lvl="1"/>
            <a:r>
              <a:rPr lang="en-US" dirty="0" smtClean="0"/>
              <a:t>2007 – Windows Mobile 6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Mobile 6 Screenshots</a:t>
            </a:r>
            <a:endParaRPr lang="en-US" dirty="0"/>
          </a:p>
        </p:txBody>
      </p:sp>
      <p:pic>
        <p:nvPicPr>
          <p:cNvPr id="17410" name="Picture 2" descr="Image:Sshot1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27200"/>
            <a:ext cx="3429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4770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http://en.wikipedia.org/wiki/Windows_Mobile</a:t>
            </a:r>
            <a:endParaRPr lang="en-US" sz="1400" dirty="0"/>
          </a:p>
        </p:txBody>
      </p:sp>
      <p:pic>
        <p:nvPicPr>
          <p:cNvPr id="17412" name="Picture 4" descr="http://upload.wikimedia.org/wikipedia/en/4/4f/Windows_mobile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27200"/>
            <a:ext cx="3429000" cy="45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337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Developing Applications for Mobile Devices</vt:lpstr>
      <vt:lpstr>Also Known As</vt:lpstr>
      <vt:lpstr>Pocket PC Phone</vt:lpstr>
      <vt:lpstr>Other Smartphones</vt:lpstr>
      <vt:lpstr>Other Smartphones</vt:lpstr>
      <vt:lpstr>Platforms / Operating Systems</vt:lpstr>
      <vt:lpstr>Mobile App Considerations</vt:lpstr>
      <vt:lpstr>Windows Mobile</vt:lpstr>
      <vt:lpstr>Windows Mobile 6 Screenshots</vt:lpstr>
      <vt:lpstr>.NET Compact Framework</vt:lpstr>
      <vt:lpstr>Hello World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Applications for Mobile Devices</dc:title>
  <dc:creator>Frank McCown</dc:creator>
  <cp:lastModifiedBy>Frank McCown</cp:lastModifiedBy>
  <cp:revision>24</cp:revision>
  <dcterms:created xsi:type="dcterms:W3CDTF">2008-11-04T17:30:58Z</dcterms:created>
  <dcterms:modified xsi:type="dcterms:W3CDTF">2008-11-06T18:44:30Z</dcterms:modified>
</cp:coreProperties>
</file>