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75" r:id="rId4"/>
    <p:sldId id="278" r:id="rId5"/>
    <p:sldId id="276" r:id="rId6"/>
    <p:sldId id="277" r:id="rId7"/>
    <p:sldId id="262" r:id="rId8"/>
    <p:sldId id="274" r:id="rId9"/>
    <p:sldId id="279" r:id="rId10"/>
    <p:sldId id="263" r:id="rId11"/>
    <p:sldId id="280" r:id="rId12"/>
    <p:sldId id="281" r:id="rId13"/>
    <p:sldId id="282" r:id="rId14"/>
    <p:sldId id="257" r:id="rId15"/>
    <p:sldId id="288" r:id="rId16"/>
    <p:sldId id="289" r:id="rId17"/>
    <p:sldId id="290" r:id="rId18"/>
    <p:sldId id="268" r:id="rId19"/>
    <p:sldId id="266" r:id="rId20"/>
    <p:sldId id="271" r:id="rId21"/>
    <p:sldId id="27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2" autoAdjust="0"/>
  </p:normalViewPr>
  <p:slideViewPr>
    <p:cSldViewPr>
      <p:cViewPr varScale="1">
        <p:scale>
          <a:sx n="67" d="100"/>
          <a:sy n="67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BB2473-CDEB-4488-B6A3-0A163D9FCAAA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A45506-E910-4968-8239-9E4A9EB68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EEE115-E8EF-49E5-A853-17C93CFC07E5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2B1A2F-9188-481A-90BA-D883B6D5C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rtner" TargetMode="External"/><Relationship Id="rId7" Type="http://schemas.openxmlformats.org/officeDocument/2006/relationships/hyperlink" Target="http://en.wikipedia.org/wiki/Windows_Mobil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Phone" TargetMode="External"/><Relationship Id="rId5" Type="http://schemas.openxmlformats.org/officeDocument/2006/relationships/hyperlink" Target="http://en.wikipedia.org/wiki/BlackBerry" TargetMode="External"/><Relationship Id="rId4" Type="http://schemas.openxmlformats.org/officeDocument/2006/relationships/hyperlink" Target="http://en.wikipedia.org/wiki/Symbian_O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Worldwide, Nokia still leads </a:t>
            </a:r>
            <a:r>
              <a:rPr lang="en-US" sz="1300" dirty="0" err="1"/>
              <a:t>smartphone</a:t>
            </a:r>
            <a:r>
              <a:rPr lang="en-US" sz="1300" dirty="0"/>
              <a:t> sales with 44.3% of the market, but that represents a significant slide over the last few years. As recently as 2006, Nokia's </a:t>
            </a:r>
            <a:r>
              <a:rPr lang="en-US" sz="1300" dirty="0" err="1"/>
              <a:t>Symbian</a:t>
            </a:r>
            <a:r>
              <a:rPr lang="en-US" sz="1300" dirty="0"/>
              <a:t> platform accounted for over 72% of </a:t>
            </a:r>
            <a:r>
              <a:rPr lang="en-US" sz="1300" dirty="0" err="1"/>
              <a:t>smartphones</a:t>
            </a:r>
            <a:r>
              <a:rPr lang="en-US" sz="1300" dirty="0"/>
              <a:t> sold; now it represents just 50.3%.</a:t>
            </a:r>
            <a:br>
              <a:rPr lang="en-US" sz="1300" dirty="0"/>
            </a:b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Nokia has particularly lost ground among business users due to the popularity of RIM's BlackBerry, which now claims a 20.9% share of </a:t>
            </a:r>
            <a:r>
              <a:rPr lang="en-US" sz="1300" dirty="0" err="1"/>
              <a:t>smartphones</a:t>
            </a:r>
            <a:r>
              <a:rPr lang="en-US" sz="1300" dirty="0"/>
              <a:t>. Nokia recently announced a "partnership" with Microsoft, which largely just involves porting Pocket Office apps to </a:t>
            </a:r>
            <a:r>
              <a:rPr lang="en-US" sz="1300" dirty="0" err="1"/>
              <a:t>Symbian</a:t>
            </a:r>
            <a:r>
              <a:rPr lang="en-US" sz="1300" dirty="0"/>
              <a:t> in a bid to make Nokia's devices more competitive with the BlackBerry. </a:t>
            </a:r>
          </a:p>
          <a:p>
            <a:endParaRPr lang="en-US" sz="1300" dirty="0"/>
          </a:p>
          <a:p>
            <a:pPr defTabSz="966612"/>
            <a:r>
              <a:rPr lang="en-US" sz="1300" dirty="0"/>
              <a:t>In October, 2009, </a:t>
            </a:r>
            <a:r>
              <a:rPr lang="en-US" sz="1300" dirty="0">
                <a:hlinkClick r:id="rId3" action="ppaction://hlinkfile" tooltip="Gartner"/>
              </a:rPr>
              <a:t>Gartner Inc.</a:t>
            </a:r>
            <a:r>
              <a:rPr lang="en-US" sz="1300" dirty="0"/>
              <a:t> predicted that by 2012, Android would become the world's second most popular </a:t>
            </a:r>
            <a:r>
              <a:rPr lang="en-US" sz="1300" dirty="0" err="1"/>
              <a:t>smartphone</a:t>
            </a:r>
            <a:r>
              <a:rPr lang="en-US" sz="1300" dirty="0"/>
              <a:t> platform, behind only the </a:t>
            </a:r>
            <a:r>
              <a:rPr lang="en-US" sz="1300" dirty="0" err="1">
                <a:hlinkClick r:id="rId4" action="ppaction://hlinkfile" tooltip="Symbian OS"/>
              </a:rPr>
              <a:t>Symbian</a:t>
            </a:r>
            <a:r>
              <a:rPr lang="en-US" sz="1300" dirty="0">
                <a:hlinkClick r:id="rId4" action="ppaction://hlinkfile" tooltip="Symbian OS"/>
              </a:rPr>
              <a:t> OS</a:t>
            </a:r>
            <a:r>
              <a:rPr lang="en-US" sz="1300" dirty="0"/>
              <a:t> which powers Nokia phones very popular outside the US. Meanwhile, </a:t>
            </a:r>
            <a:r>
              <a:rPr lang="en-US" sz="1300" dirty="0">
                <a:hlinkClick r:id="rId5" action="ppaction://hlinkfile" tooltip="BlackBerry"/>
              </a:rPr>
              <a:t>BlackBerry</a:t>
            </a:r>
            <a:r>
              <a:rPr lang="en-US" sz="1300" dirty="0"/>
              <a:t> would fall from 2nd to 5th place, </a:t>
            </a:r>
            <a:r>
              <a:rPr lang="en-US" sz="1300" dirty="0" err="1">
                <a:hlinkClick r:id="rId6" action="ppaction://hlinkfile" tooltip="IPhone"/>
              </a:rPr>
              <a:t>iPhone</a:t>
            </a:r>
            <a:r>
              <a:rPr lang="en-US" sz="1300" dirty="0"/>
              <a:t> would remain in 3rd place, and Microsoft's </a:t>
            </a:r>
            <a:r>
              <a:rPr lang="en-US" sz="1300" dirty="0">
                <a:hlinkClick r:id="rId7" action="ppaction://hlinkfile" tooltip="Windows Mobile"/>
              </a:rPr>
              <a:t>Windows Mobile</a:t>
            </a:r>
            <a:r>
              <a:rPr lang="en-US" sz="1300" dirty="0"/>
              <a:t> would remain in 4th place.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1A2F-9188-481A-90BA-D883B6D5CE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1A2F-9188-481A-90BA-D883B6D5CE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1A2F-9188-481A-90BA-D883B6D5CE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BREW</a:t>
            </a:r>
            <a:r>
              <a:rPr lang="en-US" sz="1300" dirty="0"/>
              <a:t>: </a:t>
            </a:r>
            <a:r>
              <a:rPr lang="en-US" sz="1300" b="1" dirty="0"/>
              <a:t>Binary Runtime Environment Wireless</a:t>
            </a:r>
          </a:p>
          <a:p>
            <a:r>
              <a:rPr lang="en-US" sz="1300" dirty="0"/>
              <a:t>Proprietary mobile device platform developed by </a:t>
            </a:r>
            <a:r>
              <a:rPr lang="en-US" sz="1300" dirty="0" err="1"/>
              <a:t>Qualcomm.Development</a:t>
            </a:r>
            <a:endParaRPr lang="en-US" sz="1300" dirty="0"/>
          </a:p>
          <a:p>
            <a:r>
              <a:rPr lang="en-US" sz="1300" dirty="0"/>
              <a:t>language is C with C++ interfaces.</a:t>
            </a:r>
          </a:p>
          <a:p>
            <a:r>
              <a:rPr lang="en-US" sz="1300" dirty="0"/>
              <a:t>Certification and development process is expensive.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1A2F-9188-481A-90BA-D883B6D5CE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90A570C-0BD1-435C-BA63-996547C81312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59A59DF-D510-48A0-B1FA-76581288F7E2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C09228E-8B02-499D-A247-5C8955DCCDBE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58A56A-AB6F-4CE5-AD33-02A728709957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0A27B96-A5C5-444C-90CC-6651D2836EDD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8420281-4B85-4776-B337-7871ECA7E00E}" type="datetime1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BFE6384-B7FC-43A5-9504-8901A4A8F6DF}" type="datetime1">
              <a:rPr lang="en-US" smtClean="0"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DDDA45F-AD75-42B1-A808-B7D0D7865004}" type="datetime1">
              <a:rPr lang="en-US" smtClean="0"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83C10FB-50E2-4314-9D51-D4F1104031DB}" type="datetime1">
              <a:rPr lang="en-US" smtClean="0"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9E41D07-A67D-4429-BD9E-65B7E747D4CC}" type="datetime1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4D01DA6-71AA-44BA-AA09-7FEA27B956C5}" type="datetime1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D0A7-8B64-478A-83A3-013EC097B651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9322-ADF7-42DC-A84A-F7705813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hyperlink" Target="http://creativecommons.org/licenses/by-nc/3.0/legalco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genra.com/global-smartphone-sales-for-2011-pegged-at-420-million-units-infographic.html" TargetMode="External"/><Relationship Id="rId3" Type="http://schemas.openxmlformats.org/officeDocument/2006/relationships/tags" Target="../tags/tag12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igaom.com/apple/iphone-flat-in-u-s-as-android-takes-market-share-lead/" TargetMode="External"/><Relationship Id="rId3" Type="http://schemas.openxmlformats.org/officeDocument/2006/relationships/tags" Target="../tags/tag13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47.xml"/><Relationship Id="rId7" Type="http://schemas.openxmlformats.org/officeDocument/2006/relationships/hyperlink" Target="http://backtogeek.com/2011/04/27/there-are-now-more-free-apps-for-android-than-for-the-iphone-distimo/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hyperlink" Target="http://www.xkcd.com/662/" TargetMode="Externa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t-jobs.fins.com/Articles/SB129606993144879991/Mobile-App-Developers-Wanted-at-Ad-Agencies" TargetMode="External"/><Relationship Id="rId3" Type="http://schemas.openxmlformats.org/officeDocument/2006/relationships/tags" Target="../tags/tag72.xml"/><Relationship Id="rId7" Type="http://schemas.openxmlformats.org/officeDocument/2006/relationships/hyperlink" Target="http://www.businessweek.com/technology/content/oct2010/tc20101020_639668.htm" TargetMode="Externa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hyperlink" Target="http://www.gartner.com/it/page.jsp?id=146631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10" Type="http://schemas.openxmlformats.org/officeDocument/2006/relationships/hyperlink" Target="http://developer.apple.com/iphone/library/referencelibrary/GettingStarted/Creating_an_iPhone_App/index.html" TargetMode="External"/><Relationship Id="rId4" Type="http://schemas.openxmlformats.org/officeDocument/2006/relationships/tags" Target="../tags/tag169.xml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74.xml"/><Relationship Id="rId7" Type="http://schemas.openxmlformats.org/officeDocument/2006/relationships/image" Target="../media/image22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2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6" Type="http://schemas.openxmlformats.org/officeDocument/2006/relationships/image" Target="../media/image5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image" Target="../media/image4.pn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hyperlink" Target="http://www.csectioncomics.com/2010/11/iphone-vs-android-vs-blackberry.html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9.jpe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7.png"/><Relationship Id="rId5" Type="http://schemas.openxmlformats.org/officeDocument/2006/relationships/tags" Target="../tags/tag9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12.jpe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1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10.png"/><Relationship Id="rId5" Type="http://schemas.openxmlformats.org/officeDocument/2006/relationships/tags" Target="../tags/tag10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cnet.com/nielsen-tablets-are-hot-but-few-actually-own-one/8301-17938_105-20064626-1.html" TargetMode="External"/><Relationship Id="rId3" Type="http://schemas.openxmlformats.org/officeDocument/2006/relationships/tags" Target="../tags/tag110.xml"/><Relationship Id="rId7" Type="http://schemas.openxmlformats.org/officeDocument/2006/relationships/image" Target="../media/image13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droidauthority.com/nielsen-report-americans-use-tablets-smartphones-as-tv-buddies-14564/" TargetMode="External"/><Relationship Id="rId3" Type="http://schemas.openxmlformats.org/officeDocument/2006/relationships/tags" Target="../tags/tag115.xml"/><Relationship Id="rId7" Type="http://schemas.openxmlformats.org/officeDocument/2006/relationships/image" Target="../media/image14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insider.com/chart-of-the-day-smartphone-sales-to-beat-pc-sales-by-2011-2009-8" TargetMode="External"/><Relationship Id="rId3" Type="http://schemas.openxmlformats.org/officeDocument/2006/relationships/tags" Target="../tags/tag120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47800" y="4114800"/>
            <a:ext cx="6400800" cy="1752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Dr. Frank McCown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Harding University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Fall 2011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981200" y="28956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 Overview of Mobile Devices and Developing Mobile Applications</a:t>
            </a:r>
            <a:endParaRPr lang="en-US" sz="2800" dirty="0"/>
          </a:p>
        </p:txBody>
      </p:sp>
      <p:pic>
        <p:nvPicPr>
          <p:cNvPr id="1026" name="Picture 2" descr="http://i.creativecommons.org/l/by-nc/3.0/88x3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0078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2933700" y="6019800"/>
            <a:ext cx="438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work is licensed under Creative </a:t>
            </a:r>
            <a:br>
              <a:rPr lang="en-US" b="1" dirty="0" smtClean="0"/>
            </a:br>
            <a:r>
              <a:rPr lang="en-US" b="1" dirty="0" smtClean="0"/>
              <a:t>Commons </a:t>
            </a:r>
            <a:r>
              <a:rPr lang="en-US" b="1" dirty="0" smtClean="0">
                <a:hlinkClick r:id="rId9"/>
              </a:rPr>
              <a:t>Attribution-</a:t>
            </a:r>
            <a:r>
              <a:rPr lang="en-US" b="1" dirty="0" err="1" smtClean="0">
                <a:hlinkClick r:id="rId9"/>
              </a:rPr>
              <a:t>NonCommercial</a:t>
            </a:r>
            <a:r>
              <a:rPr lang="en-US" b="1" dirty="0" smtClean="0">
                <a:hlinkClick r:id="rId9"/>
              </a:rPr>
              <a:t> </a:t>
            </a:r>
            <a:r>
              <a:rPr lang="en-US" b="1" dirty="0">
                <a:hlinkClick r:id="rId9"/>
              </a:rPr>
              <a:t>3.0</a:t>
            </a:r>
            <a:endParaRPr lang="en-US" b="1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81000" y="60960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8"/>
              </a:rPr>
              <a:t>http://www.infogenra.com/global-smartphone-sales-for-2011-pegged-at-420-million-units-infographic.html</a:t>
            </a:r>
            <a:endParaRPr lang="en-US" sz="1200" dirty="0"/>
          </a:p>
        </p:txBody>
      </p:sp>
      <p:pic>
        <p:nvPicPr>
          <p:cNvPr id="6146" name="Picture 2" descr="http://www.infogenra.com/wp-content/uploads/2011/07/smartphone-market-share-estimates-for-201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371600"/>
            <a:ext cx="65627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Smartphone Market Share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81000" y="60960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8"/>
              </a:rPr>
              <a:t>http://gigaom.com/apple/iphone-flat-in-u-s-as-android-takes-market-share-lead/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Top US Smartphone OS Platforms</a:t>
            </a:r>
            <a:endParaRPr lang="en-US" dirty="0"/>
          </a:p>
        </p:txBody>
      </p:sp>
      <p:pic>
        <p:nvPicPr>
          <p:cNvPr id="8194" name="Picture 2" descr="http://gigaom2.files.wordpress.com/2011/03/comscore_smartphoneos_20101.jpg?w=600&amp;h=4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7" y="1417638"/>
            <a:ext cx="6605586" cy="44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3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Mobile Devices: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Always with the user</a:t>
            </a:r>
          </a:p>
          <a:p>
            <a:r>
              <a:rPr lang="en-US" dirty="0" smtClean="0"/>
              <a:t>Typically have Internet access</a:t>
            </a:r>
          </a:p>
          <a:p>
            <a:r>
              <a:rPr lang="en-US" dirty="0" smtClean="0"/>
              <a:t>Typically GPS enabled</a:t>
            </a:r>
          </a:p>
          <a:p>
            <a:r>
              <a:rPr lang="en-US" dirty="0" smtClean="0"/>
              <a:t>Typically have accelerometer &amp; compass</a:t>
            </a:r>
          </a:p>
          <a:p>
            <a:r>
              <a:rPr lang="en-US" dirty="0"/>
              <a:t>Typically have </a:t>
            </a:r>
            <a:r>
              <a:rPr lang="en-US" dirty="0" smtClean="0"/>
              <a:t>cameras &amp; microphones</a:t>
            </a:r>
          </a:p>
          <a:p>
            <a:r>
              <a:rPr lang="en-US" dirty="0" smtClean="0"/>
              <a:t>Apps are free or low-cost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5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Mobile Devices: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Limited screen size</a:t>
            </a:r>
          </a:p>
          <a:p>
            <a:r>
              <a:rPr lang="en-US" dirty="0" smtClean="0"/>
              <a:t>Limited battery life</a:t>
            </a:r>
          </a:p>
          <a:p>
            <a:r>
              <a:rPr lang="en-US" dirty="0" smtClean="0"/>
              <a:t>Limited processor speed</a:t>
            </a:r>
          </a:p>
          <a:p>
            <a:r>
              <a:rPr lang="en-US" dirty="0" smtClean="0"/>
              <a:t>Limited and sometimes slow network access</a:t>
            </a:r>
          </a:p>
          <a:p>
            <a:r>
              <a:rPr lang="en-US" dirty="0" smtClean="0"/>
              <a:t>Limited or awkward input: soft keyboard, phone keypad, touch screen, or stylus</a:t>
            </a:r>
          </a:p>
          <a:p>
            <a:r>
              <a:rPr lang="en-US" dirty="0" smtClean="0"/>
              <a:t>Limited web browser functionality</a:t>
            </a:r>
          </a:p>
          <a:p>
            <a:r>
              <a:rPr lang="en-US" dirty="0" smtClean="0"/>
              <a:t>Range of platforms &amp; configurations across devices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9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Any application that runs on a mobile device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Web apps: run in a web browser</a:t>
            </a:r>
          </a:p>
          <a:p>
            <a:pPr lvl="2"/>
            <a:r>
              <a:rPr lang="en-US" dirty="0" smtClean="0"/>
              <a:t>HTML, JavaScript, Flash, server-side components, etc.</a:t>
            </a:r>
          </a:p>
          <a:p>
            <a:pPr lvl="1"/>
            <a:r>
              <a:rPr lang="en-US" dirty="0" smtClean="0"/>
              <a:t>Native: compiled binaries for the device</a:t>
            </a:r>
          </a:p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Free (often ad-supported) vs. paid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19800" y="2590800"/>
            <a:ext cx="2933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Free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C0249"/>
                </a:solidFill>
              </a:rPr>
              <a:t>Paid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1717" y="64008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http://backtogeek.com/2011/04/27/there-are-now-more-free-apps-for-android-than-for-the-iphone-distimo/</a:t>
            </a:r>
            <a:endParaRPr lang="en-US" sz="1400" dirty="0"/>
          </a:p>
        </p:txBody>
      </p:sp>
      <p:pic>
        <p:nvPicPr>
          <p:cNvPr id="10244" name="Picture 4" descr="http://backtogeek.com/wp-content/plugins/rss-poster/cache/a6a60_distimo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905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4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Where Can I Get Apps?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endParaRPr lang="en-US" dirty="0"/>
          </a:p>
          <a:p>
            <a:pPr lvl="1"/>
            <a:r>
              <a:rPr lang="en-US" dirty="0" smtClean="0"/>
              <a:t>Apple’s App Store</a:t>
            </a:r>
          </a:p>
          <a:p>
            <a:pPr lvl="1"/>
            <a:r>
              <a:rPr lang="en-US" dirty="0" smtClean="0"/>
              <a:t>Stringent vetting process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Several stores</a:t>
            </a:r>
          </a:p>
          <a:p>
            <a:pPr lvl="2"/>
            <a:r>
              <a:rPr lang="en-US" dirty="0"/>
              <a:t>Android </a:t>
            </a:r>
            <a:r>
              <a:rPr lang="en-US" dirty="0" smtClean="0"/>
              <a:t>Market, Amazon </a:t>
            </a:r>
            <a:r>
              <a:rPr lang="en-US" dirty="0" err="1" smtClean="0"/>
              <a:t>Appstore</a:t>
            </a:r>
            <a:r>
              <a:rPr lang="en-US" dirty="0" smtClean="0"/>
              <a:t> for Android, </a:t>
            </a:r>
            <a:r>
              <a:rPr lang="en-US" dirty="0" err="1" smtClean="0"/>
              <a:t>GetJar</a:t>
            </a:r>
            <a:endParaRPr lang="en-US" dirty="0" smtClean="0"/>
          </a:p>
          <a:p>
            <a:pPr lvl="1"/>
            <a:r>
              <a:rPr lang="en-US" dirty="0" smtClean="0"/>
              <a:t>On the Web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12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00200"/>
            <a:ext cx="85588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1828800" y="5410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7"/>
              </a:rPr>
              <a:t>http://www.xkcd.com/662/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or Droid?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96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Development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Most platforms have an SDK that you can download and build against</a:t>
            </a:r>
          </a:p>
          <a:p>
            <a:r>
              <a:rPr lang="en-US" dirty="0" smtClean="0"/>
              <a:t>Every platform has an emulator that you can use to test your apps</a:t>
            </a:r>
          </a:p>
          <a:p>
            <a:r>
              <a:rPr lang="en-US" dirty="0" smtClean="0"/>
              <a:t>Most emulators are configurable to match a variety of mobile devices</a:t>
            </a:r>
          </a:p>
          <a:p>
            <a:pPr lvl="1"/>
            <a:r>
              <a:rPr lang="en-US" dirty="0" smtClean="0"/>
              <a:t>Various screen sizes, memory limitations,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Popular Development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ME </a:t>
            </a:r>
          </a:p>
          <a:p>
            <a:r>
              <a:rPr lang="en-US" dirty="0" smtClean="0"/>
              <a:t>.NET Compact Framework (C++, C#, VB.NET) for Windows Mobile</a:t>
            </a:r>
          </a:p>
          <a:p>
            <a:r>
              <a:rPr lang="en-US" dirty="0" smtClean="0"/>
              <a:t>Windows Phone 7 (Silverlight and XNA)</a:t>
            </a:r>
          </a:p>
          <a:p>
            <a:r>
              <a:rPr lang="en-US" dirty="0" smtClean="0"/>
              <a:t>Qualcomm’s BREW (C or C++)</a:t>
            </a:r>
          </a:p>
          <a:p>
            <a:r>
              <a:rPr lang="en-US" dirty="0" err="1" smtClean="0"/>
              <a:t>Symbian</a:t>
            </a:r>
            <a:r>
              <a:rPr lang="en-US" dirty="0" smtClean="0"/>
              <a:t> (C++)</a:t>
            </a:r>
          </a:p>
          <a:p>
            <a:r>
              <a:rPr lang="en-US" dirty="0" smtClean="0"/>
              <a:t>BlackBerry (Java)</a:t>
            </a:r>
          </a:p>
          <a:p>
            <a:r>
              <a:rPr lang="en-US" dirty="0" smtClean="0"/>
              <a:t>Android (Java)</a:t>
            </a:r>
          </a:p>
          <a:p>
            <a:r>
              <a:rPr lang="en-US" dirty="0" smtClean="0"/>
              <a:t>iPhone (Objective-C)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having so many choices a good thing?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Why Mobile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Mobile platform is the platform of the future</a:t>
            </a:r>
          </a:p>
          <a:p>
            <a:pPr lvl="1"/>
            <a:r>
              <a:rPr lang="en-US" dirty="0" smtClean="0"/>
              <a:t>Double-digit growth in world-wide smartphone ownership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Job market is hot</a:t>
            </a:r>
          </a:p>
          <a:p>
            <a:pPr lvl="1"/>
            <a:r>
              <a:rPr lang="en-US" dirty="0" smtClean="0"/>
              <a:t>Market for mobile software surges from $4.1 billion in 2009 to $17.5 billion by 2012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2010 Dice.com survey: 72% of recruiters looking for iPhone app developers, 60% for Android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Dice.com: mobile app developers made $85,000 in 2010 and salaries expected to rise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It’s a lot of fun!</a:t>
            </a:r>
            <a:endParaRPr lang="en-US" baseline="30000" dirty="0" smtClean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04800" y="6119336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>
                <a:hlinkClick r:id="rId7"/>
              </a:rPr>
              <a:t> http://www.businessweek.com/technology/content/oct2010/tc20101020_639668.htm</a:t>
            </a:r>
            <a:endParaRPr lang="en-US" sz="1400" dirty="0" smtClean="0"/>
          </a:p>
          <a:p>
            <a:r>
              <a:rPr lang="en-US" sz="1400" baseline="30000" dirty="0" smtClean="0"/>
              <a:t>2</a:t>
            </a:r>
            <a:r>
              <a:rPr lang="en-US" sz="1400" dirty="0" smtClean="0">
                <a:hlinkClick r:id="rId8"/>
              </a:rPr>
              <a:t> http://it-jobs.fins.com/Articles/SB129606993144879991/Mobile-App-Developers-Wanted-at-Ad-Agencies</a:t>
            </a:r>
            <a:endParaRPr lang="en-US" sz="1400" dirty="0" smtClean="0"/>
          </a:p>
          <a:p>
            <a:r>
              <a:rPr lang="en-US" sz="1400" baseline="30000" dirty="0" smtClean="0"/>
              <a:t>3</a:t>
            </a:r>
            <a:r>
              <a:rPr lang="en-US" sz="1400" dirty="0" smtClean="0">
                <a:hlinkClick r:id="rId9"/>
              </a:rPr>
              <a:t>http://www.gartner.com/it/page.jsp?id=1466313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4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veMe project windo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447800"/>
            <a:ext cx="7591425" cy="51816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err="1" smtClean="0"/>
              <a:t>xCode</a:t>
            </a:r>
            <a:r>
              <a:rPr lang="en-US" dirty="0" smtClean="0"/>
              <a:t> IDE &amp; iPhone Emulator</a:t>
            </a:r>
            <a:endParaRPr lang="en-US" dirty="0"/>
          </a:p>
        </p:txBody>
      </p:sp>
      <p:pic>
        <p:nvPicPr>
          <p:cNvPr id="1028" name="Picture 4" descr="The MoveMe applicati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438400"/>
            <a:ext cx="1952240" cy="3752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57200" y="6477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http://developer.apple.com/iphone/library/referencelibrary/GettingStarted/Creating_an_iPhone_App/index.html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Eclipse and Android Emulator</a:t>
            </a:r>
            <a:endParaRPr lang="en-US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676400"/>
            <a:ext cx="64914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352800"/>
            <a:ext cx="4572000" cy="32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Smartphones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1663"/>
            <a:ext cx="1828800" cy="33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71663"/>
            <a:ext cx="1828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381000" y="5618063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iPhone 4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14600" y="561806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LG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18859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747720" y="561806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HTC Trophy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971712"/>
            <a:ext cx="1829128" cy="32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7105814" y="5479564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74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hechiefstoryteller.com/images/stories/Blog/2010/chiefstoryteller_blog_2010_11_csection_comic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71171"/>
            <a:ext cx="4419600" cy="62534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533400" y="64008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7"/>
              </a:rPr>
              <a:t>http://www.csectioncomics.com/2010/11/iphone-vs-android-vs-blackberry.html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2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Tablets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078515" y="3777356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Galaxy Tab 10.1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086879" y="5618063"/>
            <a:ext cx="137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iPad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105032" y="388112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Acer </a:t>
            </a:r>
            <a:r>
              <a:rPr lang="en-US" dirty="0" err="1"/>
              <a:t>Iconia</a:t>
            </a:r>
            <a:r>
              <a:rPr lang="en-US" dirty="0"/>
              <a:t> Tab W500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0" y="1366345"/>
            <a:ext cx="322098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3771817"/>
            <a:ext cx="23907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hotcellularphone.com/wp-content/uploads/2011/04/Acer-Iconia-Tab-W500-Microsoft-Windows-7-Tablet-Delivers-Ultimate-Productivity-for-Customers-in-North-America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4702"/>
            <a:ext cx="3447064" cy="2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13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eReaders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40401" y="5892968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Kindle 3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28293" y="5892968"/>
            <a:ext cx="137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Nook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395814" y="5754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Sony Reader Touch Edition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4" y="1803737"/>
            <a:ext cx="2534260" cy="38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03737"/>
            <a:ext cx="2477559" cy="38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www.photoxels.com/images/Sony/ebook/sony-reader-touch-800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59" y="1830013"/>
            <a:ext cx="2643110" cy="38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Adoption of Mobile Devices</a:t>
            </a:r>
            <a:endParaRPr lang="en-US" dirty="0"/>
          </a:p>
        </p:txBody>
      </p:sp>
      <p:pic>
        <p:nvPicPr>
          <p:cNvPr id="2050" name="Picture 2" descr="http://i.i.com.com/cnwk.1d/i/tim/2011/05/20/nielsen-tablet-study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055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81000" y="6248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Credit: Nielson</a:t>
            </a:r>
            <a:endParaRPr lang="en-US" sz="1400" dirty="0" smtClean="0">
              <a:hlinkClick r:id="rId8"/>
            </a:endParaRPr>
          </a:p>
          <a:p>
            <a:pPr algn="ctr"/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://news.cnet.com/nielsen-tablets-are-hot-but-few-actually-own-one/8301-17938_105-20064626-1.html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elsen Q1 2011 Report -- Situational Usag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31" y="990600"/>
            <a:ext cx="6248400" cy="52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95300" y="6476999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http://www.androidauthority.com/nielsen-report-americans-use-tablets-smartphones-as-tv-buddies-14564/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Device Usage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7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81000" y="60960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8"/>
              </a:rPr>
              <a:t>http://www.businessinsider.com/chart-of-the-day-smartphone-sales-to-beat-pc-sales-by-2011-2009-8</a:t>
            </a:r>
            <a:endParaRPr lang="en-US" sz="1200" dirty="0"/>
          </a:p>
        </p:txBody>
      </p:sp>
      <p:pic>
        <p:nvPicPr>
          <p:cNvPr id="7170" name="Picture 2" descr="http://www.digitalfamily.com/mobilewebdesign/wp-content/uploads/2009/08/smartphone-sales-by-2011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99" y="1143000"/>
            <a:ext cx="640780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Smartphone vs. PC Sales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4E9322-ADF7-42DC-A84A-F7705813E879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7VwiKspTUlFtwTMLABo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gTNLId9gf3MNxNrfddb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E0PRVzM2lDNUVB33U8rH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E2yVLeqfrU65qiEFxRk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t3Yh7nGDcCHUmMj0OxB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OPaLpfAAnk0PyvWt63z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owVRlx2MRDCBe96mXq2C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TwdO3krywnakqEPxU3xB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dXgNmK58M5f2CpDwtIlj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LCaxfkm0MhpRZHWQsEY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yAaVw1bQk2LUZC46dVeo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qTIswqwY5CTwigygXGs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GPQiwfnwqZoSOPAP7E8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5o1qUnAPg9fZxm4UdFC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866nYcKEQKClOjr6v8nf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3PV85LssFbk0JeJzu5XF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RRgM5OBf08JyXAznQzpQ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hjIbb3sNKN4tfVkxon4B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mcyLs79uqKfpONEN0Gc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qTIswqwY5CTwigygXGs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9z4wloV6NFKrykC7eAyk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Ux1EERJVNhiHHgYLzxOC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Qw8bCU03jj8KBAzugLD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VEIc0sPTEO68cXVpHTSJ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r3nsJiZrNNjCc7imBiQ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qTIswqwY5CTwigygXGs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xZYI7S9SukI1Gl3zq3xz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eAmvCqWUKPQPt9nMNcxnk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Qw8bCU03jj8KBAzugLD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KguXRid2C8bH9NXtaeD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qTIswqwY5CTwigygXGs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ghGoXnRn6hqV14yDh2XU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onwAQaODkAXtHO9Rlc8G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Qw8bCU03jj8KBAzugLD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oFZCFo6wI7sgUbAjfUG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qTIswqwY5CTwigygXGs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LFiSLbKU4xoQP4NfGWv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IxEg3FauN2PSIG2IVL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KJiRHnT4AL07PD6KDLr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cdpwfWvmVwta3O1ptT8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ut558UIEMYOyi7dHEXT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hklKjWHnpciwJVr9OBD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ZfTjm2HN2uIUBeAuGf4Q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luwTbMeaaDlUcKKnAMW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fLoifu9iI2PLYQdqLV8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LGCCUHXfOWM9f2dnNqN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aOJGpq0RkkWJfKuTwK1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JXH4eZot5ibGrHxmUNrsB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PtiDEPXu8lms9eh6CcH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9Fh9Ecc3eJ6Od7fFqjb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AKjY1MMuBttRy8KGkbcC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b9qpmmdBab7S9sIxhiSRj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Bq5TYs9z6sB5ZhXSdn5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ymIgjqEtddg9BoVDV8J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69mRBz6bT3bhWTW4DnHi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pR7TXfqPUBXbEaC9bd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GV3JPnEX26rOTjZ2uoz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Jpj71J8HNy7ocYQs0b3Lo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GhcRJgyPUbXJJvJIBRK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kLfLrtcuU0LZaQH6vah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dUq7psBwFxh6WqBXO4C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lfxquoNTml2QsDa1Z1BH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RbcKjXTJW0XiX561hhs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NQZJWYr02MVZFfiEuWtB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ulcVS0jppWnholLA0Vi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VyVo6feZG4eeQl03heZW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jvOCjV7pW30ji6V9x8L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uLVx5R7fJduM0GzaSzA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JiTJMsRs7oGE1vldDQg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XKkT1vlAL3Szxklk3JSo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7l3bHat8eN7GXtLO6bqVv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WErVjo5xMovIjCmubLh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lk09QXLov9Z1ICIITOXH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I3TguxldshugWGNwr6a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zKK3A5Gg2FZ1pvfi3eTf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0pkBNJhPWxOWMvJA9Fx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CE5pOjuU7O9MhupbF8bh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8Q4JPu3GBxI0oMFvnVYl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Hr9UnLWoyDHariNhiMQ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NZdeaYZpiDauO0GYOqev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enThCu0TwSCJ2g0L0Oey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IDqO3TcWy2xYbE2E9iq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MTIJFhcdVpIQhJCgTIB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eiRvHW9VNUImdkwrjIc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LXIWmywvU90oFpS9zf3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4hnEwxhMegtuPvmcURc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k7ijtjwZRrBP3unatmj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5PfgmAhO07iu72B4iCS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mOE6y98W1H8XQNp4O4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zBfjT7iut1yt1t3cWVI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xymlyp3Gs75QgE13G9v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WE0815FWPHN54GXyyTq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nbdpbTezyWQhCIkqnY0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2azk68AB5PHvgOVCUMI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eN3ed8wsM38Z92PQN6Z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A7rvuL3eN2fbWMhRUr5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mgFTN4YCga0ddWNIDKp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KX52yWbxSdYWKaPBYYf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4bJzk3cOkeuogwINKv2q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JbTZnOFsBjOyzIDDTfK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ehcCS2Mqi4kGLlteSZI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xtE7NdsdL2Movi8rjMy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WPWrhh9q0KMKJIXKeyX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UmQa6rFWZcidxPalWb4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CKzptzxZP71EVzB6bIK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sva8zSCM0XfSK6BGX6o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cTTBKP0mAYg1i3elZEm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3o3OvvuKDEKehiheY8N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BINxrB7JDi38uQMfjv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N0KW60wzhsG7r6HY29w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kz3YlwMjbZkG5sdzMkhz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daNocStg2qX6VNMvv6d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snoGyktsqooSNA9HOD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9laUcxEpH3UDHpZvk9M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H3ZblNhzYZabd3vD8VO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X9TJHjiWePgAD7U0cQ7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svcWZH0RMZSl5QiB5Yg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VDpnJ8JXSzg1HnxLjBV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Ii14IBL8Q2b7AywCXS7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548V3jFF6mhDV7mFp8bJ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PzMZfHE3gdaocXVMxrt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9heHqabQfgmKRjWos8F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PWDofisZDmARey843Y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swUoJDAKgwg0JQmRrmB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OlImEtnuaTJMt6tQyPo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AePiHcxErOtEIzGnY6m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gXmfnANLSHIJKuxlLbW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iPoUabQixjIdXRVsPXQF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VYObPDkaPPUlExRspCVz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0xwGpjlZFMYxTp5ZldX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iCcoBmxdKmBwYhF9d1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n7EsnqhICOV7eUu1IYr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eSDaqktqGJSvqLKE5C8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WmrOkcZWwDJaf4J9Z7W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AQ3KFbiQoI6Mbh0y64IF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n3FphzZjuZQ9MALzxND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4tTs8q1Sj5vitZ5fUJR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8BDNKQ32f9untdLPrkHz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OWvNYaL3Oiwi2pagDnPJ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Sw3E1zKWG0TsOujfU1bv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rSBCuSF2cPNP3YJk9bj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44J2BtPrEaeBh1dxQ5J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kkBTCnR9TOHk3l4gKQ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goa6y3SmvnoQ4wZW1SARy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ozBGXnsNxWLD4b3o5Rg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EYqkvASZclDVt11OUiA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4qTygL6rBYIkUCfDRSVx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Z8H1mgWY3pLNUZqXj7T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rXjfyOT2jdzkfDEhZa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d86pyhqHtK7EqKRfoPv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z7IgcUyNEZGlVyUXHEx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FfyF54I3f6IVzZGi5v9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7X5Pikr8Q6AmxrsHwOu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lTaEO238M4ayiywH6z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C0YVgpy1bgVyhtQNJhV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y2xeAzHFBvmnsPjpaIh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BTaeF1KNEmAurWn2PZk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bU01tj6d6VJsqE3lTFU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NYnn28TiJSrcHgeEyrG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kLcMKzooNGIoolcj3HQ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Vd80TJ5iiNBpap0j23f1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xnrWoBq5mW9jAYf4dynZ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sHKlguHdueykthdVlkmb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yXnNjsA39mSqUKb2kVo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N5IoAPShYVtIsg0sI36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ZC8fQviPZ80J4I8fOjyB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LZvIYt5FBRya71D5hYj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1eWN7f7t7pL8doRj9pd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Dw9c0saI7rtUXhMbmQx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pZOfeXOUA6zrApEUeFj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EiqzxX3nx9Qu7anLecT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lwHmxrBSOkQ6kvPEpQR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B5iuwtr6v5shXTSbqB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LuQT7KpkGokyq4dhfnK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DvbKinBAHGSdsla0HiBd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19085</TotalTime>
  <Words>571</Words>
  <Application>Microsoft Office PowerPoint</Application>
  <PresentationFormat>On-screen Show (4:3)</PresentationFormat>
  <Paragraphs>126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 Mobile Computing</vt:lpstr>
      <vt:lpstr>Why Mobile Computing?</vt:lpstr>
      <vt:lpstr>Smartphones</vt:lpstr>
      <vt:lpstr>PowerPoint Presentation</vt:lpstr>
      <vt:lpstr>Tablets</vt:lpstr>
      <vt:lpstr>eReaders</vt:lpstr>
      <vt:lpstr>Adoption of Mobile Devices</vt:lpstr>
      <vt:lpstr>PowerPoint Presentation</vt:lpstr>
      <vt:lpstr>PowerPoint Presentation</vt:lpstr>
      <vt:lpstr>PowerPoint Presentation</vt:lpstr>
      <vt:lpstr>PowerPoint Presentation</vt:lpstr>
      <vt:lpstr>Mobile Devices: Advantages</vt:lpstr>
      <vt:lpstr>Mobile Devices: Disadvantages</vt:lpstr>
      <vt:lpstr>Mobile Applications</vt:lpstr>
      <vt:lpstr>Free vs. Paid Apps</vt:lpstr>
      <vt:lpstr>Where Can I Get Apps?</vt:lpstr>
      <vt:lpstr>iPhone or Droid?</vt:lpstr>
      <vt:lpstr>Development Environments</vt:lpstr>
      <vt:lpstr>Popular Development Environments</vt:lpstr>
      <vt:lpstr>xCode IDE &amp; iPhone Emulator</vt:lpstr>
      <vt:lpstr>Eclipse and Android Emulator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Mobile Application Development</dc:title>
  <dc:creator>Frank McCown</dc:creator>
  <cp:lastModifiedBy>Frank McCown</cp:lastModifiedBy>
  <cp:revision>75</cp:revision>
  <dcterms:created xsi:type="dcterms:W3CDTF">2009-12-31T20:38:59Z</dcterms:created>
  <dcterms:modified xsi:type="dcterms:W3CDTF">2011-08-31T21:46:53Z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1HKJXtABmdtAVDQjddfDH-fZNmm6gnQauBwJVm_H69YU</vt:lpwstr>
  </property>
  <property fmtid="{D5CDD505-2E9C-101B-9397-08002B2CF9AE}" pid="4" name="Google.Documents.RevisionId">
    <vt:lpwstr>16174868624187739560</vt:lpwstr>
  </property>
  <property fmtid="{D5CDD505-2E9C-101B-9397-08002B2CF9AE}" pid="5" name="Google.Documents.PreviousRevisionId">
    <vt:lpwstr>16597104640255130169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