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3" r:id="rId6"/>
    <p:sldId id="264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77" r:id="rId16"/>
    <p:sldId id="283" r:id="rId17"/>
    <p:sldId id="279" r:id="rId18"/>
    <p:sldId id="280" r:id="rId19"/>
    <p:sldId id="281" r:id="rId20"/>
    <p:sldId id="282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197" autoAdjust="0"/>
  </p:normalViewPr>
  <p:slideViewPr>
    <p:cSldViewPr>
      <p:cViewPr varScale="1">
        <p:scale>
          <a:sx n="96" d="100"/>
          <a:sy n="96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C9E09-6149-4E92-B4A6-CA6C483B3AD0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5B29-B8AE-42A5-A146-1D671C173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TrustRank</a:t>
            </a:r>
            <a:r>
              <a:rPr lang="en-US" dirty="0" smtClean="0"/>
              <a:t> – </a:t>
            </a:r>
            <a:r>
              <a:rPr lang="en-US" dirty="0" err="1" smtClean="0"/>
              <a:t>PageRank</a:t>
            </a:r>
            <a:r>
              <a:rPr lang="en-US" dirty="0" smtClean="0"/>
              <a:t> like</a:t>
            </a:r>
            <a:r>
              <a:rPr lang="en-US" baseline="0" dirty="0" smtClean="0"/>
              <a:t> method of assigning trust to a page. </a:t>
            </a:r>
            <a:r>
              <a:rPr lang="en-US" dirty="0" smtClean="0"/>
              <a:t>Select a small number of pages to be evaluated by experts and assigned trust to those pages which are reliable.  Crawling out from these trusted pages normally results in trustworthy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5B29-B8AE-42A5-A146-1D671C1735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B2E6-5286-481C-8CF4-6D685EB84B12}" type="datetimeFigureOut">
              <a:rPr lang="en-US" smtClean="0"/>
              <a:pPr/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5A03-812E-4C57-8D48-A12161664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tcutts.com/blog/hidden-link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dweek.com/aw/search/article_display.jsp?vnu_content_id=100173641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07/01/29/technology/29google.html?_r=1&amp;oref=slog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irweb.cse.lehigh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spam.lip6.fr/wiki/pmwiki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support/webmasters/bin/answer.py?hl=en&amp;answer=35769#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cutts.com/blog/page/99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cutts.com/blog/page/9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Adversarial Information Retrieval </a:t>
            </a:r>
            <a:br>
              <a:rPr lang="en-US" b="1" dirty="0" smtClean="0"/>
            </a:br>
            <a:r>
              <a:rPr lang="en-US" b="1" dirty="0" smtClean="0"/>
              <a:t>on the Web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i="1" dirty="0" smtClean="0"/>
              <a:t>How I spammed Google and lost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315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Dr. Frank </a:t>
            </a:r>
            <a:r>
              <a:rPr lang="en-US" dirty="0" err="1" smtClean="0"/>
              <a:t>McCown</a:t>
            </a:r>
            <a:endParaRPr lang="en-US" dirty="0" smtClean="0"/>
          </a:p>
          <a:p>
            <a:r>
              <a:rPr lang="en-US" dirty="0" smtClean="0"/>
              <a:t>Search Engine Development – COMP 475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Mar. 24</a:t>
            </a:r>
            <a:r>
              <a:rPr lang="en-US" dirty="0" smtClean="0"/>
              <a:t>, </a:t>
            </a:r>
            <a:r>
              <a:rPr lang="en-US" dirty="0" smtClean="0"/>
              <a:t>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14855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759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9000" y="2590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Hidden link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858000" y="1828800"/>
            <a:ext cx="8382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010400" y="3429000"/>
            <a:ext cx="1219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10200" y="655022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4"/>
              </a:rPr>
              <a:t>http://www.mattcutts.com/blog/hidden-links/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Comment Spam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6963043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4648200" y="3810000"/>
            <a:ext cx="5334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81600" y="3505200"/>
            <a:ext cx="3810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="http://canadianpharm.com/" </a:t>
            </a:r>
            <a:r>
              <a:rPr lang="en-US" b="1" dirty="0" err="1" smtClean="0"/>
              <a:t>rel</a:t>
            </a:r>
            <a:r>
              <a:rPr lang="en-US" b="1" dirty="0" smtClean="0"/>
              <a:t>="</a:t>
            </a:r>
            <a:r>
              <a:rPr lang="en-US" b="1" dirty="0" err="1" smtClean="0"/>
              <a:t>nofollow</a:t>
            </a:r>
            <a:r>
              <a:rPr lang="en-US" b="1" dirty="0" smtClean="0"/>
              <a:t>"</a:t>
            </a:r>
            <a:r>
              <a:rPr lang="en-US" dirty="0" smtClean="0"/>
              <a:t>&gt;purchasing drugs online&lt;/a&gt;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Cloaking</a:t>
            </a:r>
            <a:endParaRPr lang="en-US" dirty="0"/>
          </a:p>
        </p:txBody>
      </p:sp>
      <p:pic>
        <p:nvPicPr>
          <p:cNvPr id="6146" name="Picture 2" descr="Goo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1905000" cy="759240"/>
          </a:xfrm>
          <a:prstGeom prst="rect">
            <a:avLst/>
          </a:prstGeom>
          <a:noFill/>
        </p:spPr>
      </p:pic>
      <p:pic>
        <p:nvPicPr>
          <p:cNvPr id="6150" name="Picture 6" descr="Yahoo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0"/>
            <a:ext cx="2209800" cy="419101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169498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0" y="2209800"/>
            <a:ext cx="1981200" cy="297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Web server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2513012"/>
            <a:ext cx="2743200" cy="1588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182721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agent: </a:t>
            </a:r>
            <a:r>
              <a:rPr lang="en-US" dirty="0" err="1" smtClean="0"/>
              <a:t>Googlebot</a:t>
            </a:r>
            <a:endParaRPr lang="en-US" dirty="0" smtClean="0"/>
          </a:p>
          <a:p>
            <a:r>
              <a:rPr lang="en-US" dirty="0" smtClean="0"/>
              <a:t>GET: http://foo.com/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447800"/>
            <a:ext cx="1897279" cy="17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038600"/>
            <a:ext cx="1828800" cy="176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10800000">
            <a:off x="2438400" y="2743200"/>
            <a:ext cx="4495800" cy="1588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 descr="C:\Users\fmccown\AppData\Local\Microsoft\Windows\Temporary Internet Files\Content.IE5\Y6R40DDL\MCj0434609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143000" y="4191000"/>
            <a:ext cx="1311275" cy="193675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2590800" y="4572000"/>
            <a:ext cx="2743200" cy="1588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590800" y="4800600"/>
            <a:ext cx="4343400" cy="1588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43200" y="3810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agent: Firefox</a:t>
            </a:r>
          </a:p>
          <a:p>
            <a:r>
              <a:rPr lang="en-US" dirty="0" smtClean="0"/>
              <a:t>GET: http://foo.com/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Blogs (</a:t>
            </a:r>
            <a:r>
              <a:rPr lang="en-US" dirty="0" err="1" smtClean="0"/>
              <a:t>Splogs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655022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>
                <a:hlinkClick r:id="rId2"/>
              </a:rPr>
              <a:t>http://www.adweek.com/aw/search/article_display.jsp?vnu_content_id=1001736416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447800"/>
            <a:ext cx="2971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2005, it was estimated that one in five blogs was spam.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90800"/>
            <a:ext cx="3810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Google-bombing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2004: Google bomb contest for search term </a:t>
            </a:r>
            <a:r>
              <a:rPr lang="en-US" i="1" dirty="0" err="1" smtClean="0"/>
              <a:t>nigritude</a:t>
            </a:r>
            <a:r>
              <a:rPr lang="en-US" i="1" dirty="0" smtClean="0"/>
              <a:t> ultramarine </a:t>
            </a:r>
          </a:p>
          <a:p>
            <a:r>
              <a:rPr lang="en-US" dirty="0" smtClean="0"/>
              <a:t>2004: Search for </a:t>
            </a:r>
            <a:r>
              <a:rPr lang="en-US" i="1" dirty="0" smtClean="0"/>
              <a:t>miserable failure </a:t>
            </a:r>
            <a:r>
              <a:rPr lang="en-US" dirty="0" smtClean="0"/>
              <a:t>shows whitehouse.gov as first result</a:t>
            </a:r>
          </a:p>
          <a:p>
            <a:r>
              <a:rPr lang="en-US" dirty="0" smtClean="0"/>
              <a:t>2007: Google makes algorithmic changes to defuse most Google bombs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http://www.nytimes.com/2007/01/29/technology/29google.html?_r=1&amp;oref=slogin</a:t>
            </a:r>
            <a:r>
              <a:rPr lang="en-US" sz="180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&lt;a </a:t>
            </a:r>
            <a:r>
              <a:rPr lang="en-US" sz="2000" dirty="0" err="1" smtClean="0"/>
              <a:t>href</a:t>
            </a:r>
            <a:r>
              <a:rPr lang="en-US" sz="2000" dirty="0" smtClean="0"/>
              <a:t>=“http://microsoft.com/”&gt;</a:t>
            </a:r>
            <a:r>
              <a:rPr lang="en-US" sz="2000" dirty="0" smtClean="0">
                <a:solidFill>
                  <a:srgbClr val="FF0000"/>
                </a:solidFill>
              </a:rPr>
              <a:t>More evil than Satan himself</a:t>
            </a:r>
            <a:r>
              <a:rPr lang="en-US" sz="2000" dirty="0" smtClean="0"/>
              <a:t>&lt;/a&gt;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 engines use </a:t>
            </a:r>
            <a:r>
              <a:rPr lang="en-US" sz="2000" b="1" dirty="0" smtClean="0"/>
              <a:t>anchor text </a:t>
            </a:r>
            <a:r>
              <a:rPr lang="en-US" sz="2000" dirty="0" smtClean="0"/>
              <a:t>to help determine the relevance of a query.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2057400"/>
            <a:ext cx="1752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866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2362200" cy="1935162"/>
          </a:xfrm>
        </p:spPr>
        <p:txBody>
          <a:bodyPr>
            <a:normAutofit/>
          </a:bodyPr>
          <a:lstStyle/>
          <a:p>
            <a:r>
              <a:rPr lang="en-US" dirty="0" smtClean="0"/>
              <a:t>Link Farms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550223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Castillo  et al., 2007, Know your neighbors: web spam detection using the web topology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identify spam using </a:t>
            </a:r>
            <a:br>
              <a:rPr lang="en-US" dirty="0" smtClean="0"/>
            </a:br>
            <a:r>
              <a:rPr lang="en-US" dirty="0" smtClean="0"/>
              <a:t>statistical analysis?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1437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6324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Ntoulas</a:t>
            </a:r>
            <a:r>
              <a:rPr lang="en-US" dirty="0" smtClean="0"/>
              <a:t> et al., 2006, Detecting spam web pages through content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324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Ntoulas</a:t>
            </a:r>
            <a:r>
              <a:rPr lang="en-US" dirty="0" smtClean="0"/>
              <a:t> et al., 2006, Detecting spam web pages through content analysis 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9818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818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6324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Ntoulas</a:t>
            </a:r>
            <a:r>
              <a:rPr lang="en-US" dirty="0" smtClean="0"/>
              <a:t> et al., 2006, Detecting spam web pages through content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71700"/>
            <a:ext cx="37909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381000"/>
            <a:ext cx="4533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fmccown\AppData\Local\Temp\Larry and Mag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429000"/>
            <a:ext cx="3381375" cy="338137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1788" y="1671638"/>
            <a:ext cx="34004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229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6324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Ntoulas</a:t>
            </a:r>
            <a:r>
              <a:rPr lang="en-US" dirty="0" smtClean="0"/>
              <a:t> et al., 2006, Detecting spam web pages through content analysis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Combating Web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analysis of content</a:t>
            </a:r>
          </a:p>
          <a:p>
            <a:r>
              <a:rPr lang="en-US" dirty="0" smtClean="0"/>
              <a:t>Statistical analysis of web topology</a:t>
            </a:r>
          </a:p>
          <a:p>
            <a:r>
              <a:rPr lang="en-US" dirty="0" smtClean="0"/>
              <a:t>Trust measures like </a:t>
            </a:r>
            <a:r>
              <a:rPr lang="en-US" dirty="0" err="1" smtClean="0"/>
              <a:t>TrustRank</a:t>
            </a:r>
            <a:endParaRPr lang="en-US" dirty="0" smtClean="0"/>
          </a:p>
          <a:p>
            <a:r>
              <a:rPr lang="en-US" dirty="0" err="1" smtClean="0"/>
              <a:t>AIRWeb</a:t>
            </a:r>
            <a:r>
              <a:rPr lang="en-US" dirty="0" smtClean="0"/>
              <a:t> workshops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 http://airweb.cse.lehigh.edu/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 Spam Challenge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 http://webspam.lip6.fr/wiki/pmwiki.php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search engines and </a:t>
            </a:r>
            <a:br>
              <a:rPr lang="en-US" dirty="0" smtClean="0"/>
            </a:br>
            <a:r>
              <a:rPr lang="en-US" dirty="0" smtClean="0"/>
              <a:t>content providers adversaries?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3161" y="49440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Incentives: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00961" y="471547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$$$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engine’s primary goal: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Provide the most relevant results for the given query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2860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 provider’s primary goal: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Rank as high as possible in SERP for certain queries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optimization (SEO)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hat techniques</a:t>
            </a:r>
          </a:p>
          <a:p>
            <a:pPr lvl="1"/>
            <a:r>
              <a:rPr lang="en-US" dirty="0" smtClean="0"/>
              <a:t>Follow published guidelines provided by search engines</a:t>
            </a:r>
          </a:p>
          <a:p>
            <a:pPr lvl="2">
              <a:buNone/>
            </a:pPr>
            <a:r>
              <a:rPr lang="en-US" dirty="0" smtClean="0"/>
              <a:t>Excerpt from Google’s Webmaster Guidelines: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733800"/>
            <a:ext cx="6172200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en-US" dirty="0" smtClean="0"/>
              <a:t> Create a useful, information-rich site, and write pages that clearly and accurately describe your content. </a:t>
            </a:r>
            <a:br>
              <a:rPr lang="en-US" dirty="0" smtClean="0"/>
            </a:br>
            <a:endParaRPr lang="en-US" dirty="0" smtClean="0"/>
          </a:p>
          <a:p>
            <a:pPr marL="0" lvl="2">
              <a:buFont typeface="Arial" pitchFamily="34" charset="0"/>
              <a:buChar char="•"/>
            </a:pPr>
            <a:r>
              <a:rPr lang="en-US" dirty="0" smtClean="0"/>
              <a:t> Make sure that your &lt;title&gt; elements and alt attributes are descriptive and accurate.</a:t>
            </a:r>
            <a:br>
              <a:rPr lang="en-US" dirty="0" smtClean="0"/>
            </a:br>
            <a:endParaRPr lang="en-US" dirty="0" smtClean="0"/>
          </a:p>
          <a:p>
            <a:pPr marL="0" lvl="2">
              <a:buFont typeface="Arial" pitchFamily="34" charset="0"/>
              <a:buChar char="•"/>
            </a:pPr>
            <a:r>
              <a:rPr lang="en-US" dirty="0" smtClean="0"/>
              <a:t> Check for broken links and correct HTML.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http://www.google.com/support/webmasters/bin/answer.py?hl=en&amp;answer=35769#1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hat techniques</a:t>
            </a:r>
          </a:p>
          <a:p>
            <a:pPr lvl="1"/>
            <a:r>
              <a:rPr lang="en-US" dirty="0" smtClean="0"/>
              <a:t>content spam (</a:t>
            </a:r>
            <a:r>
              <a:rPr lang="en-US" dirty="0" err="1" smtClean="0"/>
              <a:t>spamdexing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comment </a:t>
            </a:r>
            <a:r>
              <a:rPr lang="en-US" dirty="0"/>
              <a:t>spam, referrer </a:t>
            </a:r>
            <a:r>
              <a:rPr lang="en-US" dirty="0" smtClean="0"/>
              <a:t>spam</a:t>
            </a:r>
          </a:p>
          <a:p>
            <a:pPr lvl="1"/>
            <a:r>
              <a:rPr lang="en-US" dirty="0" smtClean="0"/>
              <a:t>link-bombing (a.k.a. Google-bombing)</a:t>
            </a:r>
          </a:p>
          <a:p>
            <a:pPr lvl="1"/>
            <a:r>
              <a:rPr lang="en-US" dirty="0" smtClean="0"/>
              <a:t>blog </a:t>
            </a:r>
            <a:r>
              <a:rPr lang="en-US" dirty="0"/>
              <a:t>spam (</a:t>
            </a:r>
            <a:r>
              <a:rPr lang="en-US" dirty="0" err="1"/>
              <a:t>splogs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malicious tagging</a:t>
            </a:r>
          </a:p>
          <a:p>
            <a:pPr lvl="1"/>
            <a:r>
              <a:rPr lang="en-US" dirty="0" smtClean="0"/>
              <a:t>reverse </a:t>
            </a:r>
            <a:r>
              <a:rPr lang="en-US" dirty="0"/>
              <a:t>engineering of ranking </a:t>
            </a:r>
            <a:r>
              <a:rPr lang="en-US" dirty="0" smtClean="0"/>
              <a:t>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Relevance: TF-IDF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3355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386262" cy="38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page is more relevant to the query “Harding football”?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Relevance: Link Analysis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752600" y="2438400"/>
            <a:ext cx="838200" cy="38100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676400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43" idx="1"/>
          </p:cNvCxnSpPr>
          <p:nvPr/>
        </p:nvCxnSpPr>
        <p:spPr>
          <a:xfrm>
            <a:off x="1066800" y="3200400"/>
            <a:ext cx="990600" cy="34290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638300" y="4152900"/>
            <a:ext cx="762000" cy="53340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2667002" y="4267201"/>
            <a:ext cx="990599" cy="533399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009900" y="2324100"/>
            <a:ext cx="838200" cy="60960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43" idx="3"/>
          </p:cNvCxnSpPr>
          <p:nvPr/>
        </p:nvCxnSpPr>
        <p:spPr>
          <a:xfrm rot="10800000" flipV="1">
            <a:off x="3184636" y="3352800"/>
            <a:ext cx="853967" cy="19050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429000" y="15240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46482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5" idx="6"/>
            <a:endCxn id="4" idx="2"/>
          </p:cNvCxnSpPr>
          <p:nvPr/>
        </p:nvCxnSpPr>
        <p:spPr>
          <a:xfrm flipV="1">
            <a:off x="2209800" y="1981200"/>
            <a:ext cx="1219200" cy="11430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1"/>
          </p:cNvCxnSpPr>
          <p:nvPr/>
        </p:nvCxnSpPr>
        <p:spPr>
          <a:xfrm rot="16200000" flipH="1">
            <a:off x="2520179" y="4185419"/>
            <a:ext cx="732352" cy="438712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8" idx="0"/>
          </p:cNvCxnSpPr>
          <p:nvPr/>
        </p:nvCxnSpPr>
        <p:spPr>
          <a:xfrm rot="16200000" flipH="1">
            <a:off x="609600" y="3505200"/>
            <a:ext cx="1447800" cy="83820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7"/>
            <a:endCxn id="5" idx="3"/>
          </p:cNvCxnSpPr>
          <p:nvPr/>
        </p:nvCxnSpPr>
        <p:spPr>
          <a:xfrm rot="5400000" flipH="1" flipV="1">
            <a:off x="1124347" y="2278506"/>
            <a:ext cx="624589" cy="635748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858001" y="2666999"/>
            <a:ext cx="533400" cy="381002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239000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200400" y="3657600"/>
            <a:ext cx="3341914" cy="702128"/>
          </a:xfrm>
          <a:custGeom>
            <a:avLst/>
            <a:gdLst>
              <a:gd name="connsiteX0" fmla="*/ 4136571 w 4136571"/>
              <a:gd name="connsiteY0" fmla="*/ 0 h 865414"/>
              <a:gd name="connsiteX1" fmla="*/ 2536371 w 4136571"/>
              <a:gd name="connsiteY1" fmla="*/ 838200 h 865414"/>
              <a:gd name="connsiteX2" fmla="*/ 0 w 4136571"/>
              <a:gd name="connsiteY2" fmla="*/ 163286 h 86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6571" h="865414">
                <a:moveTo>
                  <a:pt x="4136571" y="0"/>
                </a:moveTo>
                <a:cubicBezTo>
                  <a:pt x="3681185" y="405493"/>
                  <a:pt x="3225800" y="810986"/>
                  <a:pt x="2536371" y="838200"/>
                </a:cubicBezTo>
                <a:cubicBezTo>
                  <a:pt x="1846943" y="865414"/>
                  <a:pt x="923471" y="514350"/>
                  <a:pt x="0" y="163286"/>
                </a:cubicBezTo>
              </a:path>
            </a:pathLst>
          </a:cu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0"/>
            <a:ext cx="11272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133436"/>
            <a:ext cx="1143000" cy="10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TextBox 63"/>
          <p:cNvSpPr txBox="1"/>
          <p:nvPr/>
        </p:nvSpPr>
        <p:spPr>
          <a:xfrm>
            <a:off x="609600" y="5715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PageRank</a:t>
            </a:r>
            <a:r>
              <a:rPr lang="en-US" sz="2000" b="1" dirty="0" smtClean="0"/>
              <a:t>: </a:t>
            </a:r>
            <a:r>
              <a:rPr lang="en-US" sz="2000" dirty="0" smtClean="0"/>
              <a:t>Links are a type of citation or recommendation. The more pages that point to you, the more important your page is, but links from more important pages receive higher </a:t>
            </a:r>
            <a:r>
              <a:rPr lang="en-US" sz="2000" dirty="0" err="1" smtClean="0"/>
              <a:t>PageRank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33400" y="2819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810000" cy="1143000"/>
          </a:xfrm>
        </p:spPr>
        <p:txBody>
          <a:bodyPr/>
          <a:lstStyle/>
          <a:p>
            <a:r>
              <a:rPr lang="en-US" dirty="0" smtClean="0"/>
              <a:t>Content Spam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558662" cy="64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67400" y="655022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http://www.mattcutts.com/blog/page/99/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686300" y="5905500"/>
            <a:ext cx="685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5486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Hidden text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71437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7086600" y="1524000"/>
            <a:ext cx="4572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1828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Deliberate misspellings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971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Keyword stuffing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477000" y="2819400"/>
            <a:ext cx="990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304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Gibberish text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7010400" y="5334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400" y="655022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http://www.mattcutts.com/blog/page/99/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468</Words>
  <Application>Microsoft Office PowerPoint</Application>
  <PresentationFormat>On-screen Show (4:3)</PresentationFormat>
  <Paragraphs>73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Adversarial Information Retrieval  on the Web or How I spammed Google and lost</vt:lpstr>
      <vt:lpstr>Slide 2</vt:lpstr>
      <vt:lpstr>Why are search engines and  content providers adversaries?</vt:lpstr>
      <vt:lpstr>Search engine optimization (SEO)</vt:lpstr>
      <vt:lpstr>Search engine optimization</vt:lpstr>
      <vt:lpstr>Assigning Relevance: TF-IDF</vt:lpstr>
      <vt:lpstr>Assigning Relevance: Link Analysis</vt:lpstr>
      <vt:lpstr>Content Spam</vt:lpstr>
      <vt:lpstr>Slide 9</vt:lpstr>
      <vt:lpstr>Slide 10</vt:lpstr>
      <vt:lpstr>Comment Spam</vt:lpstr>
      <vt:lpstr>Cloaking</vt:lpstr>
      <vt:lpstr>Spam Blogs (Splogs)</vt:lpstr>
      <vt:lpstr>Google-bombing</vt:lpstr>
      <vt:lpstr>Link Farms</vt:lpstr>
      <vt:lpstr>Can we identify spam using  statistical analysis?</vt:lpstr>
      <vt:lpstr>Slide 17</vt:lpstr>
      <vt:lpstr>Slide 18</vt:lpstr>
      <vt:lpstr>Slide 19</vt:lpstr>
      <vt:lpstr>Slide 20</vt:lpstr>
      <vt:lpstr>Combating Web Spam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Information Retrieval  on the Web or How I spammed Google and lost</dc:title>
  <dc:creator>fmccown</dc:creator>
  <cp:lastModifiedBy>Frank McCown</cp:lastModifiedBy>
  <cp:revision>81</cp:revision>
  <dcterms:created xsi:type="dcterms:W3CDTF">2008-11-12T02:04:36Z</dcterms:created>
  <dcterms:modified xsi:type="dcterms:W3CDTF">2009-03-24T19:22:46Z</dcterms:modified>
</cp:coreProperties>
</file>