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65" r:id="rId3"/>
    <p:sldId id="257" r:id="rId4"/>
    <p:sldId id="259" r:id="rId5"/>
    <p:sldId id="258" r:id="rId6"/>
    <p:sldId id="262" r:id="rId7"/>
    <p:sldId id="273" r:id="rId8"/>
    <p:sldId id="260" r:id="rId9"/>
    <p:sldId id="266" r:id="rId10"/>
    <p:sldId id="264" r:id="rId11"/>
    <p:sldId id="268" r:id="rId12"/>
    <p:sldId id="269" r:id="rId13"/>
    <p:sldId id="270" r:id="rId14"/>
    <p:sldId id="271" r:id="rId15"/>
    <p:sldId id="272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FF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99" autoAdjust="0"/>
    <p:restoredTop sz="91058" autoAdjust="0"/>
  </p:normalViewPr>
  <p:slideViewPr>
    <p:cSldViewPr>
      <p:cViewPr varScale="1">
        <p:scale>
          <a:sx n="96" d="100"/>
          <a:sy n="96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9D947-D3E4-475A-B316-3469209ED710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7C684-09F3-4C3D-8AAA-66A0D8E74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rge_number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0_(number)" TargetMode="External"/><Relationship Id="rId4" Type="http://schemas.openxmlformats.org/officeDocument/2006/relationships/hyperlink" Target="http://en.wikipedia.org/wiki/Numerical_digit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Googol</a:t>
            </a:r>
            <a:r>
              <a:rPr lang="en-US" dirty="0" smtClean="0"/>
              <a:t> is the </a:t>
            </a:r>
            <a:r>
              <a:rPr lang="en-US" dirty="0" smtClean="0">
                <a:hlinkClick r:id="rId3" tooltip="Large number"/>
              </a:rPr>
              <a:t>large number</a:t>
            </a:r>
            <a:r>
              <a:rPr lang="en-US" dirty="0" smtClean="0"/>
              <a:t> 10</a:t>
            </a:r>
            <a:r>
              <a:rPr lang="en-US" baseline="30000" dirty="0" smtClean="0"/>
              <a:t>100</a:t>
            </a:r>
            <a:r>
              <a:rPr lang="en-US" dirty="0" smtClean="0"/>
              <a:t>, that is, the </a:t>
            </a:r>
            <a:r>
              <a:rPr lang="en-US" dirty="0" smtClean="0">
                <a:hlinkClick r:id="rId4" tooltip="Numerical digit"/>
              </a:rPr>
              <a:t>digit</a:t>
            </a:r>
            <a:r>
              <a:rPr lang="en-US" dirty="0" smtClean="0"/>
              <a:t> 1 followed by one hundred </a:t>
            </a:r>
            <a:r>
              <a:rPr lang="en-US" dirty="0" smtClean="0">
                <a:hlinkClick r:id="rId5" tooltip="0 (number)"/>
              </a:rPr>
              <a:t>zeros</a:t>
            </a:r>
            <a:endParaRPr lang="en-US" dirty="0" smtClean="0"/>
          </a:p>
          <a:p>
            <a:r>
              <a:rPr lang="en-US" dirty="0" smtClean="0"/>
              <a:t>A googolplex is 1 followed by a googol zeroes, or ten raised to the power of a googol: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googol</a:t>
            </a:r>
            <a:r>
              <a:rPr lang="en-US" dirty="0" smtClean="0"/>
              <a:t> = 10</a:t>
            </a:r>
            <a:r>
              <a:rPr lang="en-US" baseline="30000" dirty="0" smtClean="0"/>
              <a:t>10100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7C684-09F3-4C3D-8AAA-66A0D8E7480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2B7EC-623F-427B-B564-E4B5FD59073B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02/1097-4571(2000)9999:9999%3c::AID-ASI1591%3e3.3.CO;2-I" TargetMode="External"/><Relationship Id="rId2" Type="http://schemas.openxmlformats.org/officeDocument/2006/relationships/hyperlink" Target="http://www.google.com/intl/en/press/zeitgeist2007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/IR-book/pdf/chapter19-webchar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rchenginehistory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yahoo.com/search/" TargetMode="External"/><Relationship Id="rId2" Type="http://schemas.openxmlformats.org/officeDocument/2006/relationships/hyperlink" Target="http://tomcat.apach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winternet.org/trends/Internet_Activities_8.28.07.htm" TargetMode="External"/><Relationship Id="rId2" Type="http://schemas.openxmlformats.org/officeDocument/2006/relationships/hyperlink" Target="http://www.cse.lehigh.edu/~brian/course/2007/searchengines/notes/notes-2007-01-1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renta.com/2006/12/googles_true_search_market_sha.html" TargetMode="External"/><Relationship Id="rId5" Type="http://schemas.openxmlformats.org/officeDocument/2006/relationships/hyperlink" Target="http://www.sempo.org/news/releases/Search_Engine_Marketers" TargetMode="External"/><Relationship Id="rId4" Type="http://schemas.openxmlformats.org/officeDocument/2006/relationships/hyperlink" Target="http://www.icrossing.com/articles/How%20America%20Searches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ir.yahoo.com/" TargetMode="External"/><Relationship Id="rId3" Type="http://schemas.openxmlformats.org/officeDocument/2006/relationships/hyperlink" Target="http://nsdl.org/" TargetMode="External"/><Relationship Id="rId7" Type="http://schemas.openxmlformats.org/officeDocument/2006/relationships/hyperlink" Target="http://www.mapquest.com/" TargetMode="External"/><Relationship Id="rId2" Type="http://schemas.openxmlformats.org/officeDocument/2006/relationships/hyperlink" Target="http://portal.acm.org/dl.cf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lar.google.com/" TargetMode="External"/><Relationship Id="rId5" Type="http://schemas.openxmlformats.org/officeDocument/2006/relationships/hyperlink" Target="http://www.webcrawler.com/" TargetMode="External"/><Relationship Id="rId4" Type="http://schemas.openxmlformats.org/officeDocument/2006/relationships/hyperlink" Target="http://www.dogpile.com/" TargetMode="External"/><Relationship Id="rId9" Type="http://schemas.openxmlformats.org/officeDocument/2006/relationships/hyperlink" Target="http://www.dmoz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Search Engine Development</a:t>
            </a:r>
            <a:br>
              <a:rPr lang="en-US" dirty="0" smtClean="0"/>
            </a:br>
            <a:r>
              <a:rPr lang="en-US" dirty="0" smtClean="0"/>
              <a:t>COMP 475</a:t>
            </a:r>
            <a:br>
              <a:rPr lang="en-US" dirty="0" smtClean="0"/>
            </a:br>
            <a:r>
              <a:rPr lang="en-US" dirty="0" smtClean="0"/>
              <a:t>Spring </a:t>
            </a:r>
            <a:r>
              <a:rPr lang="en-US" dirty="0" smtClean="0"/>
              <a:t>2009</a:t>
            </a:r>
            <a:endParaRPr lang="en-US" dirty="0" smtClean="0"/>
          </a:p>
          <a:p>
            <a:r>
              <a:rPr lang="en-US" dirty="0" smtClean="0"/>
              <a:t>Dr. Frank McCown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WWW search and other IR systems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types: </a:t>
            </a:r>
          </a:p>
          <a:p>
            <a:pPr lvl="1"/>
            <a:r>
              <a:rPr lang="en-US" dirty="0" smtClean="0"/>
              <a:t>Often short </a:t>
            </a:r>
          </a:p>
          <a:p>
            <a:pPr lvl="2"/>
            <a:r>
              <a:rPr lang="en-US" dirty="0" smtClean="0"/>
              <a:t>2.4 words on average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 smtClean="0"/>
              <a:t>Often popular </a:t>
            </a:r>
          </a:p>
          <a:p>
            <a:pPr lvl="2"/>
            <a:r>
              <a:rPr lang="en-US" dirty="0" smtClean="0"/>
              <a:t>Google </a:t>
            </a:r>
            <a:r>
              <a:rPr lang="en-US" dirty="0" smtClean="0">
                <a:hlinkClick r:id="rId2"/>
              </a:rPr>
              <a:t>Year-end Zeitgeist</a:t>
            </a:r>
            <a:endParaRPr lang="en-US" dirty="0" smtClean="0"/>
          </a:p>
          <a:p>
            <a:pPr lvl="1"/>
            <a:r>
              <a:rPr lang="en-US" dirty="0" smtClean="0"/>
              <a:t>Often ambiguous</a:t>
            </a:r>
          </a:p>
          <a:p>
            <a:pPr lvl="2"/>
            <a:r>
              <a:rPr lang="en-US" dirty="0" smtClean="0"/>
              <a:t>Is a search for </a:t>
            </a:r>
            <a:r>
              <a:rPr lang="en-US" i="1" dirty="0" err="1" smtClean="0"/>
              <a:t>harding</a:t>
            </a:r>
            <a:r>
              <a:rPr lang="en-US" dirty="0" smtClean="0"/>
              <a:t> trying to locate the school, the president, or the skater?</a:t>
            </a:r>
          </a:p>
          <a:p>
            <a:pPr lvl="1"/>
            <a:r>
              <a:rPr lang="en-US" dirty="0" smtClean="0"/>
              <a:t>Often misspelled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24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baseline="30000" dirty="0" smtClean="0"/>
              <a:t>1</a:t>
            </a:r>
            <a:r>
              <a:rPr lang="en-US" i="0" dirty="0" smtClean="0">
                <a:hlinkClick r:id="rId3" tooltip="http://dx.doi.org/10.1002/1097-4571(2000)9999:9999%3C::AID-ASI1591%3E3.3.CO;2-I"/>
              </a:rPr>
              <a:t>Searching the web: The public and their queries</a:t>
            </a:r>
            <a:r>
              <a:rPr lang="en-US" i="0" dirty="0" smtClean="0"/>
              <a:t> by Spink et al. 2001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search engine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80486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644026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 from </a:t>
            </a:r>
            <a:r>
              <a:rPr lang="en-US" dirty="0" smtClean="0">
                <a:hlinkClick r:id="rId3"/>
              </a:rPr>
              <a:t>Introduction to Information Retrieval</a:t>
            </a:r>
            <a:r>
              <a:rPr lang="en-US" dirty="0" smtClean="0"/>
              <a:t> by Manning, et al., Ch 19.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Brief History of Web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1950s</a:t>
            </a:r>
          </a:p>
          <a:p>
            <a:pPr lvl="1"/>
            <a:r>
              <a:rPr lang="en-US" dirty="0" smtClean="0"/>
              <a:t>Early work on IR systems at IBM</a:t>
            </a:r>
          </a:p>
          <a:p>
            <a:r>
              <a:rPr lang="en-US" dirty="0" smtClean="0"/>
              <a:t>1990</a:t>
            </a:r>
          </a:p>
          <a:p>
            <a:pPr lvl="1"/>
            <a:r>
              <a:rPr lang="en-US" dirty="0" smtClean="0"/>
              <a:t>Tim Berners-Lee at CERN invents the “Web”</a:t>
            </a:r>
          </a:p>
          <a:p>
            <a:r>
              <a:rPr lang="en-US" dirty="0" smtClean="0"/>
              <a:t>1993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web crawler: Wanderer by Matthew Gray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search engine: </a:t>
            </a:r>
            <a:r>
              <a:rPr lang="en-US" dirty="0" err="1" smtClean="0"/>
              <a:t>Wandex</a:t>
            </a:r>
            <a:r>
              <a:rPr lang="en-US" dirty="0" smtClean="0"/>
              <a:t> (using crawls from Wanderer)</a:t>
            </a:r>
          </a:p>
          <a:p>
            <a:r>
              <a:rPr lang="en-US" dirty="0" smtClean="0"/>
              <a:t>1994 </a:t>
            </a:r>
          </a:p>
          <a:p>
            <a:pPr lvl="1"/>
            <a:r>
              <a:rPr lang="en-US" dirty="0" smtClean="0"/>
              <a:t>WebCrawler allows search on full text</a:t>
            </a:r>
          </a:p>
          <a:p>
            <a:pPr lvl="1"/>
            <a:r>
              <a:rPr lang="en-US" dirty="0" smtClean="0"/>
              <a:t>Yahoo! starts as web directory</a:t>
            </a:r>
          </a:p>
          <a:p>
            <a:pPr lvl="1"/>
            <a:r>
              <a:rPr lang="en-US" dirty="0" smtClean="0"/>
              <a:t>InfoSeek becomes a popular search engine</a:t>
            </a:r>
          </a:p>
          <a:p>
            <a:pPr lvl="1"/>
            <a:r>
              <a:rPr lang="en-US" dirty="0" smtClean="0"/>
              <a:t>Robots exclusion protocol developed by consensus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876800"/>
            <a:ext cx="21907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14400" y="63246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detailed history can be found at </a:t>
            </a:r>
            <a:r>
              <a:rPr lang="en-US" dirty="0" smtClean="0">
                <a:hlinkClick r:id="rId3"/>
              </a:rPr>
              <a:t>http://www.searchenginehistory.com/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1995</a:t>
            </a:r>
          </a:p>
          <a:p>
            <a:pPr lvl="1"/>
            <a:r>
              <a:rPr lang="en-US" dirty="0" err="1" smtClean="0"/>
              <a:t>Inktomi</a:t>
            </a:r>
            <a:r>
              <a:rPr lang="en-US" dirty="0" smtClean="0"/>
              <a:t> provides search infrastructure to other providers</a:t>
            </a:r>
          </a:p>
          <a:p>
            <a:pPr lvl="1"/>
            <a:r>
              <a:rPr lang="en-US" dirty="0" smtClean="0"/>
              <a:t>AltaVista initially a research project at DEC</a:t>
            </a:r>
          </a:p>
          <a:p>
            <a:pPr lvl="1"/>
            <a:r>
              <a:rPr lang="en-US" dirty="0" err="1" smtClean="0"/>
              <a:t>MetaCrawler</a:t>
            </a:r>
            <a:r>
              <a:rPr lang="en-US" dirty="0" smtClean="0"/>
              <a:t> is 1</a:t>
            </a:r>
            <a:r>
              <a:rPr lang="en-US" baseline="30000" dirty="0" smtClean="0"/>
              <a:t>st</a:t>
            </a:r>
            <a:r>
              <a:rPr lang="en-US" dirty="0" smtClean="0"/>
              <a:t> commercial </a:t>
            </a:r>
            <a:r>
              <a:rPr lang="en-US" dirty="0" err="1" smtClean="0"/>
              <a:t>metasearch</a:t>
            </a:r>
            <a:r>
              <a:rPr lang="en-US" dirty="0" smtClean="0"/>
              <a:t> engine</a:t>
            </a:r>
          </a:p>
          <a:p>
            <a:r>
              <a:rPr lang="en-US" dirty="0" smtClean="0"/>
              <a:t>1996</a:t>
            </a:r>
          </a:p>
          <a:p>
            <a:pPr lvl="1"/>
            <a:r>
              <a:rPr lang="en-US" dirty="0" smtClean="0"/>
              <a:t>Ask </a:t>
            </a:r>
            <a:r>
              <a:rPr lang="en-US" dirty="0" err="1" smtClean="0"/>
              <a:t>Jeeves</a:t>
            </a:r>
            <a:r>
              <a:rPr lang="en-US" dirty="0" smtClean="0"/>
              <a:t> (now Ask) was 1</a:t>
            </a:r>
            <a:r>
              <a:rPr lang="en-US" baseline="30000" dirty="0" smtClean="0"/>
              <a:t>st</a:t>
            </a:r>
            <a:r>
              <a:rPr lang="en-US" dirty="0" smtClean="0"/>
              <a:t> natural language search engine</a:t>
            </a:r>
          </a:p>
          <a:p>
            <a:r>
              <a:rPr lang="en-US" dirty="0" smtClean="0"/>
              <a:t>1997 </a:t>
            </a:r>
          </a:p>
          <a:p>
            <a:pPr lvl="1"/>
            <a:r>
              <a:rPr lang="en-US" dirty="0" smtClean="0"/>
              <a:t>Overture (was Goto.com, now Yahoo! Search Marketing) pioneers pay-per-click search engine advertising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use of term “search engine optimization” [Danny Sullivan]</a:t>
            </a:r>
          </a:p>
          <a:p>
            <a:r>
              <a:rPr lang="en-US" dirty="0" smtClean="0"/>
              <a:t>1998</a:t>
            </a:r>
          </a:p>
          <a:p>
            <a:pPr lvl="1"/>
            <a:r>
              <a:rPr lang="en-US" dirty="0" smtClean="0"/>
              <a:t>Google (formally </a:t>
            </a:r>
            <a:r>
              <a:rPr lang="en-US" dirty="0" err="1" smtClean="0"/>
              <a:t>BackRub</a:t>
            </a:r>
            <a:r>
              <a:rPr lang="en-US" dirty="0" smtClean="0"/>
              <a:t>) launches using </a:t>
            </a:r>
            <a:r>
              <a:rPr lang="en-US" dirty="0" err="1" smtClean="0"/>
              <a:t>PageRank</a:t>
            </a:r>
            <a:r>
              <a:rPr lang="en-US" dirty="0" smtClean="0"/>
              <a:t> to rank results: Feeling Lucky?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2743200"/>
            <a:ext cx="4762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5943600"/>
            <a:ext cx="172073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1999</a:t>
            </a:r>
          </a:p>
          <a:p>
            <a:pPr lvl="1"/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</a:t>
            </a:r>
            <a:r>
              <a:rPr lang="en-US" sz="2000" dirty="0" err="1" smtClean="0"/>
              <a:t>Googlebomb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"more evil than </a:t>
            </a:r>
            <a:r>
              <a:rPr lang="en-US" sz="2000" dirty="0" err="1" smtClean="0"/>
              <a:t>satan</a:t>
            </a:r>
            <a:r>
              <a:rPr lang="en-US" sz="2000" dirty="0" smtClean="0"/>
              <a:t> himself" </a:t>
            </a:r>
            <a:r>
              <a:rPr lang="en-US" sz="2000" dirty="0" smtClean="0">
                <a:sym typeface="Wingdings" pitchFamily="2" charset="2"/>
              </a:rPr>
              <a:t> microsoft.com 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Ditto.com is 1</a:t>
            </a:r>
            <a:r>
              <a:rPr lang="en-US" sz="2000" baseline="30000" dirty="0" smtClean="0">
                <a:sym typeface="Wingdings" pitchFamily="2" charset="2"/>
              </a:rPr>
              <a:t>st</a:t>
            </a:r>
            <a:r>
              <a:rPr lang="en-US" sz="2000" dirty="0" smtClean="0">
                <a:sym typeface="Wingdings" pitchFamily="2" charset="2"/>
              </a:rPr>
              <a:t> public image search engine</a:t>
            </a:r>
            <a:endParaRPr lang="en-US" sz="2000" dirty="0" smtClean="0"/>
          </a:p>
          <a:p>
            <a:r>
              <a:rPr lang="en-US" sz="2400" dirty="0" smtClean="0"/>
              <a:t>2000</a:t>
            </a:r>
          </a:p>
          <a:p>
            <a:pPr lvl="1"/>
            <a:r>
              <a:rPr lang="en-US" sz="2000" dirty="0" err="1" smtClean="0"/>
              <a:t>Baidu</a:t>
            </a:r>
            <a:r>
              <a:rPr lang="en-US" sz="2000" dirty="0" smtClean="0"/>
              <a:t>, China’s largest search engine, launches</a:t>
            </a:r>
          </a:p>
          <a:p>
            <a:r>
              <a:rPr lang="en-US" sz="2400" dirty="0" smtClean="0"/>
              <a:t>2001</a:t>
            </a:r>
          </a:p>
          <a:p>
            <a:pPr lvl="1"/>
            <a:r>
              <a:rPr lang="en-US" sz="2000" dirty="0" err="1" smtClean="0"/>
              <a:t>Technorati</a:t>
            </a:r>
            <a:r>
              <a:rPr lang="en-US" sz="2000" dirty="0" smtClean="0"/>
              <a:t> becomes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large blog search engine</a:t>
            </a:r>
          </a:p>
          <a:p>
            <a:r>
              <a:rPr lang="en-US" sz="2400" dirty="0" smtClean="0"/>
              <a:t>2002</a:t>
            </a:r>
          </a:p>
          <a:p>
            <a:pPr lvl="1"/>
            <a:r>
              <a:rPr lang="en-US" sz="2000" dirty="0" smtClean="0"/>
              <a:t>Google News launches</a:t>
            </a:r>
          </a:p>
          <a:p>
            <a:r>
              <a:rPr lang="en-US" sz="2400" dirty="0" smtClean="0"/>
              <a:t>2003</a:t>
            </a:r>
          </a:p>
          <a:p>
            <a:pPr lvl="1"/>
            <a:r>
              <a:rPr lang="en-US" sz="2000" dirty="0" smtClean="0"/>
              <a:t>Yahoo launches own search engine (purchased </a:t>
            </a:r>
            <a:r>
              <a:rPr lang="en-US" sz="2000" dirty="0" err="1" smtClean="0"/>
              <a:t>Inktomi</a:t>
            </a:r>
            <a:r>
              <a:rPr lang="en-US" sz="2000" dirty="0" smtClean="0"/>
              <a:t> in 2002)</a:t>
            </a:r>
            <a:endParaRPr lang="en-US" sz="2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752600"/>
            <a:ext cx="1743075" cy="63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343400"/>
            <a:ext cx="14287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2004</a:t>
            </a:r>
          </a:p>
          <a:p>
            <a:pPr lvl="1"/>
            <a:r>
              <a:rPr lang="en-US" sz="2000" dirty="0" smtClean="0"/>
              <a:t>MSN Search launches own search, rebrands as Live Search in 2007</a:t>
            </a:r>
          </a:p>
          <a:p>
            <a:pPr lvl="1"/>
            <a:r>
              <a:rPr lang="en-US" sz="2000" dirty="0" smtClean="0"/>
              <a:t>Search engine size wars (in self-reported billions of pages)</a:t>
            </a:r>
          </a:p>
          <a:p>
            <a:pPr lvl="2"/>
            <a:r>
              <a:rPr lang="en-US" sz="1800" dirty="0" smtClean="0"/>
              <a:t>Google: 8.1, MSN: 5.0, Yahoo: 4.2, Ask: 2.5</a:t>
            </a:r>
          </a:p>
          <a:p>
            <a:r>
              <a:rPr lang="en-US" sz="2400" dirty="0" smtClean="0"/>
              <a:t>2005 </a:t>
            </a:r>
          </a:p>
          <a:p>
            <a:pPr lvl="1"/>
            <a:r>
              <a:rPr lang="en-US" sz="2000" dirty="0" smtClean="0"/>
              <a:t>Google China controversy – Do a Little Evil?</a:t>
            </a:r>
          </a:p>
          <a:p>
            <a:pPr lvl="1"/>
            <a:r>
              <a:rPr lang="en-US" sz="2000" dirty="0" smtClean="0"/>
              <a:t>Google Sitemap Protocol (adopted by all search engines in 2006)</a:t>
            </a:r>
          </a:p>
          <a:p>
            <a:pPr lvl="1"/>
            <a:r>
              <a:rPr lang="en-US" sz="2000" dirty="0" err="1" smtClean="0"/>
              <a:t>Nofollow</a:t>
            </a:r>
            <a:r>
              <a:rPr lang="en-US" sz="2000" dirty="0"/>
              <a:t> </a:t>
            </a:r>
            <a:r>
              <a:rPr lang="en-US" sz="2000" dirty="0" smtClean="0"/>
              <a:t>attribute created to reduce blog spam</a:t>
            </a:r>
          </a:p>
          <a:p>
            <a:r>
              <a:rPr lang="en-US" sz="2400" dirty="0" smtClean="0"/>
              <a:t>2007</a:t>
            </a:r>
          </a:p>
          <a:p>
            <a:pPr lvl="1"/>
            <a:r>
              <a:rPr lang="en-US" sz="2000" dirty="0" smtClean="0"/>
              <a:t>Google continues to dominate US search:</a:t>
            </a:r>
            <a:br>
              <a:rPr lang="en-US" sz="2000" dirty="0" smtClean="0"/>
            </a:br>
            <a:r>
              <a:rPr lang="en-US" sz="2000" dirty="0" smtClean="0"/>
              <a:t>Google: 65%, Yahoo: 21%, Live: 7%, Ask: 5%   [</a:t>
            </a:r>
            <a:r>
              <a:rPr lang="en-US" sz="2000" dirty="0" err="1" smtClean="0"/>
              <a:t>Hitwise</a:t>
            </a:r>
            <a:r>
              <a:rPr lang="en-US" sz="2000" dirty="0"/>
              <a:t>]</a:t>
            </a:r>
            <a:endParaRPr lang="en-US" sz="2000" dirty="0" smtClean="0"/>
          </a:p>
          <a:p>
            <a:r>
              <a:rPr lang="en-US" sz="2400" dirty="0" smtClean="0"/>
              <a:t>2008</a:t>
            </a:r>
          </a:p>
          <a:p>
            <a:pPr lvl="1"/>
            <a:r>
              <a:rPr lang="en-US" sz="2000" dirty="0" err="1" smtClean="0"/>
              <a:t>Wikia</a:t>
            </a:r>
            <a:r>
              <a:rPr lang="en-US" sz="2000" dirty="0" smtClean="0"/>
              <a:t> Search –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attempt to apply wiki principles to web search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410200"/>
            <a:ext cx="19335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447800"/>
            <a:ext cx="1447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Java servlet/JSP programming with </a:t>
            </a:r>
            <a:r>
              <a:rPr lang="en-US" dirty="0" smtClean="0">
                <a:hlinkClick r:id="rId2"/>
              </a:rPr>
              <a:t>Apache Tomcat</a:t>
            </a:r>
            <a:endParaRPr lang="en-US" dirty="0" smtClean="0"/>
          </a:p>
          <a:p>
            <a:r>
              <a:rPr lang="en-US" dirty="0" smtClean="0"/>
              <a:t>Develop our own search engine using the </a:t>
            </a:r>
            <a:r>
              <a:rPr lang="en-US" dirty="0" smtClean="0">
                <a:hlinkClick r:id="rId3"/>
              </a:rPr>
              <a:t>Yahoo! Search Web Service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how the Web is organized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characteristics and limitations of web 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our own web crawler, indexer, and retriever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significant contribution to an open source search project (</a:t>
            </a:r>
            <a:r>
              <a:rPr lang="en-US" dirty="0" err="1" smtClean="0"/>
              <a:t>Nutch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Web 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Web searching is pervasive</a:t>
            </a:r>
          </a:p>
          <a:p>
            <a:pPr lvl="1"/>
            <a:r>
              <a:rPr lang="en-US" sz="2400" dirty="0" smtClean="0"/>
              <a:t>91% of all Internet users have used a search engine to find information (PweInternet.org 2007)</a:t>
            </a:r>
            <a:r>
              <a:rPr lang="en-US" sz="2400" baseline="30000" dirty="0" smtClean="0"/>
              <a:t>1</a:t>
            </a:r>
            <a:endParaRPr lang="en-US" sz="2400" dirty="0" smtClean="0"/>
          </a:p>
          <a:p>
            <a:pPr lvl="1"/>
            <a:r>
              <a:rPr lang="en-US" sz="2400" dirty="0" smtClean="0"/>
              <a:t>70% of Internet users use search engines nearly every time they go online (</a:t>
            </a:r>
            <a:r>
              <a:rPr lang="en-US" sz="2400" dirty="0" err="1" smtClean="0"/>
              <a:t>iCrossing</a:t>
            </a:r>
            <a:r>
              <a:rPr lang="en-US" sz="2400" dirty="0" smtClean="0"/>
              <a:t> 2005)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r>
              <a:rPr lang="en-US" sz="2800" dirty="0" smtClean="0"/>
              <a:t>Web search is big business</a:t>
            </a:r>
          </a:p>
          <a:p>
            <a:pPr lvl="1"/>
            <a:r>
              <a:rPr lang="en-US" sz="2400" dirty="0" smtClean="0"/>
              <a:t>Web search was $5.75 billion market in 2005 and is projected to be $11 billion by 2010</a:t>
            </a:r>
            <a:r>
              <a:rPr lang="en-US" sz="2400" baseline="30000" dirty="0" smtClean="0"/>
              <a:t>3</a:t>
            </a:r>
          </a:p>
          <a:p>
            <a:pPr lvl="1"/>
            <a:r>
              <a:rPr lang="en-US" sz="2400" dirty="0" smtClean="0"/>
              <a:t>If you can’t be found, you don’t exist</a:t>
            </a:r>
          </a:p>
          <a:p>
            <a:pPr lvl="2"/>
            <a:r>
              <a:rPr lang="en-US" sz="2000" dirty="0" smtClean="0"/>
              <a:t>Some estimate that 70% of website visitors are referred from Google</a:t>
            </a:r>
            <a:r>
              <a:rPr lang="en-US" sz="2000" baseline="30000" dirty="0" smtClean="0"/>
              <a:t>4</a:t>
            </a:r>
            <a:endParaRPr lang="en-US" sz="2000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842337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Some text from </a:t>
            </a:r>
            <a:r>
              <a:rPr lang="en-US" sz="1200" dirty="0" smtClean="0">
                <a:hlinkClick r:id="rId2"/>
              </a:rPr>
              <a:t>http://www.cse.lehigh.edu/~brian/course/2007/searchengines/notes/notes-2007-01-15.pdf</a:t>
            </a:r>
            <a:r>
              <a:rPr lang="en-US" sz="1200" dirty="0" smtClean="0"/>
              <a:t> </a:t>
            </a:r>
          </a:p>
          <a:p>
            <a:r>
              <a:rPr lang="en-US" sz="1200" baseline="30000" dirty="0" smtClean="0"/>
              <a:t>1 </a:t>
            </a:r>
            <a:r>
              <a:rPr lang="en-US" sz="1200" dirty="0" smtClean="0">
                <a:hlinkClick r:id="rId3"/>
              </a:rPr>
              <a:t>http://www.pewinternet.org/trends/Internet_Activities_8.28.07.htm</a:t>
            </a:r>
            <a:endParaRPr lang="en-US" sz="1200" dirty="0" smtClean="0"/>
          </a:p>
          <a:p>
            <a:r>
              <a:rPr lang="en-US" sz="1200" baseline="30000" dirty="0" smtClean="0"/>
              <a:t>2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http://www.icrossing.com/articles/How%20America%20Searches.pdf</a:t>
            </a:r>
            <a:r>
              <a:rPr lang="en-US" sz="1200" dirty="0" smtClean="0"/>
              <a:t> </a:t>
            </a:r>
          </a:p>
          <a:p>
            <a:r>
              <a:rPr lang="en-US" sz="1200" baseline="30000" dirty="0" smtClean="0"/>
              <a:t>3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5"/>
              </a:rPr>
              <a:t>http://www.sempo.org/news/releases/Search_Engine_Marketers</a:t>
            </a:r>
            <a:endParaRPr lang="en-US" sz="1200" dirty="0" smtClean="0"/>
          </a:p>
          <a:p>
            <a:r>
              <a:rPr lang="en-US" sz="1200" baseline="30000" dirty="0" smtClean="0"/>
              <a:t>4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6"/>
              </a:rPr>
              <a:t>http://www.skrenta.com/2006/12/googles_true_search_market_sha.html</a:t>
            </a:r>
            <a:r>
              <a:rPr lang="en-US" sz="1200" dirty="0" smtClean="0"/>
              <a:t> 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773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6248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Lost 70% of traffic over Christmas when Google de-indexed them due to forum spam.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Web 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Web continues to grow, we will need better tools to find what we’re looking for</a:t>
            </a:r>
          </a:p>
          <a:p>
            <a:pPr lvl="1"/>
            <a:r>
              <a:rPr lang="en-US" dirty="0" err="1" smtClean="0"/>
              <a:t>Indexable</a:t>
            </a:r>
            <a:r>
              <a:rPr lang="en-US" dirty="0" smtClean="0"/>
              <a:t> web is at least 11.5 billion pages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Demand is high for knowledgeable developers and researchers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198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/>
              <a:t>1</a:t>
            </a:r>
            <a:r>
              <a:rPr lang="en-US" sz="1200" dirty="0" smtClean="0"/>
              <a:t>http://www.cs.uiowa.edu/~asignori/web-size/  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search engine?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Type of information retrieval system</a:t>
            </a:r>
          </a:p>
          <a:p>
            <a:pPr lvl="1"/>
            <a:r>
              <a:rPr lang="en-US" dirty="0" smtClean="0"/>
              <a:t>System designed to satisfy a user’s </a:t>
            </a:r>
            <a:r>
              <a:rPr lang="en-US" i="1" dirty="0" smtClean="0"/>
              <a:t>information need</a:t>
            </a:r>
          </a:p>
          <a:p>
            <a:r>
              <a:rPr lang="en-US" dirty="0" smtClean="0"/>
              <a:t>Other popular IR systems:</a:t>
            </a:r>
          </a:p>
          <a:p>
            <a:pPr lvl="1"/>
            <a:r>
              <a:rPr lang="en-US" dirty="0" smtClean="0"/>
              <a:t>Digital library (</a:t>
            </a:r>
            <a:r>
              <a:rPr lang="en-US" dirty="0" smtClean="0">
                <a:hlinkClick r:id="rId2"/>
              </a:rPr>
              <a:t>ACM’s DL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NSDL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Desktop search (Google Desktop, Windows Search)</a:t>
            </a:r>
          </a:p>
          <a:p>
            <a:r>
              <a:rPr lang="en-US" dirty="0" smtClean="0"/>
              <a:t>Types of search engines:</a:t>
            </a:r>
          </a:p>
          <a:p>
            <a:pPr lvl="1"/>
            <a:r>
              <a:rPr lang="en-US" dirty="0" smtClean="0"/>
              <a:t>Web search engines (Google, Yahoo, Live Search)</a:t>
            </a:r>
          </a:p>
          <a:p>
            <a:pPr lvl="1"/>
            <a:r>
              <a:rPr lang="en-US" dirty="0" err="1" smtClean="0"/>
              <a:t>Metasearch</a:t>
            </a:r>
            <a:r>
              <a:rPr lang="en-US" dirty="0" smtClean="0"/>
              <a:t> engines – includes Deep Web (</a:t>
            </a:r>
            <a:r>
              <a:rPr lang="en-US" dirty="0" smtClean="0">
                <a:hlinkClick r:id="rId4"/>
              </a:rPr>
              <a:t>Dogpile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WebCrawler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Specialized (or focused) search engines (</a:t>
            </a:r>
            <a:r>
              <a:rPr lang="en-US" dirty="0" smtClean="0">
                <a:hlinkClick r:id="rId6"/>
              </a:rPr>
              <a:t>Google Scholar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MapQuest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Web directories are </a:t>
            </a:r>
            <a:r>
              <a:rPr lang="en-US" i="1" dirty="0" smtClean="0"/>
              <a:t>not</a:t>
            </a:r>
            <a:r>
              <a:rPr lang="en-US" dirty="0" smtClean="0"/>
              <a:t> search engines! (</a:t>
            </a:r>
            <a:r>
              <a:rPr lang="en-US" dirty="0" smtClean="0">
                <a:hlinkClick r:id="rId8"/>
              </a:rPr>
              <a:t>Yahoo! Directory</a:t>
            </a:r>
            <a:r>
              <a:rPr lang="en-US" dirty="0" smtClean="0"/>
              <a:t>, </a:t>
            </a:r>
            <a:r>
              <a:rPr lang="en-US" dirty="0" smtClean="0">
                <a:hlinkClick r:id="rId9"/>
              </a:rPr>
              <a:t>Open Directory Project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" y="295275"/>
            <a:ext cx="8210550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1981200" y="1600200"/>
            <a:ext cx="609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2600045" y="1425482"/>
            <a:ext cx="120837" cy="31787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19400" y="1371600"/>
            <a:ext cx="152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Search query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93387" y="2373549"/>
            <a:ext cx="7788613" cy="3874851"/>
          </a:xfrm>
          <a:custGeom>
            <a:avLst/>
            <a:gdLst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564222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564222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564222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564222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564222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564222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717067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723525 w 7811311"/>
              <a:gd name="connsiteY4" fmla="*/ 950803 h 3677055"/>
              <a:gd name="connsiteX5" fmla="*/ 5717067 w 7811311"/>
              <a:gd name="connsiteY5" fmla="*/ 3677055 h 3677055"/>
              <a:gd name="connsiteX6" fmla="*/ 7811311 w 7811311"/>
              <a:gd name="connsiteY6" fmla="*/ 3677055 h 3677055"/>
              <a:gd name="connsiteX7" fmla="*/ 7791856 w 7811311"/>
              <a:gd name="connsiteY7" fmla="*/ 0 h 3677055"/>
              <a:gd name="connsiteX8" fmla="*/ 0 w 7811311"/>
              <a:gd name="connsiteY8" fmla="*/ 38911 h 367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11311" h="3677055">
                <a:moveTo>
                  <a:pt x="0" y="38911"/>
                </a:moveTo>
                <a:lnTo>
                  <a:pt x="0" y="38911"/>
                </a:lnTo>
                <a:lnTo>
                  <a:pt x="0" y="914400"/>
                </a:lnTo>
                <a:lnTo>
                  <a:pt x="5564222" y="933855"/>
                </a:lnTo>
                <a:lnTo>
                  <a:pt x="5723525" y="950803"/>
                </a:lnTo>
                <a:cubicBezTo>
                  <a:pt x="5721372" y="1859554"/>
                  <a:pt x="5719220" y="2768304"/>
                  <a:pt x="5717067" y="3677055"/>
                </a:cubicBezTo>
                <a:lnTo>
                  <a:pt x="7811311" y="3677055"/>
                </a:lnTo>
                <a:lnTo>
                  <a:pt x="7791856" y="0"/>
                </a:lnTo>
                <a:lnTo>
                  <a:pt x="0" y="38911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2667000"/>
            <a:ext cx="2057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Paid results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4267200"/>
            <a:ext cx="2514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Organic results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" y="3429000"/>
            <a:ext cx="5562600" cy="289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81800" y="1447800"/>
            <a:ext cx="2057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SERP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5486400"/>
            <a:ext cx="152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Text snippet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2" y="5486400"/>
            <a:ext cx="241672" cy="15240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0800" y="6172200"/>
            <a:ext cx="152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Indexed copy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2705100" y="5905500"/>
            <a:ext cx="381002" cy="15240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38400" y="5486400"/>
            <a:ext cx="609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514600" y="3200400"/>
            <a:ext cx="152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Page title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133600" y="3352800"/>
            <a:ext cx="3810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WWW search and other IR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number of documents (more than any single search engine can possibly index)</a:t>
            </a:r>
          </a:p>
          <a:p>
            <a:r>
              <a:rPr lang="en-US" dirty="0" smtClean="0"/>
              <a:t>Document corpus changes rapidly, constantly growing</a:t>
            </a:r>
          </a:p>
          <a:p>
            <a:r>
              <a:rPr lang="en-US" dirty="0" smtClean="0"/>
              <a:t>Documents disappear or change location (</a:t>
            </a:r>
            <a:r>
              <a:rPr lang="en-US" dirty="0" err="1" smtClean="0"/>
              <a:t>linkrot</a:t>
            </a:r>
            <a:r>
              <a:rPr lang="en-US" dirty="0" smtClean="0"/>
              <a:t>)</a:t>
            </a:r>
          </a:p>
          <a:p>
            <a:r>
              <a:rPr lang="en-US" dirty="0" smtClean="0"/>
              <a:t>Huge variation in document quality, language, subject, purpose</a:t>
            </a:r>
          </a:p>
          <a:p>
            <a:r>
              <a:rPr lang="en-US" dirty="0" smtClean="0"/>
              <a:t>No central editorial control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WWW search and other IR systems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amount of duplication</a:t>
            </a:r>
          </a:p>
          <a:p>
            <a:r>
              <a:rPr lang="en-US" dirty="0" smtClean="0"/>
              <a:t>Docs are hyperlinked which indicates a relationship</a:t>
            </a:r>
          </a:p>
          <a:p>
            <a:r>
              <a:rPr lang="en-US" dirty="0" smtClean="0"/>
              <a:t>Some docs are not hyperlinked or are hidden from web crawlers</a:t>
            </a:r>
          </a:p>
          <a:p>
            <a:r>
              <a:rPr lang="en-US" dirty="0" smtClean="0"/>
              <a:t>Adversarial relationship between content producers and search engine – economic need to rank high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13052</TotalTime>
  <Words>817</Words>
  <Application>Microsoft Office PowerPoint</Application>
  <PresentationFormat>On-screen Show (4:3)</PresentationFormat>
  <Paragraphs>131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Introductions</vt:lpstr>
      <vt:lpstr>Class objectives</vt:lpstr>
      <vt:lpstr>Why Study Web Search?</vt:lpstr>
      <vt:lpstr>Slide 4</vt:lpstr>
      <vt:lpstr>Why Study Web Search?</vt:lpstr>
      <vt:lpstr>What is a search engine?</vt:lpstr>
      <vt:lpstr>Slide 7</vt:lpstr>
      <vt:lpstr>Differences between WWW search and other IR systems</vt:lpstr>
      <vt:lpstr>Differences between WWW search and other IR systems cont.</vt:lpstr>
      <vt:lpstr>Differences between WWW search and other IR systems cont.</vt:lpstr>
      <vt:lpstr>Components of a search engine</vt:lpstr>
      <vt:lpstr>Brief History of Web Search</vt:lpstr>
      <vt:lpstr>History cont.</vt:lpstr>
      <vt:lpstr>History cont.</vt:lpstr>
      <vt:lpstr>History cont.</vt:lpstr>
      <vt:lpstr>Initial projects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Frank McCown</dc:creator>
  <cp:lastModifiedBy>Frank McCown</cp:lastModifiedBy>
  <cp:revision>244</cp:revision>
  <dcterms:created xsi:type="dcterms:W3CDTF">2008-01-07T21:08:57Z</dcterms:created>
  <dcterms:modified xsi:type="dcterms:W3CDTF">2009-01-13T20:49:10Z</dcterms:modified>
</cp:coreProperties>
</file>