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3" r:id="rId3"/>
    <p:sldId id="424" r:id="rId4"/>
    <p:sldId id="425" r:id="rId5"/>
    <p:sldId id="426" r:id="rId6"/>
    <p:sldId id="439" r:id="rId7"/>
    <p:sldId id="427" r:id="rId8"/>
    <p:sldId id="428" r:id="rId9"/>
    <p:sldId id="429" r:id="rId10"/>
    <p:sldId id="431" r:id="rId11"/>
    <p:sldId id="432" r:id="rId12"/>
    <p:sldId id="435" r:id="rId13"/>
    <p:sldId id="436" r:id="rId14"/>
    <p:sldId id="437" r:id="rId15"/>
    <p:sldId id="438" r:id="rId16"/>
    <p:sldId id="440" r:id="rId17"/>
    <p:sldId id="441" r:id="rId18"/>
    <p:sldId id="442" r:id="rId19"/>
    <p:sldId id="44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AF7"/>
    <a:srgbClr val="E9EDF4"/>
    <a:srgbClr val="FE8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0C65F-6D79-4D58-97A0-23C1691BD1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A14BE-539A-45AA-B88F-E34EDB2B7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4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AE19D-5339-4756-B8A9-1250AF6B265C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520A2-ED9F-47E8-A938-FCDAA9B59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0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D9B34-50F3-4805-929D-3EDBDB23DF0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luster-2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9000"/>
            <a:lum/>
          </a:blip>
          <a:srcRect/>
          <a:stretch>
            <a:fillRect l="22000"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676400"/>
            <a:ext cx="78486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Clustering Algorithms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Dr. Frank McCown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 to Web Science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Harding University</a:t>
            </a:r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800100" y="5983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work is licensed under a </a:t>
            </a:r>
            <a:r>
              <a:rPr lang="en-US" dirty="0">
                <a:hlinkClick r:id="rId4"/>
              </a:rPr>
              <a:t>Creative Commons Attribution-</a:t>
            </a:r>
            <a:r>
              <a:rPr lang="en-US" dirty="0" err="1">
                <a:hlinkClick r:id="rId4"/>
              </a:rPr>
              <a:t>NonCommercial</a:t>
            </a:r>
            <a:r>
              <a:rPr lang="en-US" dirty="0">
                <a:hlinkClick r:id="rId4"/>
              </a:rPr>
              <a:t>-</a:t>
            </a:r>
            <a:r>
              <a:rPr lang="en-US" dirty="0" err="1">
                <a:hlinkClick r:id="rId4"/>
              </a:rPr>
              <a:t>ShareAlike</a:t>
            </a:r>
            <a:r>
              <a:rPr lang="en-US" dirty="0">
                <a:hlinkClick r:id="rId4"/>
              </a:rPr>
              <a:t> 3.0 </a:t>
            </a:r>
            <a:r>
              <a:rPr lang="en-US" dirty="0" err="1">
                <a:hlinkClick r:id="rId4"/>
              </a:rPr>
              <a:t>Unported</a:t>
            </a:r>
            <a:r>
              <a:rPr lang="en-US" dirty="0">
                <a:hlinkClick r:id="rId4"/>
              </a:rPr>
              <a:t> License</a:t>
            </a:r>
            <a:endParaRPr lang="en-US" b="1" dirty="0"/>
          </a:p>
        </p:txBody>
      </p:sp>
      <p:pic>
        <p:nvPicPr>
          <p:cNvPr id="1026" name="Picture 2" descr="Creative Commons Licen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63880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Nice, 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 clustering doesn’t break items into groups without extra work</a:t>
            </a:r>
          </a:p>
          <a:p>
            <a:r>
              <a:rPr lang="en-US" dirty="0" smtClean="0"/>
              <a:t>Very computationally expensive</a:t>
            </a:r>
            <a:endParaRPr lang="en-US" dirty="0"/>
          </a:p>
          <a:p>
            <a:r>
              <a:rPr lang="en-US" dirty="0" smtClean="0"/>
              <a:t>Solution: K-means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362632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Place </a:t>
            </a:r>
            <a:r>
              <a:rPr lang="en-US" sz="2000" i="1" dirty="0" smtClean="0"/>
              <a:t>k</a:t>
            </a:r>
            <a:r>
              <a:rPr lang="en-US" sz="2000" dirty="0" smtClean="0"/>
              <a:t> centroids in random locations</a:t>
            </a:r>
          </a:p>
          <a:p>
            <a:r>
              <a:rPr lang="en-US" sz="2000" dirty="0" smtClean="0"/>
              <a:t>Do</a:t>
            </a:r>
            <a:br>
              <a:rPr lang="en-US" sz="2000" dirty="0" smtClean="0"/>
            </a:br>
            <a:r>
              <a:rPr lang="en-US" sz="2000" dirty="0" smtClean="0"/>
              <a:t>   Assign each item to nearest </a:t>
            </a:r>
            <a:r>
              <a:rPr lang="en-US" sz="2000" dirty="0"/>
              <a:t>centroid </a:t>
            </a:r>
            <a:endParaRPr lang="en-US" sz="2000" dirty="0" smtClean="0"/>
          </a:p>
          <a:p>
            <a:r>
              <a:rPr lang="en-US" sz="2000" dirty="0" smtClean="0"/>
              <a:t>   Move centroid to mean of assigned items</a:t>
            </a:r>
          </a:p>
          <a:p>
            <a:r>
              <a:rPr lang="en-US" sz="2000" dirty="0" smtClean="0"/>
              <a:t>Repeat until assignments stop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from </a:t>
            </a:r>
            <a:r>
              <a:rPr lang="en-US" dirty="0" err="1" smtClean="0"/>
              <a:t>Ch</a:t>
            </a:r>
            <a:r>
              <a:rPr lang="en-US" dirty="0" smtClean="0"/>
              <a:t> 3 of </a:t>
            </a:r>
            <a:r>
              <a:rPr lang="en-US" dirty="0" err="1" smtClean="0"/>
              <a:t>Segaran’s</a:t>
            </a:r>
            <a:r>
              <a:rPr lang="en-US" dirty="0" smtClean="0"/>
              <a:t> </a:t>
            </a:r>
            <a:r>
              <a:rPr lang="en-US" i="1" dirty="0" smtClean="0"/>
              <a:t>Programming Collective Intelligence</a:t>
            </a:r>
            <a:endParaRPr lang="en-US" i="1" dirty="0"/>
          </a:p>
        </p:txBody>
      </p:sp>
      <p:sp>
        <p:nvSpPr>
          <p:cNvPr id="17" name="Oval 16"/>
          <p:cNvSpPr/>
          <p:nvPr/>
        </p:nvSpPr>
        <p:spPr>
          <a:xfrm>
            <a:off x="3108960" y="1872727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865120" y="3567056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7" idx="7"/>
            <a:endCxn id="17" idx="3"/>
          </p:cNvCxnSpPr>
          <p:nvPr/>
        </p:nvCxnSpPr>
        <p:spPr>
          <a:xfrm flipV="1">
            <a:off x="2904845" y="2106874"/>
            <a:ext cx="244288" cy="169881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6"/>
            <a:endCxn id="17" idx="2"/>
          </p:cNvCxnSpPr>
          <p:nvPr/>
        </p:nvCxnSpPr>
        <p:spPr>
          <a:xfrm flipV="1">
            <a:off x="2133600" y="2009887"/>
            <a:ext cx="975360" cy="276113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5"/>
            <a:endCxn id="18" idx="1"/>
          </p:cNvCxnSpPr>
          <p:nvPr/>
        </p:nvCxnSpPr>
        <p:spPr>
          <a:xfrm>
            <a:off x="2447645" y="3362045"/>
            <a:ext cx="457648" cy="24518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7"/>
            <a:endCxn id="18" idx="3"/>
          </p:cNvCxnSpPr>
          <p:nvPr/>
        </p:nvCxnSpPr>
        <p:spPr>
          <a:xfrm flipV="1">
            <a:off x="1838045" y="3801203"/>
            <a:ext cx="1067248" cy="990152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0"/>
            <a:endCxn id="18" idx="4"/>
          </p:cNvCxnSpPr>
          <p:nvPr/>
        </p:nvCxnSpPr>
        <p:spPr>
          <a:xfrm flipH="1" flipV="1">
            <a:off x="3002280" y="3841376"/>
            <a:ext cx="45720" cy="65442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362632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Place </a:t>
            </a:r>
            <a:r>
              <a:rPr lang="en-US" sz="2000" i="1" dirty="0" smtClean="0"/>
              <a:t>k</a:t>
            </a:r>
            <a:r>
              <a:rPr lang="en-US" sz="2000" dirty="0" smtClean="0"/>
              <a:t> centroids in random locations</a:t>
            </a:r>
          </a:p>
          <a:p>
            <a:r>
              <a:rPr lang="en-US" sz="2000" dirty="0" smtClean="0"/>
              <a:t>Do</a:t>
            </a:r>
            <a:br>
              <a:rPr lang="en-US" sz="2000" dirty="0" smtClean="0"/>
            </a:br>
            <a:r>
              <a:rPr lang="en-US" sz="2000" dirty="0" smtClean="0"/>
              <a:t>   Assign each item to nearest </a:t>
            </a:r>
            <a:r>
              <a:rPr lang="en-US" sz="2000" dirty="0"/>
              <a:t>centroid </a:t>
            </a:r>
            <a:endParaRPr lang="en-US" sz="2000" dirty="0" smtClean="0"/>
          </a:p>
          <a:p>
            <a:r>
              <a:rPr lang="en-US" sz="2000" dirty="0" smtClean="0"/>
              <a:t>   Move centroid to mean of assigned items</a:t>
            </a:r>
          </a:p>
          <a:p>
            <a:r>
              <a:rPr lang="en-US" sz="2000" dirty="0" smtClean="0"/>
              <a:t>Repeat until assignments stop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from </a:t>
            </a:r>
            <a:r>
              <a:rPr lang="en-US" dirty="0" err="1" smtClean="0"/>
              <a:t>Ch</a:t>
            </a:r>
            <a:r>
              <a:rPr lang="en-US" dirty="0" smtClean="0"/>
              <a:t> 3 of </a:t>
            </a:r>
            <a:r>
              <a:rPr lang="en-US" dirty="0" err="1" smtClean="0"/>
              <a:t>Segaran’s</a:t>
            </a:r>
            <a:r>
              <a:rPr lang="en-US" dirty="0" smtClean="0"/>
              <a:t> </a:t>
            </a:r>
            <a:r>
              <a:rPr lang="en-US" i="1" dirty="0" smtClean="0"/>
              <a:t>Programming Collective Intelligence</a:t>
            </a:r>
            <a:endParaRPr lang="en-US" i="1" dirty="0"/>
          </a:p>
        </p:txBody>
      </p:sp>
      <p:sp>
        <p:nvSpPr>
          <p:cNvPr id="17" name="Oval 16"/>
          <p:cNvSpPr/>
          <p:nvPr/>
        </p:nvSpPr>
        <p:spPr>
          <a:xfrm>
            <a:off x="2240280" y="2191814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33600" y="4159119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7" idx="5"/>
          </p:cNvCxnSpPr>
          <p:nvPr/>
        </p:nvCxnSpPr>
        <p:spPr>
          <a:xfrm flipH="1">
            <a:off x="2474427" y="2371248"/>
            <a:ext cx="54965" cy="54713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6"/>
            <a:endCxn id="17" idx="2"/>
          </p:cNvCxnSpPr>
          <p:nvPr/>
        </p:nvCxnSpPr>
        <p:spPr>
          <a:xfrm>
            <a:off x="2133600" y="2286000"/>
            <a:ext cx="106680" cy="4297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4"/>
            <a:endCxn id="18" idx="0"/>
          </p:cNvCxnSpPr>
          <p:nvPr/>
        </p:nvCxnSpPr>
        <p:spPr>
          <a:xfrm flipH="1">
            <a:off x="2270760" y="3429000"/>
            <a:ext cx="15240" cy="730119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7"/>
            <a:endCxn id="18" idx="3"/>
          </p:cNvCxnSpPr>
          <p:nvPr/>
        </p:nvCxnSpPr>
        <p:spPr>
          <a:xfrm flipV="1">
            <a:off x="1838045" y="4393266"/>
            <a:ext cx="335728" cy="398089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0"/>
            <a:endCxn id="18" idx="5"/>
          </p:cNvCxnSpPr>
          <p:nvPr/>
        </p:nvCxnSpPr>
        <p:spPr>
          <a:xfrm flipH="1" flipV="1">
            <a:off x="2367747" y="4393266"/>
            <a:ext cx="680253" cy="10253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7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362632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Place </a:t>
            </a:r>
            <a:r>
              <a:rPr lang="en-US" sz="2000" i="1" dirty="0" smtClean="0"/>
              <a:t>k</a:t>
            </a:r>
            <a:r>
              <a:rPr lang="en-US" sz="2000" dirty="0" smtClean="0"/>
              <a:t> centroids in random locations</a:t>
            </a:r>
          </a:p>
          <a:p>
            <a:r>
              <a:rPr lang="en-US" sz="2000" dirty="0" smtClean="0"/>
              <a:t>Do</a:t>
            </a:r>
            <a:br>
              <a:rPr lang="en-US" sz="2000" dirty="0" smtClean="0"/>
            </a:br>
            <a:r>
              <a:rPr lang="en-US" sz="2000" dirty="0" smtClean="0"/>
              <a:t>   Assign each item to nearest </a:t>
            </a:r>
            <a:r>
              <a:rPr lang="en-US" sz="2000" dirty="0"/>
              <a:t>centroid </a:t>
            </a:r>
            <a:endParaRPr lang="en-US" sz="2000" dirty="0" smtClean="0"/>
          </a:p>
          <a:p>
            <a:r>
              <a:rPr lang="en-US" sz="2000" dirty="0" smtClean="0"/>
              <a:t>   Move centroid to mean of assigned items</a:t>
            </a:r>
          </a:p>
          <a:p>
            <a:r>
              <a:rPr lang="en-US" sz="2000" dirty="0" smtClean="0"/>
              <a:t>Repeat until assignments stop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from </a:t>
            </a:r>
            <a:r>
              <a:rPr lang="en-US" dirty="0" err="1" smtClean="0"/>
              <a:t>Ch</a:t>
            </a:r>
            <a:r>
              <a:rPr lang="en-US" dirty="0" smtClean="0"/>
              <a:t> 3 of </a:t>
            </a:r>
            <a:r>
              <a:rPr lang="en-US" dirty="0" err="1" smtClean="0"/>
              <a:t>Segaran’s</a:t>
            </a:r>
            <a:r>
              <a:rPr lang="en-US" dirty="0" smtClean="0"/>
              <a:t> </a:t>
            </a:r>
            <a:r>
              <a:rPr lang="en-US" i="1" dirty="0" smtClean="0"/>
              <a:t>Programming Collective Intelligence</a:t>
            </a:r>
            <a:endParaRPr lang="en-US" i="1" dirty="0"/>
          </a:p>
        </p:txBody>
      </p:sp>
      <p:sp>
        <p:nvSpPr>
          <p:cNvPr id="17" name="Oval 16"/>
          <p:cNvSpPr/>
          <p:nvPr/>
        </p:nvSpPr>
        <p:spPr>
          <a:xfrm>
            <a:off x="2240280" y="2191814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33600" y="4159119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7" idx="5"/>
          </p:cNvCxnSpPr>
          <p:nvPr/>
        </p:nvCxnSpPr>
        <p:spPr>
          <a:xfrm flipH="1">
            <a:off x="2474427" y="2371248"/>
            <a:ext cx="54965" cy="54713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6"/>
            <a:endCxn id="17" idx="2"/>
          </p:cNvCxnSpPr>
          <p:nvPr/>
        </p:nvCxnSpPr>
        <p:spPr>
          <a:xfrm>
            <a:off x="2133600" y="2286000"/>
            <a:ext cx="106680" cy="4297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0"/>
            <a:endCxn id="17" idx="4"/>
          </p:cNvCxnSpPr>
          <p:nvPr/>
        </p:nvCxnSpPr>
        <p:spPr>
          <a:xfrm flipV="1">
            <a:off x="2286000" y="2466134"/>
            <a:ext cx="91440" cy="505666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7"/>
            <a:endCxn id="18" idx="3"/>
          </p:cNvCxnSpPr>
          <p:nvPr/>
        </p:nvCxnSpPr>
        <p:spPr>
          <a:xfrm flipV="1">
            <a:off x="1838045" y="4393266"/>
            <a:ext cx="335728" cy="398089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1"/>
            <a:endCxn id="18" idx="5"/>
          </p:cNvCxnSpPr>
          <p:nvPr/>
        </p:nvCxnSpPr>
        <p:spPr>
          <a:xfrm flipH="1" flipV="1">
            <a:off x="2367747" y="4393266"/>
            <a:ext cx="518608" cy="169489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74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362632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Place </a:t>
            </a:r>
            <a:r>
              <a:rPr lang="en-US" sz="2000" i="1" dirty="0" smtClean="0"/>
              <a:t>k</a:t>
            </a:r>
            <a:r>
              <a:rPr lang="en-US" sz="2000" dirty="0" smtClean="0"/>
              <a:t> centroids in random locations</a:t>
            </a:r>
          </a:p>
          <a:p>
            <a:r>
              <a:rPr lang="en-US" sz="2000" dirty="0" smtClean="0"/>
              <a:t>Do</a:t>
            </a:r>
            <a:br>
              <a:rPr lang="en-US" sz="2000" dirty="0" smtClean="0"/>
            </a:br>
            <a:r>
              <a:rPr lang="en-US" sz="2000" dirty="0" smtClean="0"/>
              <a:t>   Assign each item to nearest </a:t>
            </a:r>
            <a:r>
              <a:rPr lang="en-US" sz="2000" dirty="0"/>
              <a:t>centroid </a:t>
            </a:r>
            <a:endParaRPr lang="en-US" sz="2000" dirty="0" smtClean="0"/>
          </a:p>
          <a:p>
            <a:r>
              <a:rPr lang="en-US" sz="2000" dirty="0" smtClean="0"/>
              <a:t>   Move centroid to mean of assigned items</a:t>
            </a:r>
          </a:p>
          <a:p>
            <a:r>
              <a:rPr lang="en-US" sz="2000" dirty="0" smtClean="0"/>
              <a:t>Repeat until assignments stop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from </a:t>
            </a:r>
            <a:r>
              <a:rPr lang="en-US" dirty="0" err="1" smtClean="0"/>
              <a:t>Ch</a:t>
            </a:r>
            <a:r>
              <a:rPr lang="en-US" dirty="0" smtClean="0"/>
              <a:t> 3 of </a:t>
            </a:r>
            <a:r>
              <a:rPr lang="en-US" dirty="0" err="1" smtClean="0"/>
              <a:t>Segaran’s</a:t>
            </a:r>
            <a:r>
              <a:rPr lang="en-US" dirty="0" smtClean="0"/>
              <a:t> </a:t>
            </a:r>
            <a:r>
              <a:rPr lang="en-US" i="1" dirty="0" smtClean="0"/>
              <a:t>Programming Collective Intelligence</a:t>
            </a:r>
            <a:endParaRPr lang="en-US" i="1" dirty="0"/>
          </a:p>
        </p:txBody>
      </p:sp>
      <p:sp>
        <p:nvSpPr>
          <p:cNvPr id="17" name="Oval 16"/>
          <p:cNvSpPr/>
          <p:nvPr/>
        </p:nvSpPr>
        <p:spPr>
          <a:xfrm>
            <a:off x="2173773" y="2447448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13946" y="4678680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7" idx="3"/>
            <a:endCxn id="17" idx="6"/>
          </p:cNvCxnSpPr>
          <p:nvPr/>
        </p:nvCxnSpPr>
        <p:spPr>
          <a:xfrm flipH="1" flipV="1">
            <a:off x="2448093" y="2584608"/>
            <a:ext cx="133462" cy="15437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7" idx="1"/>
          </p:cNvCxnSpPr>
          <p:nvPr/>
        </p:nvCxnSpPr>
        <p:spPr>
          <a:xfrm>
            <a:off x="2066645" y="2447645"/>
            <a:ext cx="147301" cy="39976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0"/>
            <a:endCxn id="17" idx="4"/>
          </p:cNvCxnSpPr>
          <p:nvPr/>
        </p:nvCxnSpPr>
        <p:spPr>
          <a:xfrm flipV="1">
            <a:off x="2286000" y="2721768"/>
            <a:ext cx="24933" cy="250032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6"/>
            <a:endCxn id="18" idx="2"/>
          </p:cNvCxnSpPr>
          <p:nvPr/>
        </p:nvCxnSpPr>
        <p:spPr>
          <a:xfrm flipV="1">
            <a:off x="1905000" y="4815840"/>
            <a:ext cx="308946" cy="137160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2"/>
            <a:endCxn id="18" idx="6"/>
          </p:cNvCxnSpPr>
          <p:nvPr/>
        </p:nvCxnSpPr>
        <p:spPr>
          <a:xfrm flipH="1">
            <a:off x="2488266" y="4724400"/>
            <a:ext cx="331134" cy="91440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7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Multidimensional scaling</a:t>
            </a:r>
            <a:r>
              <a:rPr lang="en-US" dirty="0" smtClean="0"/>
              <a:t> used to show a 2D representation of multidimensional data</a:t>
            </a:r>
          </a:p>
          <a:p>
            <a:r>
              <a:rPr lang="en-US" dirty="0" smtClean="0"/>
              <a:t>Uses matrix where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i,j</a:t>
            </a:r>
            <a:r>
              <a:rPr lang="en-US" dirty="0" smtClean="0"/>
              <a:t> is distance between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and </a:t>
            </a:r>
            <a:r>
              <a:rPr lang="en-US" i="1" dirty="0" err="1" smtClean="0"/>
              <a:t>j</a:t>
            </a:r>
            <a:r>
              <a:rPr lang="en-US" dirty="0" err="1" smtClean="0"/>
              <a:t>th</a:t>
            </a:r>
            <a:r>
              <a:rPr lang="en-US" dirty="0" smtClean="0"/>
              <a:t> items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758378"/>
              </p:ext>
            </p:extLst>
          </p:nvPr>
        </p:nvGraphicFramePr>
        <p:xfrm>
          <a:off x="2286000" y="43434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72200" y="4876800"/>
            <a:ext cx="2384613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from </a:t>
            </a:r>
            <a:r>
              <a:rPr lang="en-US" dirty="0" err="1" smtClean="0"/>
              <a:t>Ch</a:t>
            </a:r>
            <a:r>
              <a:rPr lang="en-US" dirty="0" smtClean="0"/>
              <a:t> 3 of </a:t>
            </a:r>
            <a:r>
              <a:rPr lang="en-US" dirty="0" err="1" smtClean="0"/>
              <a:t>Segaran’s</a:t>
            </a:r>
            <a:r>
              <a:rPr lang="en-US" dirty="0" smtClean="0"/>
              <a:t> </a:t>
            </a:r>
            <a:r>
              <a:rPr lang="en-US" i="1" dirty="0" smtClean="0"/>
              <a:t>Programming Collective Intelligence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8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Scaling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05393"/>
              </p:ext>
            </p:extLst>
          </p:nvPr>
        </p:nvGraphicFramePr>
        <p:xfrm>
          <a:off x="4953000" y="44958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1547456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Place </a:t>
            </a:r>
            <a:r>
              <a:rPr lang="en-US" sz="2000" i="1" dirty="0" smtClean="0"/>
              <a:t>n</a:t>
            </a:r>
            <a:r>
              <a:rPr lang="en-US" sz="2000" dirty="0" smtClean="0"/>
              <a:t> items in random locations in 2D space</a:t>
            </a:r>
          </a:p>
          <a:p>
            <a:r>
              <a:rPr lang="en-US" sz="2000" dirty="0" smtClean="0"/>
              <a:t>Do</a:t>
            </a:r>
          </a:p>
          <a:p>
            <a:r>
              <a:rPr lang="en-US" sz="2000" dirty="0" smtClean="0"/>
              <a:t>   For each pair of items</a:t>
            </a:r>
          </a:p>
          <a:p>
            <a:r>
              <a:rPr lang="en-US" sz="2000" dirty="0" smtClean="0"/>
              <a:t>      Calculate distance between items</a:t>
            </a:r>
          </a:p>
          <a:p>
            <a:r>
              <a:rPr lang="en-US" sz="2000" dirty="0" smtClean="0"/>
              <a:t>      Move each node closer or further in </a:t>
            </a:r>
          </a:p>
          <a:p>
            <a:r>
              <a:rPr lang="en-US" sz="2000" dirty="0" smtClean="0"/>
              <a:t>          proportion of error between two items</a:t>
            </a:r>
          </a:p>
          <a:p>
            <a:r>
              <a:rPr lang="en-US" sz="2000" dirty="0" smtClean="0"/>
              <a:t>Repeat until total error between items is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negligible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92480" y="2072640"/>
            <a:ext cx="2286000" cy="2458522"/>
            <a:chOff x="792480" y="2072640"/>
            <a:chExt cx="2286000" cy="2458522"/>
          </a:xfrm>
        </p:grpSpPr>
        <p:sp>
          <p:nvSpPr>
            <p:cNvPr id="8" name="Oval 7"/>
            <p:cNvSpPr/>
            <p:nvPr/>
          </p:nvSpPr>
          <p:spPr>
            <a:xfrm>
              <a:off x="792480" y="2499360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097280" y="4073962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2072640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621280" y="3644801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>
            <a:stCxn id="8" idx="4"/>
            <a:endCxn id="9" idx="0"/>
          </p:cNvCxnSpPr>
          <p:nvPr/>
        </p:nvCxnSpPr>
        <p:spPr>
          <a:xfrm>
            <a:off x="1021080" y="2956560"/>
            <a:ext cx="304800" cy="1117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10" idx="2"/>
          </p:cNvCxnSpPr>
          <p:nvPr/>
        </p:nvCxnSpPr>
        <p:spPr>
          <a:xfrm flipV="1">
            <a:off x="1249680" y="2301240"/>
            <a:ext cx="1112520" cy="42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5"/>
            <a:endCxn id="11" idx="1"/>
          </p:cNvCxnSpPr>
          <p:nvPr/>
        </p:nvCxnSpPr>
        <p:spPr>
          <a:xfrm>
            <a:off x="1182725" y="2889605"/>
            <a:ext cx="1505510" cy="822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11" idx="0"/>
          </p:cNvCxnSpPr>
          <p:nvPr/>
        </p:nvCxnSpPr>
        <p:spPr>
          <a:xfrm>
            <a:off x="2590800" y="2529840"/>
            <a:ext cx="259080" cy="1114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7"/>
          </p:cNvCxnSpPr>
          <p:nvPr/>
        </p:nvCxnSpPr>
        <p:spPr>
          <a:xfrm flipH="1">
            <a:off x="1487525" y="2462885"/>
            <a:ext cx="941630" cy="167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9" idx="6"/>
          </p:cNvCxnSpPr>
          <p:nvPr/>
        </p:nvCxnSpPr>
        <p:spPr>
          <a:xfrm flipH="1">
            <a:off x="1554480" y="3873401"/>
            <a:ext cx="1066800" cy="42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5880" y="205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0.4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" y="34098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0.5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888135" y="414091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0.4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7203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0.6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249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88820" y="31452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466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Scaling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5179"/>
              </p:ext>
            </p:extLst>
          </p:nvPr>
        </p:nvGraphicFramePr>
        <p:xfrm>
          <a:off x="4953000" y="44958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1547456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Place </a:t>
            </a:r>
            <a:r>
              <a:rPr lang="en-US" sz="2000" i="1" dirty="0" smtClean="0"/>
              <a:t>n</a:t>
            </a:r>
            <a:r>
              <a:rPr lang="en-US" sz="2000" dirty="0" smtClean="0"/>
              <a:t> items in random locations in 2D space</a:t>
            </a:r>
          </a:p>
          <a:p>
            <a:r>
              <a:rPr lang="en-US" sz="2000" dirty="0" smtClean="0"/>
              <a:t>Do</a:t>
            </a:r>
          </a:p>
          <a:p>
            <a:r>
              <a:rPr lang="en-US" sz="2000" dirty="0" smtClean="0"/>
              <a:t>   For each pair of items</a:t>
            </a:r>
          </a:p>
          <a:p>
            <a:r>
              <a:rPr lang="en-US" sz="2000" dirty="0" smtClean="0"/>
              <a:t>      Calculate distance between items</a:t>
            </a:r>
          </a:p>
          <a:p>
            <a:r>
              <a:rPr lang="en-US" sz="2000" dirty="0" smtClean="0"/>
              <a:t>      Move each node closer or further in </a:t>
            </a:r>
          </a:p>
          <a:p>
            <a:r>
              <a:rPr lang="en-US" sz="2000" dirty="0" smtClean="0"/>
              <a:t>          proportion of error between two items</a:t>
            </a:r>
          </a:p>
          <a:p>
            <a:r>
              <a:rPr lang="en-US" sz="2000" dirty="0" smtClean="0"/>
              <a:t>Repeat until total error between items is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negligible</a:t>
            </a:r>
          </a:p>
        </p:txBody>
      </p:sp>
      <p:sp>
        <p:nvSpPr>
          <p:cNvPr id="8" name="Oval 7"/>
          <p:cNvSpPr/>
          <p:nvPr/>
        </p:nvSpPr>
        <p:spPr>
          <a:xfrm>
            <a:off x="792480" y="249936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97280" y="4073962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362200" y="207264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21280" y="3644801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8" idx="4"/>
            <a:endCxn id="9" idx="0"/>
          </p:cNvCxnSpPr>
          <p:nvPr/>
        </p:nvCxnSpPr>
        <p:spPr>
          <a:xfrm>
            <a:off x="1021080" y="2956560"/>
            <a:ext cx="304800" cy="1117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10" idx="2"/>
          </p:cNvCxnSpPr>
          <p:nvPr/>
        </p:nvCxnSpPr>
        <p:spPr>
          <a:xfrm flipV="1">
            <a:off x="1249680" y="2301240"/>
            <a:ext cx="1112520" cy="42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5"/>
            <a:endCxn id="11" idx="1"/>
          </p:cNvCxnSpPr>
          <p:nvPr/>
        </p:nvCxnSpPr>
        <p:spPr>
          <a:xfrm>
            <a:off x="1182725" y="2889605"/>
            <a:ext cx="1505510" cy="822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11" idx="0"/>
          </p:cNvCxnSpPr>
          <p:nvPr/>
        </p:nvCxnSpPr>
        <p:spPr>
          <a:xfrm>
            <a:off x="2590800" y="2529840"/>
            <a:ext cx="259080" cy="1114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7"/>
          </p:cNvCxnSpPr>
          <p:nvPr/>
        </p:nvCxnSpPr>
        <p:spPr>
          <a:xfrm flipH="1">
            <a:off x="1487525" y="2462885"/>
            <a:ext cx="941630" cy="167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9" idx="6"/>
          </p:cNvCxnSpPr>
          <p:nvPr/>
        </p:nvCxnSpPr>
        <p:spPr>
          <a:xfrm flipH="1">
            <a:off x="1554480" y="3873401"/>
            <a:ext cx="1066800" cy="42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5880" y="205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0.4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" y="34098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0.5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888135" y="414091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0.4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7203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0.6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249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88820" y="31452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</a:t>
            </a:r>
            <a:endParaRPr lang="en-US" sz="2000" dirty="0"/>
          </a:p>
        </p:txBody>
      </p:sp>
      <p:sp>
        <p:nvSpPr>
          <p:cNvPr id="3" name="Oval 2"/>
          <p:cNvSpPr/>
          <p:nvPr/>
        </p:nvSpPr>
        <p:spPr>
          <a:xfrm>
            <a:off x="5486400" y="5181600"/>
            <a:ext cx="7620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89201" y="3825240"/>
            <a:ext cx="4920999" cy="1661160"/>
          </a:xfrm>
          <a:custGeom>
            <a:avLst/>
            <a:gdLst>
              <a:gd name="connsiteX0" fmla="*/ 4920999 w 4920999"/>
              <a:gd name="connsiteY0" fmla="*/ 1828800 h 1861824"/>
              <a:gd name="connsiteX1" fmla="*/ 501399 w 4920999"/>
              <a:gd name="connsiteY1" fmla="*/ 1615440 h 1861824"/>
              <a:gd name="connsiteX2" fmla="*/ 288039 w 4920999"/>
              <a:gd name="connsiteY2" fmla="*/ 0 h 186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0999" h="1861824">
                <a:moveTo>
                  <a:pt x="4920999" y="1828800"/>
                </a:moveTo>
                <a:cubicBezTo>
                  <a:pt x="3097279" y="1874520"/>
                  <a:pt x="1273559" y="1920240"/>
                  <a:pt x="501399" y="1615440"/>
                </a:cubicBezTo>
                <a:cubicBezTo>
                  <a:pt x="-270761" y="1310640"/>
                  <a:pt x="8639" y="655320"/>
                  <a:pt x="288039" y="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2480" y="5715000"/>
            <a:ext cx="3627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Actual distance &lt; 0.5 so move A and B closer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Scaling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51857"/>
              </p:ext>
            </p:extLst>
          </p:nvPr>
        </p:nvGraphicFramePr>
        <p:xfrm>
          <a:off x="4953000" y="44958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1547456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Place </a:t>
            </a:r>
            <a:r>
              <a:rPr lang="en-US" sz="2000" i="1" dirty="0" smtClean="0"/>
              <a:t>n</a:t>
            </a:r>
            <a:r>
              <a:rPr lang="en-US" sz="2000" dirty="0" smtClean="0"/>
              <a:t> items in random locations in 2D space</a:t>
            </a:r>
          </a:p>
          <a:p>
            <a:r>
              <a:rPr lang="en-US" sz="2000" dirty="0" smtClean="0"/>
              <a:t>Do</a:t>
            </a:r>
          </a:p>
          <a:p>
            <a:r>
              <a:rPr lang="en-US" sz="2000" dirty="0" smtClean="0"/>
              <a:t>   For each pair of items</a:t>
            </a:r>
          </a:p>
          <a:p>
            <a:r>
              <a:rPr lang="en-US" sz="2000" dirty="0" smtClean="0"/>
              <a:t>      Calculate distance between items</a:t>
            </a:r>
          </a:p>
          <a:p>
            <a:r>
              <a:rPr lang="en-US" sz="2000" dirty="0" smtClean="0"/>
              <a:t>      Move each node closer or further in </a:t>
            </a:r>
          </a:p>
          <a:p>
            <a:r>
              <a:rPr lang="en-US" sz="2000" dirty="0" smtClean="0"/>
              <a:t>          proportion of error between two items</a:t>
            </a:r>
          </a:p>
          <a:p>
            <a:r>
              <a:rPr lang="en-US" sz="2000" dirty="0" smtClean="0"/>
              <a:t>Repeat until total error between items is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negligible</a:t>
            </a:r>
          </a:p>
        </p:txBody>
      </p:sp>
      <p:sp>
        <p:nvSpPr>
          <p:cNvPr id="8" name="Oval 7"/>
          <p:cNvSpPr/>
          <p:nvPr/>
        </p:nvSpPr>
        <p:spPr>
          <a:xfrm>
            <a:off x="822960" y="2756505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97280" y="4073962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362200" y="207264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21280" y="3644801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8" idx="4"/>
            <a:endCxn id="9" idx="0"/>
          </p:cNvCxnSpPr>
          <p:nvPr/>
        </p:nvCxnSpPr>
        <p:spPr>
          <a:xfrm>
            <a:off x="1051560" y="3213705"/>
            <a:ext cx="274320" cy="860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10" idx="2"/>
          </p:cNvCxnSpPr>
          <p:nvPr/>
        </p:nvCxnSpPr>
        <p:spPr>
          <a:xfrm flipV="1">
            <a:off x="1280160" y="2301240"/>
            <a:ext cx="1082040" cy="683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5"/>
            <a:endCxn id="11" idx="1"/>
          </p:cNvCxnSpPr>
          <p:nvPr/>
        </p:nvCxnSpPr>
        <p:spPr>
          <a:xfrm>
            <a:off x="1213205" y="3146750"/>
            <a:ext cx="1475030" cy="565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11" idx="0"/>
          </p:cNvCxnSpPr>
          <p:nvPr/>
        </p:nvCxnSpPr>
        <p:spPr>
          <a:xfrm>
            <a:off x="2590800" y="2529840"/>
            <a:ext cx="259080" cy="1114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7"/>
          </p:cNvCxnSpPr>
          <p:nvPr/>
        </p:nvCxnSpPr>
        <p:spPr>
          <a:xfrm flipH="1">
            <a:off x="1487525" y="2462885"/>
            <a:ext cx="941630" cy="167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9" idx="6"/>
          </p:cNvCxnSpPr>
          <p:nvPr/>
        </p:nvCxnSpPr>
        <p:spPr>
          <a:xfrm flipH="1">
            <a:off x="1554480" y="3873401"/>
            <a:ext cx="1066800" cy="42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5880" y="205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0.4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888135" y="414091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0.4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7203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0.6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249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88820" y="31452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</a:t>
            </a:r>
            <a:endParaRPr lang="en-US" sz="2000" dirty="0"/>
          </a:p>
        </p:txBody>
      </p:sp>
      <p:sp>
        <p:nvSpPr>
          <p:cNvPr id="3" name="Oval 2"/>
          <p:cNvSpPr/>
          <p:nvPr/>
        </p:nvSpPr>
        <p:spPr>
          <a:xfrm>
            <a:off x="5486400" y="5562600"/>
            <a:ext cx="7620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2480" y="5715000"/>
            <a:ext cx="3627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Actual </a:t>
            </a:r>
            <a:r>
              <a:rPr lang="en-US" sz="2000" smtClean="0">
                <a:solidFill>
                  <a:srgbClr val="C00000"/>
                </a:solidFill>
              </a:rPr>
              <a:t>distance </a:t>
            </a:r>
            <a:r>
              <a:rPr lang="en-US" sz="2000" smtClean="0">
                <a:solidFill>
                  <a:srgbClr val="C00000"/>
                </a:solidFill>
              </a:rPr>
              <a:t>&gt; </a:t>
            </a:r>
            <a:r>
              <a:rPr lang="en-US" sz="2000" dirty="0" smtClean="0">
                <a:solidFill>
                  <a:srgbClr val="C00000"/>
                </a:solidFill>
              </a:rPr>
              <a:t>0.4 so move A and C farther apart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02254" y="1858747"/>
            <a:ext cx="5320773" cy="3995670"/>
          </a:xfrm>
          <a:custGeom>
            <a:avLst/>
            <a:gdLst>
              <a:gd name="connsiteX0" fmla="*/ 5223186 w 5320773"/>
              <a:gd name="connsiteY0" fmla="*/ 3962933 h 3995670"/>
              <a:gd name="connsiteX1" fmla="*/ 5040306 w 5320773"/>
              <a:gd name="connsiteY1" fmla="*/ 3962933 h 3995670"/>
              <a:gd name="connsiteX2" fmla="*/ 544506 w 5320773"/>
              <a:gd name="connsiteY2" fmla="*/ 3079013 h 3995670"/>
              <a:gd name="connsiteX3" fmla="*/ 163506 w 5320773"/>
              <a:gd name="connsiteY3" fmla="*/ 274853 h 3995670"/>
              <a:gd name="connsiteX4" fmla="*/ 1321746 w 5320773"/>
              <a:gd name="connsiteY4" fmla="*/ 259613 h 399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0773" h="3995670">
                <a:moveTo>
                  <a:pt x="5223186" y="3962933"/>
                </a:moveTo>
                <a:cubicBezTo>
                  <a:pt x="5521636" y="4036593"/>
                  <a:pt x="5040306" y="3962933"/>
                  <a:pt x="5040306" y="3962933"/>
                </a:cubicBezTo>
                <a:cubicBezTo>
                  <a:pt x="4260526" y="3815613"/>
                  <a:pt x="1357306" y="3693693"/>
                  <a:pt x="544506" y="3079013"/>
                </a:cubicBezTo>
                <a:cubicBezTo>
                  <a:pt x="-268294" y="2464333"/>
                  <a:pt x="33966" y="744753"/>
                  <a:pt x="163506" y="274853"/>
                </a:cubicBezTo>
                <a:cubicBezTo>
                  <a:pt x="293046" y="-195047"/>
                  <a:pt x="807396" y="32283"/>
                  <a:pt x="1321746" y="259613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Scaling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45565"/>
              </p:ext>
            </p:extLst>
          </p:nvPr>
        </p:nvGraphicFramePr>
        <p:xfrm>
          <a:off x="4953000" y="44958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1547456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Place </a:t>
            </a:r>
            <a:r>
              <a:rPr lang="en-US" sz="2000" i="1" dirty="0" smtClean="0"/>
              <a:t>n</a:t>
            </a:r>
            <a:r>
              <a:rPr lang="en-US" sz="2000" dirty="0" smtClean="0"/>
              <a:t> items in random locations in 2D space</a:t>
            </a:r>
          </a:p>
          <a:p>
            <a:r>
              <a:rPr lang="en-US" sz="2000" dirty="0" smtClean="0"/>
              <a:t>Do</a:t>
            </a:r>
          </a:p>
          <a:p>
            <a:r>
              <a:rPr lang="en-US" sz="2000" dirty="0" smtClean="0"/>
              <a:t>   For each pair of items</a:t>
            </a:r>
          </a:p>
          <a:p>
            <a:r>
              <a:rPr lang="en-US" sz="2000" dirty="0" smtClean="0"/>
              <a:t>      Calculate distance between items</a:t>
            </a:r>
          </a:p>
          <a:p>
            <a:r>
              <a:rPr lang="en-US" sz="2000" dirty="0" smtClean="0"/>
              <a:t>      Move each node closer or further in </a:t>
            </a:r>
          </a:p>
          <a:p>
            <a:r>
              <a:rPr lang="en-US" sz="2000" dirty="0" smtClean="0"/>
              <a:t>          proportion of error between two items</a:t>
            </a:r>
          </a:p>
          <a:p>
            <a:r>
              <a:rPr lang="en-US" sz="2000" dirty="0" smtClean="0"/>
              <a:t>Repeat until total error between items is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negligible</a:t>
            </a:r>
          </a:p>
        </p:txBody>
      </p:sp>
      <p:sp>
        <p:nvSpPr>
          <p:cNvPr id="8" name="Oval 7"/>
          <p:cNvSpPr/>
          <p:nvPr/>
        </p:nvSpPr>
        <p:spPr>
          <a:xfrm>
            <a:off x="822960" y="2756505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97280" y="4073962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0800" y="200031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21280" y="3644801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8" idx="4"/>
            <a:endCxn id="9" idx="0"/>
          </p:cNvCxnSpPr>
          <p:nvPr/>
        </p:nvCxnSpPr>
        <p:spPr>
          <a:xfrm>
            <a:off x="1051560" y="3213705"/>
            <a:ext cx="274320" cy="860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10" idx="2"/>
          </p:cNvCxnSpPr>
          <p:nvPr/>
        </p:nvCxnSpPr>
        <p:spPr>
          <a:xfrm flipV="1">
            <a:off x="1280160" y="2228910"/>
            <a:ext cx="1310640" cy="756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5"/>
            <a:endCxn id="11" idx="1"/>
          </p:cNvCxnSpPr>
          <p:nvPr/>
        </p:nvCxnSpPr>
        <p:spPr>
          <a:xfrm>
            <a:off x="1213205" y="3146750"/>
            <a:ext cx="1475030" cy="565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11" idx="0"/>
          </p:cNvCxnSpPr>
          <p:nvPr/>
        </p:nvCxnSpPr>
        <p:spPr>
          <a:xfrm>
            <a:off x="2819400" y="2457510"/>
            <a:ext cx="30480" cy="1187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7"/>
          </p:cNvCxnSpPr>
          <p:nvPr/>
        </p:nvCxnSpPr>
        <p:spPr>
          <a:xfrm flipH="1">
            <a:off x="1487525" y="2390555"/>
            <a:ext cx="1170230" cy="175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9" idx="6"/>
          </p:cNvCxnSpPr>
          <p:nvPr/>
        </p:nvCxnSpPr>
        <p:spPr>
          <a:xfrm flipH="1">
            <a:off x="1554480" y="3873401"/>
            <a:ext cx="1066800" cy="42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88135" y="414091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0.4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7203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0.6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249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88820" y="31452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99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Methods for discovering </a:t>
            </a:r>
            <a:br>
              <a:rPr lang="en-US" dirty="0" smtClean="0"/>
            </a:br>
            <a:r>
              <a:rPr lang="en-US" dirty="0" smtClean="0"/>
              <a:t>and visualizing groups </a:t>
            </a:r>
            <a:br>
              <a:rPr lang="en-US" dirty="0" smtClean="0"/>
            </a:br>
            <a:r>
              <a:rPr lang="en-US" dirty="0" smtClean="0"/>
              <a:t>(clusters) of things that </a:t>
            </a:r>
            <a:br>
              <a:rPr lang="en-US" dirty="0" smtClean="0"/>
            </a:br>
            <a:r>
              <a:rPr lang="en-US" dirty="0" smtClean="0"/>
              <a:t>are related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Detecting customers with similar purchasing habits</a:t>
            </a:r>
          </a:p>
          <a:p>
            <a:pPr lvl="1"/>
            <a:r>
              <a:rPr lang="en-US" dirty="0" smtClean="0"/>
              <a:t>Detecting web pages that are about the same topic</a:t>
            </a:r>
          </a:p>
          <a:p>
            <a:pPr lvl="1"/>
            <a:r>
              <a:rPr lang="en-US" dirty="0" smtClean="0"/>
              <a:t>Detecting groups of genes that exhibit a similar behavior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514" y="1828800"/>
            <a:ext cx="302706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6400800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Image: </a:t>
            </a:r>
            <a:r>
              <a:rPr lang="en-US" sz="1600" dirty="0">
                <a:hlinkClick r:id="rId3"/>
              </a:rPr>
              <a:t>http://en.wikipedia.org/wiki/File:Cluster-2.svg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41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to be clustered need numerical scores that “describe” the items</a:t>
            </a:r>
          </a:p>
          <a:p>
            <a:r>
              <a:rPr lang="en-US" dirty="0" smtClean="0"/>
              <a:t>Some examples:</a:t>
            </a:r>
          </a:p>
          <a:p>
            <a:pPr lvl="1"/>
            <a:r>
              <a:rPr lang="en-US" dirty="0" smtClean="0"/>
              <a:t>Customers can be described by the amount of purchases they make each month</a:t>
            </a:r>
          </a:p>
          <a:p>
            <a:pPr lvl="1"/>
            <a:r>
              <a:rPr lang="en-US" dirty="0" smtClean="0"/>
              <a:t>Movies can be described by the ratings given to them by critics</a:t>
            </a:r>
          </a:p>
          <a:p>
            <a:pPr lvl="1"/>
            <a:r>
              <a:rPr lang="en-US" dirty="0" smtClean="0"/>
              <a:t>Documents can be described by the number of times they use certain words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Similar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N of the web pages, how would we cluster them?</a:t>
            </a:r>
          </a:p>
          <a:p>
            <a:r>
              <a:rPr lang="en-US" dirty="0" smtClean="0"/>
              <a:t>Break each string by whitespace</a:t>
            </a:r>
          </a:p>
          <a:p>
            <a:pPr lvl="1"/>
            <a:r>
              <a:rPr lang="en-US" dirty="0" smtClean="0"/>
              <a:t>Convert to lowercase</a:t>
            </a:r>
          </a:p>
          <a:p>
            <a:pPr lvl="1"/>
            <a:r>
              <a:rPr lang="en-US" dirty="0" smtClean="0"/>
              <a:t>Remove HTML tags</a:t>
            </a:r>
          </a:p>
          <a:p>
            <a:pPr lvl="1"/>
            <a:r>
              <a:rPr lang="en-US" dirty="0" smtClean="0"/>
              <a:t>Find frequency of each word in each document</a:t>
            </a:r>
          </a:p>
          <a:p>
            <a:pPr lvl="1"/>
            <a:r>
              <a:rPr lang="en-US" dirty="0" smtClean="0"/>
              <a:t>Remove stop words and very unique words (keep words that appear in &gt; 10% and &lt; </a:t>
            </a:r>
            <a:r>
              <a:rPr lang="en-US" dirty="0"/>
              <a:t>50% </a:t>
            </a:r>
            <a:r>
              <a:rPr lang="en-US" dirty="0" smtClean="0"/>
              <a:t>of all pages)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Frequency Data Set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96028"/>
              </p:ext>
            </p:extLst>
          </p:nvPr>
        </p:nvGraphicFramePr>
        <p:xfrm>
          <a:off x="1143000" y="2362199"/>
          <a:ext cx="6781801" cy="198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/>
                <a:gridCol w="1271588"/>
                <a:gridCol w="1356360"/>
                <a:gridCol w="1271588"/>
                <a:gridCol w="1186815"/>
              </a:tblGrid>
              <a:tr h="58535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book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hunger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great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undo</a:t>
                      </a:r>
                      <a:endParaRPr lang="en-US" sz="2400" dirty="0"/>
                    </a:p>
                  </a:txBody>
                  <a:tcPr/>
                </a:tc>
              </a:tr>
              <a:tr h="4652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Page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</a:tr>
              <a:tr h="4652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Page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4652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Page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89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Euclidean distance</a:t>
            </a:r>
          </a:p>
          <a:p>
            <a:r>
              <a:rPr lang="en-US" dirty="0" smtClean="0"/>
              <a:t>Pearson’s r</a:t>
            </a:r>
          </a:p>
          <a:p>
            <a:r>
              <a:rPr lang="en-US" dirty="0"/>
              <a:t>Cosine similarity</a:t>
            </a:r>
          </a:p>
          <a:p>
            <a:r>
              <a:rPr lang="en-US" dirty="0" err="1"/>
              <a:t>Jaccard</a:t>
            </a:r>
            <a:r>
              <a:rPr lang="en-US" dirty="0"/>
              <a:t> coefficient</a:t>
            </a:r>
          </a:p>
          <a:p>
            <a:r>
              <a:rPr lang="en-US" dirty="0"/>
              <a:t>Manhattan (taxicab) distance </a:t>
            </a:r>
          </a:p>
          <a:p>
            <a:r>
              <a:rPr lang="en-US" dirty="0"/>
              <a:t>Other…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Clustering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algorithms, but only two presented here</a:t>
            </a:r>
          </a:p>
          <a:p>
            <a:r>
              <a:rPr lang="en-US" dirty="0" smtClean="0"/>
              <a:t>Hierarchical clustering</a:t>
            </a:r>
          </a:p>
          <a:p>
            <a:pPr lvl="1"/>
            <a:r>
              <a:rPr lang="en-US" dirty="0" smtClean="0"/>
              <a:t>Build a hierarchy of groups by continuously merging the two most similar groups</a:t>
            </a:r>
          </a:p>
          <a:p>
            <a:r>
              <a:rPr lang="en-US" dirty="0" smtClean="0"/>
              <a:t>K-means</a:t>
            </a:r>
          </a:p>
          <a:p>
            <a:pPr lvl="1"/>
            <a:r>
              <a:rPr lang="en-US" dirty="0" smtClean="0"/>
              <a:t>Assign items to </a:t>
            </a:r>
            <a:r>
              <a:rPr lang="en-US" i="1" dirty="0" smtClean="0"/>
              <a:t>k</a:t>
            </a:r>
            <a:r>
              <a:rPr lang="en-US" dirty="0" smtClean="0"/>
              <a:t> clusters with the nearest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Clustering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2322255"/>
            <a:ext cx="449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Assign one cluster to each item</a:t>
            </a:r>
          </a:p>
          <a:p>
            <a:r>
              <a:rPr lang="en-US" sz="2000" dirty="0" smtClean="0"/>
              <a:t>While number of clusters &gt; 1</a:t>
            </a:r>
          </a:p>
          <a:p>
            <a:r>
              <a:rPr lang="en-US" sz="2000" dirty="0" smtClean="0"/>
              <a:t>   For each cluster c1</a:t>
            </a:r>
          </a:p>
          <a:p>
            <a:r>
              <a:rPr lang="en-US" sz="2000" dirty="0" smtClean="0"/>
              <a:t>      For each cluster c2 after c1</a:t>
            </a:r>
          </a:p>
          <a:p>
            <a:r>
              <a:rPr lang="en-US" sz="2000" dirty="0" smtClean="0"/>
              <a:t>         Calculate distance between c1 &amp; c2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Save this pair if they have min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distance seen so far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Merge the two closest clusters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24000" y="1931894"/>
            <a:ext cx="1600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371600" y="1866900"/>
            <a:ext cx="1905000" cy="1714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371600" y="4359088"/>
            <a:ext cx="2057400" cy="8958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210234" y="1828800"/>
            <a:ext cx="2371165" cy="3581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from </a:t>
            </a:r>
            <a:r>
              <a:rPr lang="en-US" dirty="0" err="1" smtClean="0"/>
              <a:t>Ch</a:t>
            </a:r>
            <a:r>
              <a:rPr lang="en-US" dirty="0" smtClean="0"/>
              <a:t> 3 of </a:t>
            </a:r>
            <a:r>
              <a:rPr lang="en-US" dirty="0" err="1" smtClean="0"/>
              <a:t>Segaran’s</a:t>
            </a:r>
            <a:r>
              <a:rPr lang="en-US" dirty="0" smtClean="0"/>
              <a:t> </a:t>
            </a:r>
            <a:r>
              <a:rPr lang="en-US" i="1" dirty="0" smtClean="0"/>
              <a:t>Programming Collective Intelligence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94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Dendrogram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705600" y="19050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705600" y="2873188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05600" y="3841376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705600" y="4809564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5777753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126877" y="3101788"/>
            <a:ext cx="2712720" cy="2205149"/>
            <a:chOff x="1752600" y="3191435"/>
            <a:chExt cx="2712720" cy="2205149"/>
          </a:xfrm>
        </p:grpSpPr>
        <p:sp>
          <p:nvSpPr>
            <p:cNvPr id="17" name="Oval 16"/>
            <p:cNvSpPr/>
            <p:nvPr/>
          </p:nvSpPr>
          <p:spPr>
            <a:xfrm>
              <a:off x="1752600" y="3931023"/>
              <a:ext cx="274320" cy="27432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>
              <a:stCxn id="17" idx="7"/>
              <a:endCxn id="15" idx="2"/>
            </p:cNvCxnSpPr>
            <p:nvPr/>
          </p:nvCxnSpPr>
          <p:spPr>
            <a:xfrm flipV="1">
              <a:off x="1986747" y="3191435"/>
              <a:ext cx="2478573" cy="779761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7" idx="5"/>
              <a:endCxn id="16" idx="1"/>
            </p:cNvCxnSpPr>
            <p:nvPr/>
          </p:nvCxnSpPr>
          <p:spPr>
            <a:xfrm>
              <a:off x="1986747" y="4165170"/>
              <a:ext cx="1939626" cy="1231414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784477" y="2133600"/>
            <a:ext cx="921123" cy="878541"/>
            <a:chOff x="5410200" y="2223247"/>
            <a:chExt cx="921123" cy="878541"/>
          </a:xfrm>
        </p:grpSpPr>
        <p:sp>
          <p:nvSpPr>
            <p:cNvPr id="14" name="Oval 13"/>
            <p:cNvSpPr/>
            <p:nvPr/>
          </p:nvSpPr>
          <p:spPr>
            <a:xfrm>
              <a:off x="5410200" y="2619486"/>
              <a:ext cx="274320" cy="27432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14" idx="7"/>
              <a:endCxn id="5" idx="2"/>
            </p:cNvCxnSpPr>
            <p:nvPr/>
          </p:nvCxnSpPr>
          <p:spPr>
            <a:xfrm flipV="1">
              <a:off x="5644347" y="2223247"/>
              <a:ext cx="686976" cy="436412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4" idx="5"/>
              <a:endCxn id="7" idx="2"/>
            </p:cNvCxnSpPr>
            <p:nvPr/>
          </p:nvCxnSpPr>
          <p:spPr>
            <a:xfrm>
              <a:off x="5644347" y="2853633"/>
              <a:ext cx="686976" cy="248155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839597" y="2666999"/>
            <a:ext cx="1866003" cy="1313330"/>
            <a:chOff x="4465320" y="2756646"/>
            <a:chExt cx="1866003" cy="1313330"/>
          </a:xfrm>
        </p:grpSpPr>
        <p:sp>
          <p:nvSpPr>
            <p:cNvPr id="15" name="Oval 14"/>
            <p:cNvSpPr/>
            <p:nvPr/>
          </p:nvSpPr>
          <p:spPr>
            <a:xfrm>
              <a:off x="4465320" y="3054275"/>
              <a:ext cx="274320" cy="27432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15" idx="7"/>
              <a:endCxn id="14" idx="2"/>
            </p:cNvCxnSpPr>
            <p:nvPr/>
          </p:nvCxnSpPr>
          <p:spPr>
            <a:xfrm flipV="1">
              <a:off x="4699467" y="2756646"/>
              <a:ext cx="710733" cy="337802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5" idx="5"/>
              <a:endCxn id="8" idx="2"/>
            </p:cNvCxnSpPr>
            <p:nvPr/>
          </p:nvCxnSpPr>
          <p:spPr>
            <a:xfrm>
              <a:off x="4699467" y="3288422"/>
              <a:ext cx="1631856" cy="781554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260477" y="4948517"/>
            <a:ext cx="2445123" cy="968189"/>
            <a:chOff x="3886200" y="5038164"/>
            <a:chExt cx="2445123" cy="968189"/>
          </a:xfrm>
        </p:grpSpPr>
        <p:sp>
          <p:nvSpPr>
            <p:cNvPr id="16" name="Oval 15"/>
            <p:cNvSpPr/>
            <p:nvPr/>
          </p:nvSpPr>
          <p:spPr>
            <a:xfrm>
              <a:off x="3886200" y="5356411"/>
              <a:ext cx="274320" cy="27432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>
              <a:stCxn id="16" idx="7"/>
              <a:endCxn id="9" idx="2"/>
            </p:cNvCxnSpPr>
            <p:nvPr/>
          </p:nvCxnSpPr>
          <p:spPr>
            <a:xfrm flipV="1">
              <a:off x="4120347" y="5038164"/>
              <a:ext cx="2210976" cy="358420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6" idx="5"/>
              <a:endCxn id="10" idx="2"/>
            </p:cNvCxnSpPr>
            <p:nvPr/>
          </p:nvCxnSpPr>
          <p:spPr>
            <a:xfrm>
              <a:off x="4120347" y="5590558"/>
              <a:ext cx="2210976" cy="415795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264037" y="1524000"/>
            <a:ext cx="4517763" cy="762000"/>
            <a:chOff x="2264037" y="1524000"/>
            <a:chExt cx="4517763" cy="76200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4976756" y="2102224"/>
              <a:ext cx="1728843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264037" y="1524000"/>
              <a:ext cx="4517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Distance indicates tightness of cluster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5889672" y="2286000"/>
              <a:ext cx="813239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713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3mhqR0iLCYRFldPsjzz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70077</TotalTime>
  <Words>815</Words>
  <Application>Microsoft Office PowerPoint</Application>
  <PresentationFormat>On-screen Show (4:3)</PresentationFormat>
  <Paragraphs>328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Clustering Algorithms</vt:lpstr>
      <vt:lpstr>Data Clustering</vt:lpstr>
      <vt:lpstr>First Things First…</vt:lpstr>
      <vt:lpstr>Finding Similar Web Pages</vt:lpstr>
      <vt:lpstr>Word Frequency Data Set</vt:lpstr>
      <vt:lpstr>Calculating Distance</vt:lpstr>
      <vt:lpstr>Popular Clustering Algorithms</vt:lpstr>
      <vt:lpstr>Hierarchical Clustering</vt:lpstr>
      <vt:lpstr>Resulting Dendrogram</vt:lpstr>
      <vt:lpstr>Nice, but…</vt:lpstr>
      <vt:lpstr>K-Means Clustering</vt:lpstr>
      <vt:lpstr>K-Means Clustering</vt:lpstr>
      <vt:lpstr>K-Means Clustering</vt:lpstr>
      <vt:lpstr>K-Means Clustering</vt:lpstr>
      <vt:lpstr>Visualizing Clusters</vt:lpstr>
      <vt:lpstr>Multidimensional Scaling</vt:lpstr>
      <vt:lpstr>Multidimensional Scaling</vt:lpstr>
      <vt:lpstr>Multidimensional Scaling</vt:lpstr>
      <vt:lpstr>Multidimensional Scaling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Science</dc:title>
  <dc:creator>Frank McCown</dc:creator>
  <cp:lastModifiedBy>Frank McCown</cp:lastModifiedBy>
  <cp:revision>1922</cp:revision>
  <dcterms:created xsi:type="dcterms:W3CDTF">2011-01-04T16:11:25Z</dcterms:created>
  <dcterms:modified xsi:type="dcterms:W3CDTF">2013-04-18T19:06:33Z</dcterms:modified>
</cp:coreProperties>
</file>