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30" r:id="rId3"/>
    <p:sldId id="422" r:id="rId4"/>
    <p:sldId id="439" r:id="rId5"/>
    <p:sldId id="453" r:id="rId6"/>
    <p:sldId id="433" r:id="rId7"/>
    <p:sldId id="443" r:id="rId8"/>
    <p:sldId id="450" r:id="rId9"/>
    <p:sldId id="434" r:id="rId10"/>
    <p:sldId id="441" r:id="rId11"/>
    <p:sldId id="449" r:id="rId12"/>
    <p:sldId id="451" r:id="rId13"/>
    <p:sldId id="445" r:id="rId14"/>
    <p:sldId id="446" r:id="rId15"/>
    <p:sldId id="437" r:id="rId16"/>
    <p:sldId id="442" r:id="rId17"/>
    <p:sldId id="444" r:id="rId18"/>
    <p:sldId id="438" r:id="rId19"/>
    <p:sldId id="447" r:id="rId20"/>
    <p:sldId id="448" r:id="rId21"/>
    <p:sldId id="421" r:id="rId22"/>
    <p:sldId id="45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AF7"/>
    <a:srgbClr val="E9EDF4"/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ld.it/porta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5642050/five-best-movie-recommendation-service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45/1978942.197914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evantdata.com/pdfs/IUStudy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ci.mit.edu/about/MaloneLaunchRemark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rganicseoexpert.org/wp-content/uploads/2012/03/pagerank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google.org/flutrends/about/how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trends/correlate/comic?p=2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wired/archive/14.06/crowd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thousandcents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Collective Intelligence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633413"/>
            <a:ext cx="68865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8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7725"/>
            <a:ext cx="80581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2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ld.it/portal/site_files/theme/science/compet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43446" cy="49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523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http://fold.it/portal/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0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not superset of HC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0400" y="1349188"/>
            <a:ext cx="5791200" cy="5257800"/>
            <a:chOff x="1981200" y="1371600"/>
            <a:chExt cx="5791200" cy="5257800"/>
          </a:xfrm>
        </p:grpSpPr>
        <p:sp>
          <p:nvSpPr>
            <p:cNvPr id="6" name="Oval 5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47244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Collective Intelligence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352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Crowd-</a:t>
              </a:r>
              <a:br>
                <a:rPr lang="en-US" sz="2400" dirty="0" smtClean="0"/>
              </a:br>
              <a:r>
                <a:rPr lang="en-US" sz="2400" dirty="0" smtClean="0"/>
                <a:t>sourcing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160740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Human Computation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3276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Social Computing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54102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Data</a:t>
              </a:r>
              <a:br>
                <a:rPr lang="en-US" sz="2400" dirty="0" smtClean="0"/>
              </a:br>
              <a:r>
                <a:rPr lang="en-US" sz="2400" dirty="0" smtClean="0"/>
                <a:t>Mining</a:t>
              </a:r>
              <a:endParaRPr lang="en-US" sz="2400" dirty="0"/>
            </a:p>
          </p:txBody>
        </p:sp>
      </p:grpSp>
      <p:sp>
        <p:nvSpPr>
          <p:cNvPr id="3" name="Freeform 2"/>
          <p:cNvSpPr/>
          <p:nvPr/>
        </p:nvSpPr>
        <p:spPr>
          <a:xfrm>
            <a:off x="4901776" y="1798549"/>
            <a:ext cx="1575224" cy="246710"/>
          </a:xfrm>
          <a:custGeom>
            <a:avLst/>
            <a:gdLst>
              <a:gd name="connsiteX0" fmla="*/ 1532965 w 1575224"/>
              <a:gd name="connsiteY0" fmla="*/ 124380 h 246710"/>
              <a:gd name="connsiteX1" fmla="*/ 1465730 w 1575224"/>
              <a:gd name="connsiteY1" fmla="*/ 97486 h 246710"/>
              <a:gd name="connsiteX2" fmla="*/ 591671 w 1575224"/>
              <a:gd name="connsiteY2" fmla="*/ 3357 h 246710"/>
              <a:gd name="connsiteX3" fmla="*/ 645459 w 1575224"/>
              <a:gd name="connsiteY3" fmla="*/ 231957 h 246710"/>
              <a:gd name="connsiteX4" fmla="*/ 0 w 1575224"/>
              <a:gd name="connsiteY4" fmla="*/ 205063 h 2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224" h="246710">
                <a:moveTo>
                  <a:pt x="1532965" y="124380"/>
                </a:moveTo>
                <a:cubicBezTo>
                  <a:pt x="1577788" y="121018"/>
                  <a:pt x="1622612" y="117656"/>
                  <a:pt x="1465730" y="97486"/>
                </a:cubicBezTo>
                <a:cubicBezTo>
                  <a:pt x="1308848" y="77315"/>
                  <a:pt x="728383" y="-19055"/>
                  <a:pt x="591671" y="3357"/>
                </a:cubicBezTo>
                <a:cubicBezTo>
                  <a:pt x="454959" y="25769"/>
                  <a:pt x="744071" y="198339"/>
                  <a:pt x="645459" y="231957"/>
                </a:cubicBezTo>
                <a:cubicBezTo>
                  <a:pt x="546847" y="265575"/>
                  <a:pt x="273423" y="235319"/>
                  <a:pt x="0" y="205063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1608528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HC system could use single person working in isolation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24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Crowdsourcing vs. </a:t>
            </a:r>
            <a:r>
              <a:rPr lang="en-US" sz="3600" dirty="0" smtClean="0"/>
              <a:t>Human </a:t>
            </a:r>
            <a:r>
              <a:rPr lang="en-US" sz="3600" dirty="0"/>
              <a:t>Computation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62624" y="1349188"/>
            <a:ext cx="5791200" cy="5257800"/>
            <a:chOff x="1981200" y="1371600"/>
            <a:chExt cx="5791200" cy="5257800"/>
          </a:xfrm>
        </p:grpSpPr>
        <p:sp>
          <p:nvSpPr>
            <p:cNvPr id="6" name="Oval 5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47244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Collective Intelligence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352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Crowd-</a:t>
              </a:r>
              <a:br>
                <a:rPr lang="en-US" sz="2400" dirty="0" smtClean="0"/>
              </a:br>
              <a:r>
                <a:rPr lang="en-US" sz="2400" dirty="0" smtClean="0"/>
                <a:t>sourcing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160740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Human Computation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3276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Social Computing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54102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Data</a:t>
              </a:r>
              <a:br>
                <a:rPr lang="en-US" sz="2400" dirty="0" smtClean="0"/>
              </a:br>
              <a:r>
                <a:rPr lang="en-US" sz="2400" dirty="0" smtClean="0"/>
                <a:t>Mining</a:t>
              </a:r>
              <a:endParaRPr lang="en-US" sz="2400" dirty="0"/>
            </a:p>
          </p:txBody>
        </p:sp>
      </p:grpSp>
      <p:sp>
        <p:nvSpPr>
          <p:cNvPr id="3" name="Freeform 2"/>
          <p:cNvSpPr/>
          <p:nvPr/>
        </p:nvSpPr>
        <p:spPr>
          <a:xfrm flipH="1">
            <a:off x="2743848" y="1819835"/>
            <a:ext cx="1958788" cy="246710"/>
          </a:xfrm>
          <a:custGeom>
            <a:avLst/>
            <a:gdLst>
              <a:gd name="connsiteX0" fmla="*/ 1532965 w 1575224"/>
              <a:gd name="connsiteY0" fmla="*/ 124380 h 246710"/>
              <a:gd name="connsiteX1" fmla="*/ 1465730 w 1575224"/>
              <a:gd name="connsiteY1" fmla="*/ 97486 h 246710"/>
              <a:gd name="connsiteX2" fmla="*/ 591671 w 1575224"/>
              <a:gd name="connsiteY2" fmla="*/ 3357 h 246710"/>
              <a:gd name="connsiteX3" fmla="*/ 645459 w 1575224"/>
              <a:gd name="connsiteY3" fmla="*/ 231957 h 246710"/>
              <a:gd name="connsiteX4" fmla="*/ 0 w 1575224"/>
              <a:gd name="connsiteY4" fmla="*/ 205063 h 2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224" h="246710">
                <a:moveTo>
                  <a:pt x="1532965" y="124380"/>
                </a:moveTo>
                <a:cubicBezTo>
                  <a:pt x="1577788" y="121018"/>
                  <a:pt x="1622612" y="117656"/>
                  <a:pt x="1465730" y="97486"/>
                </a:cubicBezTo>
                <a:cubicBezTo>
                  <a:pt x="1308848" y="77315"/>
                  <a:pt x="728383" y="-19055"/>
                  <a:pt x="591671" y="3357"/>
                </a:cubicBezTo>
                <a:cubicBezTo>
                  <a:pt x="454959" y="25769"/>
                  <a:pt x="744071" y="198339"/>
                  <a:pt x="645459" y="231957"/>
                </a:cubicBezTo>
                <a:cubicBezTo>
                  <a:pt x="546847" y="265575"/>
                  <a:pt x="273423" y="235319"/>
                  <a:pt x="0" y="205063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731882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“Whereas </a:t>
            </a:r>
            <a:r>
              <a:rPr lang="en-US" sz="2000" i="1" dirty="0"/>
              <a:t>human computation</a:t>
            </a:r>
            <a:r>
              <a:rPr lang="en-US" sz="2000" dirty="0"/>
              <a:t> replaces computers with humans, </a:t>
            </a:r>
            <a:r>
              <a:rPr lang="en-US" sz="2000" i="1" dirty="0"/>
              <a:t>crowdsourcing</a:t>
            </a:r>
            <a:r>
              <a:rPr lang="en-US" sz="2000" dirty="0"/>
              <a:t> replaces traditional human workers with members of the public.”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1400" dirty="0"/>
              <a:t>Quinn and </a:t>
            </a:r>
            <a:r>
              <a:rPr lang="en-US" sz="1400" dirty="0" err="1"/>
              <a:t>Bedderson</a:t>
            </a:r>
            <a:r>
              <a:rPr lang="en-US" sz="1400" dirty="0"/>
              <a:t>, CHI 2011</a:t>
            </a:r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 rot="762818">
            <a:off x="2770020" y="3032643"/>
            <a:ext cx="1023926" cy="217448"/>
          </a:xfrm>
          <a:custGeom>
            <a:avLst/>
            <a:gdLst>
              <a:gd name="connsiteX0" fmla="*/ 0 w 1223682"/>
              <a:gd name="connsiteY0" fmla="*/ 2027 h 270968"/>
              <a:gd name="connsiteX1" fmla="*/ 739588 w 1223682"/>
              <a:gd name="connsiteY1" fmla="*/ 28921 h 270968"/>
              <a:gd name="connsiteX2" fmla="*/ 524435 w 1223682"/>
              <a:gd name="connsiteY2" fmla="*/ 203733 h 270968"/>
              <a:gd name="connsiteX3" fmla="*/ 1223682 w 1223682"/>
              <a:gd name="connsiteY3" fmla="*/ 270968 h 27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682" h="270968">
                <a:moveTo>
                  <a:pt x="0" y="2027"/>
                </a:moveTo>
                <a:cubicBezTo>
                  <a:pt x="326091" y="-1335"/>
                  <a:pt x="652182" y="-4697"/>
                  <a:pt x="739588" y="28921"/>
                </a:cubicBezTo>
                <a:cubicBezTo>
                  <a:pt x="826994" y="62539"/>
                  <a:pt x="443753" y="163392"/>
                  <a:pt x="524435" y="203733"/>
                </a:cubicBezTo>
                <a:cubicBezTo>
                  <a:pt x="605117" y="244074"/>
                  <a:pt x="914399" y="257521"/>
                  <a:pt x="1223682" y="270968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dirty="0" smtClean="0"/>
              <a:t>Social Computing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017216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“applications and services that facilitate collective action and social interaction online with rich exchange of multimedia information and evolution of aggregate </a:t>
            </a:r>
          </a:p>
          <a:p>
            <a:pPr algn="ctr"/>
            <a:r>
              <a:rPr lang="en-US" sz="3600" dirty="0" smtClean="0"/>
              <a:t>knowledge.”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 </a:t>
            </a:r>
            <a:r>
              <a:rPr lang="en-US" sz="2400" dirty="0" err="1" smtClean="0"/>
              <a:t>Parameswaran</a:t>
            </a:r>
            <a:r>
              <a:rPr lang="en-US" sz="2400" dirty="0" smtClean="0"/>
              <a:t> and </a:t>
            </a:r>
            <a:r>
              <a:rPr lang="en-US" sz="2400" dirty="0" err="1" smtClean="0"/>
              <a:t>Whinston</a:t>
            </a:r>
            <a:r>
              <a:rPr lang="en-US" sz="2400" dirty="0" smtClean="0"/>
              <a:t>, </a:t>
            </a:r>
            <a:r>
              <a:rPr lang="en-US" sz="2400" i="1" dirty="0" smtClean="0"/>
              <a:t>Social Computing: An Overview,</a:t>
            </a:r>
            <a:r>
              <a:rPr lang="en-US" sz="2400" dirty="0" smtClean="0"/>
              <a:t> CAIS 19:37, 2007</a:t>
            </a:r>
            <a:endParaRPr lang="en-US" sz="3600" dirty="0"/>
          </a:p>
        </p:txBody>
      </p:sp>
      <p:grpSp>
        <p:nvGrpSpPr>
          <p:cNvPr id="3" name="Group 11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13" name="Oval 12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04800"/>
            <a:ext cx="89630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71482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090678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“the application of specific algorithms for extracting patterns from data.”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 Fayyad, </a:t>
            </a:r>
            <a:r>
              <a:rPr lang="en-US" sz="2400" dirty="0" err="1" smtClean="0"/>
              <a:t>Piatetsky</a:t>
            </a:r>
            <a:r>
              <a:rPr lang="en-US" sz="2400" dirty="0" smtClean="0"/>
              <a:t>-Shapiro, and Smyth,</a:t>
            </a:r>
          </a:p>
          <a:p>
            <a:pPr algn="ctr"/>
            <a:r>
              <a:rPr lang="en-US" sz="2400" dirty="0" smtClean="0"/>
              <a:t>Knowledge Discovery and Data Mining: Towards a </a:t>
            </a:r>
          </a:p>
          <a:p>
            <a:pPr algn="ctr"/>
            <a:r>
              <a:rPr lang="en-US" sz="2400" dirty="0" smtClean="0"/>
              <a:t>Unifying Framework, </a:t>
            </a:r>
            <a:r>
              <a:rPr lang="en-US" sz="2400" i="1" dirty="0" smtClean="0"/>
              <a:t>Proc. KDD</a:t>
            </a:r>
            <a:r>
              <a:rPr lang="en-US" sz="2400" dirty="0" smtClean="0"/>
              <a:t>, 1996</a:t>
            </a:r>
            <a:endParaRPr lang="en-US" sz="3600" dirty="0"/>
          </a:p>
        </p:txBody>
      </p:sp>
      <p:grpSp>
        <p:nvGrpSpPr>
          <p:cNvPr id="3" name="Group 11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13" name="Oval 12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ache.gawkerassets.com/assets/images/17/2011/11/0e9dcd705c66a39e0e86c86ce265c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96250" cy="5676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65532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Image: </a:t>
            </a:r>
            <a:r>
              <a:rPr lang="en-US" sz="1200" dirty="0" smtClean="0">
                <a:hlinkClick r:id="rId3"/>
              </a:rPr>
              <a:t>http://lifehacker.com/5642050/five-best-movie-recommendation-services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18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Collective Intelligence?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81200" y="1371600"/>
            <a:ext cx="5791200" cy="5257800"/>
            <a:chOff x="1981200" y="1371600"/>
            <a:chExt cx="5791200" cy="5257800"/>
          </a:xfrm>
        </p:grpSpPr>
        <p:sp>
          <p:nvSpPr>
            <p:cNvPr id="6" name="Oval 5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47244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Collective Intelligence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352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Crowd-</a:t>
              </a:r>
              <a:br>
                <a:rPr lang="en-US" sz="2400" dirty="0" smtClean="0"/>
              </a:br>
              <a:r>
                <a:rPr lang="en-US" sz="2400" dirty="0" smtClean="0"/>
                <a:t>sourcing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160740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Human Computation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3276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Social Computing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54102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Data</a:t>
              </a:r>
              <a:br>
                <a:rPr lang="en-US" sz="2400" dirty="0" smtClean="0"/>
              </a:br>
              <a:r>
                <a:rPr lang="en-US" sz="2400" dirty="0" smtClean="0"/>
                <a:t>Mining</a:t>
              </a:r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Quinn and </a:t>
            </a:r>
            <a:r>
              <a:rPr lang="en-US" dirty="0" err="1" smtClean="0">
                <a:hlinkClick r:id="rId2"/>
              </a:rPr>
              <a:t>Bederson</a:t>
            </a:r>
            <a:r>
              <a:rPr lang="en-US" dirty="0" smtClean="0"/>
              <a:t>, CHI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9150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5562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Twitter mood predicts the stock market (</a:t>
            </a:r>
            <a:r>
              <a:rPr lang="en-US" sz="2800" dirty="0" smtClean="0">
                <a:hlinkClick r:id="rId3"/>
              </a:rPr>
              <a:t>Bollen et al., 2011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2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new field making use of networked world</a:t>
            </a:r>
          </a:p>
          <a:p>
            <a:r>
              <a:rPr lang="en-US" dirty="0" smtClean="0"/>
              <a:t>Uses machine learning and data mining algorithms</a:t>
            </a:r>
          </a:p>
          <a:p>
            <a:r>
              <a:rPr lang="en-US" dirty="0" smtClean="0"/>
              <a:t>Need for ethical standards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Howe, </a:t>
            </a:r>
            <a:r>
              <a:rPr lang="en-US" i="1" dirty="0" smtClean="0"/>
              <a:t>Crowdsourcing</a:t>
            </a:r>
            <a:r>
              <a:rPr lang="en-US" dirty="0" smtClean="0"/>
              <a:t> (2008)</a:t>
            </a:r>
          </a:p>
          <a:p>
            <a:r>
              <a:rPr lang="en-US" dirty="0" err="1" smtClean="0"/>
              <a:t>Marmanis</a:t>
            </a:r>
            <a:r>
              <a:rPr lang="en-US" dirty="0" smtClean="0"/>
              <a:t> &amp; </a:t>
            </a:r>
            <a:r>
              <a:rPr lang="en-US" dirty="0" err="1" smtClean="0"/>
              <a:t>Babenko</a:t>
            </a:r>
            <a:r>
              <a:rPr lang="en-US" dirty="0" smtClean="0"/>
              <a:t>, </a:t>
            </a:r>
            <a:r>
              <a:rPr lang="en-US" i="1" dirty="0" smtClean="0"/>
              <a:t>Algorithms of the Intelligent Web</a:t>
            </a:r>
            <a:r>
              <a:rPr lang="en-US" dirty="0" smtClean="0"/>
              <a:t> (2009)</a:t>
            </a:r>
          </a:p>
          <a:p>
            <a:r>
              <a:rPr lang="en-US" dirty="0" err="1"/>
              <a:t>Segaran</a:t>
            </a:r>
            <a:r>
              <a:rPr lang="en-US" dirty="0"/>
              <a:t>, </a:t>
            </a:r>
            <a:r>
              <a:rPr lang="en-US" i="1" dirty="0"/>
              <a:t>Programming Collective Intelligence</a:t>
            </a:r>
            <a:r>
              <a:rPr lang="en-US" dirty="0"/>
              <a:t> (2007)</a:t>
            </a:r>
          </a:p>
          <a:p>
            <a:r>
              <a:rPr lang="en-US" dirty="0" err="1" smtClean="0"/>
              <a:t>Shirky</a:t>
            </a:r>
            <a:r>
              <a:rPr lang="en-US" dirty="0"/>
              <a:t>, </a:t>
            </a:r>
            <a:r>
              <a:rPr lang="en-US" i="1" dirty="0"/>
              <a:t>Here Comes Everybody </a:t>
            </a:r>
            <a:r>
              <a:rPr lang="en-US" dirty="0"/>
              <a:t>(2009</a:t>
            </a:r>
            <a:r>
              <a:rPr lang="en-US" dirty="0" smtClean="0"/>
              <a:t>)</a:t>
            </a:r>
          </a:p>
          <a:p>
            <a:r>
              <a:rPr lang="en-US" dirty="0" err="1"/>
              <a:t>Surowiecki</a:t>
            </a:r>
            <a:r>
              <a:rPr lang="en-US" dirty="0"/>
              <a:t>, </a:t>
            </a:r>
            <a:r>
              <a:rPr lang="en-US" i="1" dirty="0"/>
              <a:t>The Wisdom of Crowds </a:t>
            </a:r>
            <a:r>
              <a:rPr lang="en-US" dirty="0"/>
              <a:t>(2004)</a:t>
            </a:r>
          </a:p>
          <a:p>
            <a:r>
              <a:rPr lang="en-US" dirty="0" err="1" smtClean="0"/>
              <a:t>Tapscott</a:t>
            </a:r>
            <a:r>
              <a:rPr lang="en-US" dirty="0" smtClean="0"/>
              <a:t>, </a:t>
            </a:r>
            <a:r>
              <a:rPr lang="en-US" i="1" dirty="0" err="1" smtClean="0"/>
              <a:t>Wikinomics</a:t>
            </a:r>
            <a:r>
              <a:rPr lang="en-US" dirty="0" smtClean="0"/>
              <a:t> (2010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13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dirty="0" smtClean="0"/>
              <a:t>Collective Intelligence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smtClean="0"/>
              <a:t>“groups of individuals doing things collectively that seem intelligent.”</a:t>
            </a:r>
            <a:br>
              <a:rPr lang="en-US" sz="3200" dirty="0" smtClean="0"/>
            </a:br>
            <a:r>
              <a:rPr lang="en-US" sz="2000" dirty="0" smtClean="0"/>
              <a:t>Thomas Malone, Director of MIT Center for Collective Intelligence, 2006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http://cci.mit.edu/about/MaloneLaunchRemarks.html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“when technologists use this phrase they usually mean the combining of behavior, preferences, or ideas of a group of people to create novel insights.” </a:t>
            </a:r>
            <a:br>
              <a:rPr lang="en-US" sz="3200" dirty="0" smtClean="0"/>
            </a:br>
            <a:r>
              <a:rPr lang="en-US" sz="2000" dirty="0" smtClean="0"/>
              <a:t>Toby </a:t>
            </a:r>
            <a:r>
              <a:rPr lang="en-US" sz="2000" dirty="0" err="1" smtClean="0"/>
              <a:t>Segaran</a:t>
            </a:r>
            <a:r>
              <a:rPr lang="en-US" sz="2000" dirty="0" smtClean="0"/>
              <a:t>, </a:t>
            </a:r>
            <a:r>
              <a:rPr lang="en-US" sz="2000" i="1" dirty="0" smtClean="0"/>
              <a:t>Programming Collective Intelligence</a:t>
            </a:r>
            <a:r>
              <a:rPr lang="en-US" sz="2000" dirty="0" smtClean="0"/>
              <a:t>, 2007, p. 2</a:t>
            </a:r>
            <a:endParaRPr lang="en-US" sz="3200" dirty="0" smtClean="0"/>
          </a:p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17" name="Oval 16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ganicseoexpert.org/wp-content/uploads/2012/03/pagera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84120"/>
            <a:ext cx="5486400" cy="3950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65532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</a:t>
            </a:r>
            <a:r>
              <a:rPr lang="en-US" sz="1200" dirty="0" smtClean="0">
                <a:hlinkClick r:id="rId3"/>
              </a:rPr>
              <a:t>: http://organicseoexpert.org/wp-content/uploads/2012/03/pagerank.png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5238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9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" y="597465"/>
            <a:ext cx="4245481" cy="250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06431"/>
            <a:ext cx="4076700" cy="25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4" y="3429000"/>
            <a:ext cx="1876425" cy="141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08" y="3429000"/>
            <a:ext cx="60198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6400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6"/>
              </a:rPr>
              <a:t>http://www.google.com/trends/correlate/comic?p=2</a:t>
            </a:r>
            <a:endParaRPr lang="en-US" sz="1200" dirty="0" smtClean="0">
              <a:hlinkClick r:id="rId7"/>
            </a:endParaRPr>
          </a:p>
          <a:p>
            <a:pPr algn="ctr"/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://www.google.org/flutrends/about/how.html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23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“the act of taking a job traditionally performed by a designated agent (usually an employee) and outsourcing it to an undefined, generally large group of people in the form of an open call.”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 Jeff Howe, “The Rise of Crowdsourcing”, </a:t>
            </a:r>
            <a:r>
              <a:rPr lang="en-US" sz="2400" i="1" dirty="0" smtClean="0"/>
              <a:t>Wired</a:t>
            </a:r>
            <a:r>
              <a:rPr lang="en-US" sz="2400" dirty="0" smtClean="0"/>
              <a:t>, Jun 2006</a:t>
            </a:r>
            <a:br>
              <a:rPr lang="en-US" sz="2400" dirty="0" smtClean="0"/>
            </a:br>
            <a:r>
              <a:rPr lang="en-US" sz="2000" dirty="0" smtClean="0">
                <a:hlinkClick r:id="rId2"/>
              </a:rPr>
              <a:t> http://www.wired.com/wired/archive/14.06/crowds.html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13" name="Oval 12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00211" cy="65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25719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8884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http://www.tenthousandcents.com/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2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dirty="0" smtClean="0"/>
              <a:t>Human Computation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77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“a paradigm for utilizing human processing power to solve problems that computers cannot yet solve.”</a:t>
            </a:r>
            <a:br>
              <a:rPr lang="en-US" sz="2800" dirty="0" smtClean="0"/>
            </a:br>
            <a:r>
              <a:rPr lang="en-US" dirty="0" smtClean="0"/>
              <a:t> Luis van </a:t>
            </a:r>
            <a:r>
              <a:rPr lang="en-US" dirty="0" err="1" smtClean="0"/>
              <a:t>Ahn</a:t>
            </a:r>
            <a:r>
              <a:rPr lang="en-US" dirty="0" smtClean="0"/>
              <a:t>, Doctoral Dissertation at Carnegie Mellon, 2005</a:t>
            </a:r>
          </a:p>
          <a:p>
            <a:pPr algn="ctr"/>
            <a:r>
              <a:rPr lang="en-US" sz="2800" dirty="0" smtClean="0"/>
              <a:t>  </a:t>
            </a:r>
          </a:p>
          <a:p>
            <a:pPr algn="ctr"/>
            <a:r>
              <a:rPr lang="en-US" sz="2800" dirty="0" smtClean="0"/>
              <a:t>“Human computation: 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 The problems fit the general paradigm of computation, and as such might someday be solvable by computers.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 The human participation is directed by the computational system or process.”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dirty="0" smtClean="0"/>
              <a:t>Quinn and </a:t>
            </a:r>
            <a:r>
              <a:rPr lang="en-US" dirty="0" err="1" smtClean="0"/>
              <a:t>Bedderson</a:t>
            </a:r>
            <a:r>
              <a:rPr lang="en-US" dirty="0" smtClean="0"/>
              <a:t>, CHI 2011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6" name="Oval 5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66647</TotalTime>
  <Words>311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Collective Intelligence</vt:lpstr>
      <vt:lpstr>What is Collective Intelligence?</vt:lpstr>
      <vt:lpstr>Collective Intelligence</vt:lpstr>
      <vt:lpstr>PowerPoint Presentation</vt:lpstr>
      <vt:lpstr>PowerPoint Presentation</vt:lpstr>
      <vt:lpstr>Crowdsourcing</vt:lpstr>
      <vt:lpstr>PowerPoint Presentation</vt:lpstr>
      <vt:lpstr>PowerPoint Presentation</vt:lpstr>
      <vt:lpstr>Human Computation</vt:lpstr>
      <vt:lpstr>PowerPoint Presentation</vt:lpstr>
      <vt:lpstr>PowerPoint Presentation</vt:lpstr>
      <vt:lpstr>PowerPoint Presentation</vt:lpstr>
      <vt:lpstr>CI not superset of HC</vt:lpstr>
      <vt:lpstr>Crowdsourcing vs. Human Computation</vt:lpstr>
      <vt:lpstr>Social Computing</vt:lpstr>
      <vt:lpstr>PowerPoint Presentation</vt:lpstr>
      <vt:lpstr>PowerPoint Presentation</vt:lpstr>
      <vt:lpstr>Data Mining</vt:lpstr>
      <vt:lpstr>PowerPoint Presentation</vt:lpstr>
      <vt:lpstr>PowerPoint Presentation</vt:lpstr>
      <vt:lpstr>Summary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1898</cp:revision>
  <dcterms:created xsi:type="dcterms:W3CDTF">2011-01-04T16:11:25Z</dcterms:created>
  <dcterms:modified xsi:type="dcterms:W3CDTF">2012-06-26T15:33:34Z</dcterms:modified>
</cp:coreProperties>
</file>