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73" r:id="rId3"/>
    <p:sldId id="258" r:id="rId4"/>
    <p:sldId id="299" r:id="rId5"/>
    <p:sldId id="274" r:id="rId6"/>
    <p:sldId id="277" r:id="rId7"/>
    <p:sldId id="278" r:id="rId8"/>
    <p:sldId id="284" r:id="rId9"/>
    <p:sldId id="283" r:id="rId10"/>
    <p:sldId id="279" r:id="rId11"/>
    <p:sldId id="280" r:id="rId12"/>
    <p:sldId id="281" r:id="rId13"/>
    <p:sldId id="282" r:id="rId14"/>
    <p:sldId id="285" r:id="rId15"/>
    <p:sldId id="286" r:id="rId16"/>
    <p:sldId id="300" r:id="rId17"/>
    <p:sldId id="302" r:id="rId18"/>
    <p:sldId id="301" r:id="rId19"/>
    <p:sldId id="304" r:id="rId20"/>
    <p:sldId id="305" r:id="rId21"/>
    <p:sldId id="307" r:id="rId22"/>
    <p:sldId id="309" r:id="rId23"/>
    <p:sldId id="308" r:id="rId24"/>
    <p:sldId id="288" r:id="rId25"/>
    <p:sldId id="289" r:id="rId26"/>
    <p:sldId id="290" r:id="rId27"/>
    <p:sldId id="293" r:id="rId28"/>
    <p:sldId id="291" r:id="rId29"/>
    <p:sldId id="294" r:id="rId30"/>
    <p:sldId id="295" r:id="rId31"/>
    <p:sldId id="292" r:id="rId32"/>
    <p:sldId id="296" r:id="rId33"/>
    <p:sldId id="297" r:id="rId34"/>
    <p:sldId id="298" r:id="rId35"/>
    <p:sldId id="30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90" autoAdjust="0"/>
  </p:normalViewPr>
  <p:slideViewPr>
    <p:cSldViewPr>
      <p:cViewPr varScale="1">
        <p:scale>
          <a:sx n="77" d="100"/>
          <a:sy n="77" d="100"/>
        </p:scale>
        <p:origin x="-8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E19D-5339-4756-B8A9-1250AF6B265C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20A2-ED9F-47E8-A938-FCDAA9B59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6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TB, what if machine has a popular term? Gets</a:t>
            </a:r>
            <a:r>
              <a:rPr lang="en-US" baseline="0" dirty="0" smtClean="0"/>
              <a:t> overloaded with work while machines with infrequently used terms sit idle. DB spreads out the load better to achieve </a:t>
            </a:r>
            <a:r>
              <a:rPr lang="en-US" baseline="0" smtClean="0"/>
              <a:t>better parallelization.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“The Google implementation uses a document-partitioned index with massive replication and redundancy at all levels: the machine, the processor cluster, and the site.” – </a:t>
            </a:r>
            <a:r>
              <a:rPr lang="en-US" dirty="0" err="1" smtClean="0"/>
              <a:t>Zobel</a:t>
            </a:r>
            <a:r>
              <a:rPr lang="en-US" dirty="0" smtClean="0"/>
              <a:t> and Moffat, Inverted files for text search engines, CSUR, 2006.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20A2-ED9F-47E8-A938-FCDAA9B59C9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09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Search engines provide a very</a:t>
            </a:r>
            <a:r>
              <a:rPr lang="en-US" baseline="0" dirty="0" smtClean="0"/>
              <a:t> rough estimate of how many pages in their index have a particular search term, and you cannot trust this number. However, it’s the best estimate we have as an outside observer.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20A2-ED9F-47E8-A938-FCDAA9B59C9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63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9B34-50F3-4805-929D-3EDBDB23DF05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rding.edu/pharmacy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Harding_University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oogle_Bomb_Miserable_Failure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googlewebmastercentral.blogspot.com/2010/04/using-site-speed-in-web-search-ranking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support.google.com/webmasters/bin/answer.py?hl=en&amp;answer=3576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tcutts.com/blog/google-protects-itself-from-zombie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itemaps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9000"/>
            <a:lum/>
          </a:blip>
          <a:srcRect/>
          <a:stretch>
            <a:fillRect l="22000"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Does a </a:t>
            </a:r>
            <a:br>
              <a:rPr lang="en-US" b="1" dirty="0" smtClean="0"/>
            </a:br>
            <a:r>
              <a:rPr lang="en-US" b="1" dirty="0" smtClean="0"/>
              <a:t>Search Engine Work?</a:t>
            </a:r>
            <a:br>
              <a:rPr lang="en-US" b="1" dirty="0" smtClean="0"/>
            </a:br>
            <a:r>
              <a:rPr lang="en-US" b="1" dirty="0" smtClean="0"/>
              <a:t>Part 1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9775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Frank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McCown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 to Web Science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Harding University</a:t>
            </a: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800100" y="5983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work is licensed under a </a:t>
            </a:r>
            <a:r>
              <a:rPr lang="en-US" dirty="0">
                <a:hlinkClick r:id="rId4"/>
              </a:rPr>
              <a:t>Creative Commons Attribution-</a:t>
            </a:r>
            <a:r>
              <a:rPr lang="en-US" dirty="0" err="1">
                <a:hlinkClick r:id="rId4"/>
              </a:rPr>
              <a:t>NonCommercial</a:t>
            </a:r>
            <a:r>
              <a:rPr lang="en-US" dirty="0">
                <a:hlinkClick r:id="rId4"/>
              </a:rPr>
              <a:t>-</a:t>
            </a:r>
            <a:r>
              <a:rPr lang="en-US" dirty="0" err="1">
                <a:hlinkClick r:id="rId4"/>
              </a:rPr>
              <a:t>ShareAlike</a:t>
            </a:r>
            <a:r>
              <a:rPr lang="en-US" dirty="0">
                <a:hlinkClick r:id="rId4"/>
              </a:rPr>
              <a:t> 3.0 </a:t>
            </a:r>
            <a:r>
              <a:rPr lang="en-US" dirty="0" err="1">
                <a:hlinkClick r:id="rId4"/>
              </a:rPr>
              <a:t>Unported</a:t>
            </a:r>
            <a:r>
              <a:rPr lang="en-US" dirty="0">
                <a:hlinkClick r:id="rId4"/>
              </a:rPr>
              <a:t> License</a:t>
            </a:r>
            <a:endParaRPr lang="en-US" b="1" dirty="0"/>
          </a:p>
        </p:txBody>
      </p:sp>
      <p:pic>
        <p:nvPicPr>
          <p:cNvPr id="7" name="Picture 2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63880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After crawling, content is indexed and links stored in link database for later analysis</a:t>
            </a:r>
          </a:p>
          <a:p>
            <a:r>
              <a:rPr lang="en-US" dirty="0" smtClean="0"/>
              <a:t>Text from text-based files (HTML, PDF, MS Word, PS, etc.) are converted into tokens </a:t>
            </a:r>
          </a:p>
          <a:p>
            <a:r>
              <a:rPr lang="en-US" dirty="0" smtClean="0"/>
              <a:t>Stop words may be removed </a:t>
            </a:r>
          </a:p>
          <a:p>
            <a:pPr lvl="1"/>
            <a:r>
              <a:rPr lang="en-US" dirty="0" smtClean="0"/>
              <a:t>Frequently occurring words like a, the, and, to, etc. </a:t>
            </a:r>
          </a:p>
          <a:p>
            <a:pPr lvl="1"/>
            <a:r>
              <a:rPr lang="en-US" dirty="0" smtClean="0"/>
              <a:t>Most traditional IR systems remove them, but most search engines do not (“to be or not to be”)</a:t>
            </a:r>
          </a:p>
          <a:p>
            <a:r>
              <a:rPr lang="en-US" dirty="0" smtClean="0"/>
              <a:t>Special rules to handle punctuation</a:t>
            </a:r>
          </a:p>
          <a:p>
            <a:pPr lvl="1"/>
            <a:r>
              <a:rPr lang="en-US" dirty="0" smtClean="0"/>
              <a:t>e-mail </a:t>
            </a:r>
            <a:r>
              <a:rPr lang="en-US" dirty="0" smtClean="0">
                <a:sym typeface="Wingdings" pitchFamily="2" charset="2"/>
              </a:rPr>
              <a:t> email?  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Treat O’Connor like boy’s?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123-4567 as one token or two?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Stemming may be applied to tokens</a:t>
            </a:r>
          </a:p>
          <a:p>
            <a:pPr lvl="1"/>
            <a:r>
              <a:rPr lang="en-US" dirty="0" smtClean="0"/>
              <a:t>Technique to remove suffixes from words (e.g., gamer, gaming, games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gam</a:t>
            </a:r>
            <a:r>
              <a:rPr lang="en-US" dirty="0" smtClean="0">
                <a:sym typeface="Wingdings" pitchFamily="2" charset="2"/>
              </a:rPr>
              <a:t>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Porter stemmer very popular algorithmic stemmer</a:t>
            </a:r>
          </a:p>
          <a:p>
            <a:pPr lvl="1"/>
            <a:r>
              <a:rPr lang="en-US" dirty="0" smtClean="0"/>
              <a:t>Can reduce size of index and improve recall, but precision is often reduced</a:t>
            </a:r>
          </a:p>
          <a:p>
            <a:pPr lvl="1"/>
            <a:r>
              <a:rPr lang="en-US" dirty="0" smtClean="0"/>
              <a:t>Google and Yahoo use partial stemming</a:t>
            </a:r>
          </a:p>
          <a:p>
            <a:r>
              <a:rPr lang="en-US" dirty="0" smtClean="0"/>
              <a:t>Tokens may be converted to lowercase</a:t>
            </a:r>
          </a:p>
          <a:p>
            <a:pPr lvl="1"/>
            <a:r>
              <a:rPr lang="en-US" dirty="0" smtClean="0"/>
              <a:t>Most web search engines are case insensitive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Inverted index </a:t>
            </a:r>
            <a:r>
              <a:rPr lang="en-US" dirty="0" smtClean="0"/>
              <a:t>or </a:t>
            </a:r>
            <a:r>
              <a:rPr lang="en-US" i="1" dirty="0" smtClean="0"/>
              <a:t>inverted file </a:t>
            </a:r>
            <a:r>
              <a:rPr lang="en-US" dirty="0" smtClean="0"/>
              <a:t>is the data structure used to hold tokens and the pages they are located in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Doc 1: It is what it was.</a:t>
            </a:r>
          </a:p>
          <a:p>
            <a:pPr lvl="1"/>
            <a:r>
              <a:rPr lang="en-US" dirty="0" smtClean="0"/>
              <a:t>Doc 2: What is it?</a:t>
            </a:r>
          </a:p>
          <a:p>
            <a:pPr lvl="1"/>
            <a:r>
              <a:rPr lang="en-US" dirty="0" smtClean="0"/>
              <a:t>Doc 3: It is a banana.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486400" y="2743200"/>
            <a:ext cx="2743200" cy="3722132"/>
            <a:chOff x="5486400" y="2743200"/>
            <a:chExt cx="2743200" cy="3722132"/>
          </a:xfrm>
        </p:grpSpPr>
        <p:sp>
          <p:nvSpPr>
            <p:cNvPr id="4" name="TextBox 3"/>
            <p:cNvSpPr txBox="1"/>
            <p:nvPr/>
          </p:nvSpPr>
          <p:spPr>
            <a:xfrm>
              <a:off x="5486400" y="3505200"/>
              <a:ext cx="12192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it</a:t>
              </a:r>
            </a:p>
            <a:p>
              <a:pPr algn="r"/>
              <a:r>
                <a:rPr lang="en-US" sz="2400" dirty="0" smtClean="0"/>
                <a:t>is</a:t>
              </a:r>
            </a:p>
            <a:p>
              <a:pPr algn="r"/>
              <a:r>
                <a:rPr lang="en-US" sz="2400" dirty="0" smtClean="0"/>
                <a:t>what</a:t>
              </a:r>
            </a:p>
            <a:p>
              <a:pPr algn="r"/>
              <a:r>
                <a:rPr lang="en-US" sz="2400" dirty="0" smtClean="0"/>
                <a:t>was</a:t>
              </a:r>
            </a:p>
            <a:p>
              <a:pPr algn="r"/>
              <a:r>
                <a:rPr lang="en-US" sz="2400" dirty="0" smtClean="0"/>
                <a:t>a</a:t>
              </a:r>
            </a:p>
            <a:p>
              <a:pPr algn="r"/>
              <a:r>
                <a:rPr lang="en-US" sz="2400" dirty="0" smtClean="0"/>
                <a:t>banana</a:t>
              </a:r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58000" y="3505200"/>
              <a:ext cx="12192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1, 2, 3</a:t>
              </a:r>
            </a:p>
            <a:p>
              <a:r>
                <a:rPr lang="en-US" sz="2400" dirty="0" smtClean="0"/>
                <a:t>1, 2, 3</a:t>
              </a:r>
            </a:p>
            <a:p>
              <a:r>
                <a:rPr lang="en-US" sz="2400" dirty="0" smtClean="0"/>
                <a:t>1, 2</a:t>
              </a:r>
            </a:p>
            <a:p>
              <a:r>
                <a:rPr lang="en-US" sz="2400" dirty="0" smtClean="0"/>
                <a:t>1</a:t>
              </a:r>
            </a:p>
            <a:p>
              <a:r>
                <a:rPr lang="en-US" sz="2400" dirty="0" smtClean="0"/>
                <a:t>3</a:t>
              </a:r>
            </a:p>
            <a:p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6" name="Right Brace 5"/>
            <p:cNvSpPr/>
            <p:nvPr/>
          </p:nvSpPr>
          <p:spPr>
            <a:xfrm rot="16200000">
              <a:off x="7239000" y="2895600"/>
              <a:ext cx="228600" cy="8382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53200" y="27432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postings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6210300" y="59055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562600" y="60960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term list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for </a:t>
            </a:r>
            <a:r>
              <a:rPr lang="en-US" i="1" dirty="0" smtClean="0"/>
              <a:t>what is it </a:t>
            </a:r>
            <a:r>
              <a:rPr lang="en-US" dirty="0" smtClean="0"/>
              <a:t>is interpreted by search engines as </a:t>
            </a:r>
            <a:r>
              <a:rPr lang="en-US" i="1" dirty="0" smtClean="0"/>
              <a:t>what</a:t>
            </a:r>
            <a:r>
              <a:rPr lang="en-US" dirty="0" smtClean="0"/>
              <a:t> AND </a:t>
            </a:r>
            <a:r>
              <a:rPr lang="en-US" i="1" dirty="0" smtClean="0"/>
              <a:t>is</a:t>
            </a:r>
            <a:r>
              <a:rPr lang="en-US" dirty="0" smtClean="0"/>
              <a:t> AND </a:t>
            </a:r>
            <a:r>
              <a:rPr lang="en-US" i="1" dirty="0" smtClean="0"/>
              <a:t>it</a:t>
            </a:r>
          </a:p>
          <a:p>
            <a:r>
              <a:rPr lang="en-US" dirty="0" smtClean="0"/>
              <a:t>what: {1, 2}    is: {1, 2, 3}    it: {1, 2, 3}</a:t>
            </a:r>
          </a:p>
          <a:p>
            <a:r>
              <a:rPr lang="en-US" dirty="0" smtClean="0"/>
              <a:t>{1, 2} ∩ {1, 2, 3} ∩ {1, 2, 3} = {1, 2}</a:t>
            </a:r>
          </a:p>
          <a:p>
            <a:r>
              <a:rPr lang="en-US" dirty="0" smtClean="0"/>
              <a:t>Answer: Docs 1 and 2</a:t>
            </a:r>
          </a:p>
          <a:p>
            <a:endParaRPr lang="en-US" dirty="0" smtClean="0"/>
          </a:p>
          <a:p>
            <a:r>
              <a:rPr lang="en-US" dirty="0" smtClean="0"/>
              <a:t>What if we want phrase </a:t>
            </a:r>
            <a:br>
              <a:rPr lang="en-US" dirty="0" smtClean="0"/>
            </a:br>
            <a:r>
              <a:rPr lang="en-US" dirty="0" smtClean="0"/>
              <a:t>“what is it”?</a:t>
            </a:r>
          </a:p>
          <a:p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6172200" y="3962400"/>
            <a:ext cx="2590800" cy="2308324"/>
            <a:chOff x="5943600" y="3124200"/>
            <a:chExt cx="2590800" cy="2308324"/>
          </a:xfrm>
        </p:grpSpPr>
        <p:sp>
          <p:nvSpPr>
            <p:cNvPr id="5" name="TextBox 4"/>
            <p:cNvSpPr txBox="1"/>
            <p:nvPr/>
          </p:nvSpPr>
          <p:spPr>
            <a:xfrm>
              <a:off x="5943600" y="3124200"/>
              <a:ext cx="12192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it</a:t>
              </a:r>
            </a:p>
            <a:p>
              <a:pPr algn="r"/>
              <a:r>
                <a:rPr lang="en-US" sz="2400" dirty="0" smtClean="0"/>
                <a:t>is</a:t>
              </a:r>
            </a:p>
            <a:p>
              <a:pPr algn="r"/>
              <a:r>
                <a:rPr lang="en-US" sz="2400" dirty="0" smtClean="0"/>
                <a:t>what</a:t>
              </a:r>
            </a:p>
            <a:p>
              <a:pPr algn="r"/>
              <a:r>
                <a:rPr lang="en-US" sz="2400" dirty="0" smtClean="0"/>
                <a:t>was</a:t>
              </a:r>
            </a:p>
            <a:p>
              <a:pPr algn="r"/>
              <a:r>
                <a:rPr lang="en-US" sz="2400" dirty="0" smtClean="0"/>
                <a:t>a</a:t>
              </a:r>
            </a:p>
            <a:p>
              <a:pPr algn="r"/>
              <a:r>
                <a:rPr lang="en-US" sz="2400" dirty="0" smtClean="0"/>
                <a:t>banana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15200" y="3124200"/>
              <a:ext cx="12192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1, 2, 3</a:t>
              </a:r>
            </a:p>
            <a:p>
              <a:r>
                <a:rPr lang="en-US" sz="2400" dirty="0" smtClean="0"/>
                <a:t>1, 2, 3</a:t>
              </a:r>
            </a:p>
            <a:p>
              <a:r>
                <a:rPr lang="en-US" sz="2400" dirty="0" smtClean="0"/>
                <a:t>1, 2</a:t>
              </a:r>
            </a:p>
            <a:p>
              <a:r>
                <a:rPr lang="en-US" sz="2400" dirty="0" smtClean="0"/>
                <a:t>1</a:t>
              </a:r>
            </a:p>
            <a:p>
              <a:r>
                <a:rPr lang="en-US" sz="2400" dirty="0" smtClean="0"/>
                <a:t>3</a:t>
              </a:r>
            </a:p>
            <a:p>
              <a:r>
                <a:rPr lang="en-US" sz="2400" dirty="0" smtClean="0"/>
                <a:t>3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Phrase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Phrase search requires position of words be added to inverted index</a:t>
            </a:r>
            <a:br>
              <a:rPr lang="en-US" dirty="0" smtClean="0"/>
            </a:br>
            <a:endParaRPr lang="en-US" dirty="0" smtClean="0"/>
          </a:p>
          <a:p>
            <a:pPr lvl="1">
              <a:buNone/>
            </a:pPr>
            <a:r>
              <a:rPr lang="en-US" dirty="0" smtClean="0"/>
              <a:t>Doc 1: It is what it was.</a:t>
            </a:r>
          </a:p>
          <a:p>
            <a:pPr lvl="1">
              <a:buNone/>
            </a:pPr>
            <a:r>
              <a:rPr lang="en-US" dirty="0" smtClean="0"/>
              <a:t>Doc 2: What is it?</a:t>
            </a:r>
          </a:p>
          <a:p>
            <a:pPr lvl="1">
              <a:buNone/>
            </a:pPr>
            <a:r>
              <a:rPr lang="en-US" dirty="0" smtClean="0"/>
              <a:t>Doc 3: It is a banana.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grpSp>
        <p:nvGrpSpPr>
          <p:cNvPr id="4" name="Group 6"/>
          <p:cNvGrpSpPr/>
          <p:nvPr/>
        </p:nvGrpSpPr>
        <p:grpSpPr>
          <a:xfrm>
            <a:off x="4800600" y="3048000"/>
            <a:ext cx="4114800" cy="2308324"/>
            <a:chOff x="5943600" y="3124200"/>
            <a:chExt cx="3041374" cy="2308324"/>
          </a:xfrm>
        </p:grpSpPr>
        <p:sp>
          <p:nvSpPr>
            <p:cNvPr id="5" name="TextBox 4"/>
            <p:cNvSpPr txBox="1"/>
            <p:nvPr/>
          </p:nvSpPr>
          <p:spPr>
            <a:xfrm>
              <a:off x="5943600" y="3124200"/>
              <a:ext cx="84482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it</a:t>
              </a:r>
            </a:p>
            <a:p>
              <a:pPr algn="r"/>
              <a:r>
                <a:rPr lang="en-US" sz="2400" dirty="0" smtClean="0"/>
                <a:t>is</a:t>
              </a:r>
            </a:p>
            <a:p>
              <a:pPr algn="r"/>
              <a:r>
                <a:rPr lang="en-US" sz="2400" dirty="0" smtClean="0"/>
                <a:t>what</a:t>
              </a:r>
            </a:p>
            <a:p>
              <a:pPr algn="r"/>
              <a:r>
                <a:rPr lang="en-US" sz="2400" dirty="0" smtClean="0"/>
                <a:t>was</a:t>
              </a:r>
            </a:p>
            <a:p>
              <a:pPr algn="r"/>
              <a:r>
                <a:rPr lang="en-US" sz="2400" dirty="0" smtClean="0"/>
                <a:t>a</a:t>
              </a:r>
            </a:p>
            <a:p>
              <a:pPr algn="r"/>
              <a:r>
                <a:rPr lang="en-US" sz="2400" dirty="0" smtClean="0"/>
                <a:t>banana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44748" y="3124200"/>
              <a:ext cx="214022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(1,1) (1,4) (2,3) (3,1)</a:t>
              </a:r>
            </a:p>
            <a:p>
              <a:r>
                <a:rPr lang="en-US" sz="2400" dirty="0" smtClean="0"/>
                <a:t>(1,2) (2,2) (3,2)</a:t>
              </a:r>
            </a:p>
            <a:p>
              <a:r>
                <a:rPr lang="en-US" sz="2400" dirty="0" smtClean="0"/>
                <a:t>(1,3) (2,1)</a:t>
              </a:r>
            </a:p>
            <a:p>
              <a:r>
                <a:rPr lang="en-US" sz="2400" dirty="0" smtClean="0"/>
                <a:t>(1,5)</a:t>
              </a:r>
            </a:p>
            <a:p>
              <a:r>
                <a:rPr lang="en-US" sz="2400" dirty="0" smtClean="0"/>
                <a:t>(3,3)</a:t>
              </a:r>
            </a:p>
            <a:p>
              <a:r>
                <a:rPr lang="en-US" sz="2400" dirty="0" smtClean="0"/>
                <a:t>(3,4)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Phrase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399"/>
          </a:xfrm>
        </p:spPr>
        <p:txBody>
          <a:bodyPr/>
          <a:lstStyle/>
          <a:p>
            <a:r>
              <a:rPr lang="en-US" dirty="0" smtClean="0"/>
              <a:t>Search for “</a:t>
            </a:r>
            <a:r>
              <a:rPr lang="en-US" i="1" dirty="0" smtClean="0"/>
              <a:t>what is it”</a:t>
            </a:r>
          </a:p>
          <a:p>
            <a:r>
              <a:rPr lang="en-US" dirty="0" smtClean="0"/>
              <a:t>All items must be in same doc with position in increasing order</a:t>
            </a:r>
          </a:p>
          <a:p>
            <a:r>
              <a:rPr lang="en-US" dirty="0" smtClean="0"/>
              <a:t>what: (1,3) (2,1)    is: (1,2) (2,2) (3,2)   </a:t>
            </a:r>
            <a:br>
              <a:rPr lang="en-US" dirty="0" smtClean="0"/>
            </a:br>
            <a:r>
              <a:rPr lang="en-US" dirty="0" smtClean="0"/>
              <a:t>it: (1,1) (1,4) (2,3) (3,1)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2667000" y="3276600"/>
            <a:ext cx="3352800" cy="1066800"/>
            <a:chOff x="2667000" y="3276600"/>
            <a:chExt cx="3352800" cy="1066800"/>
          </a:xfrm>
        </p:grpSpPr>
        <p:sp>
          <p:nvSpPr>
            <p:cNvPr id="10" name="Oval 9"/>
            <p:cNvSpPr/>
            <p:nvPr/>
          </p:nvSpPr>
          <p:spPr>
            <a:xfrm>
              <a:off x="2667000" y="3276600"/>
              <a:ext cx="9144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105400" y="3276600"/>
              <a:ext cx="9144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971800" y="3733800"/>
              <a:ext cx="9144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4419600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Answer: Doc 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Position can be used to give higher scores to</a:t>
            </a:r>
            <a:br>
              <a:rPr lang="en-US" sz="3200" dirty="0" smtClean="0"/>
            </a:br>
            <a:r>
              <a:rPr lang="en-US" sz="3200" dirty="0" smtClean="0"/>
              <a:t>terms that are closer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“red cars” scores higher than “red bright cars”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</a:t>
            </a:r>
            <a:r>
              <a:rPr lang="en-US" dirty="0" smtClean="0">
                <a:solidFill>
                  <a:srgbClr val="C00000"/>
                </a:solidFill>
              </a:rPr>
              <a:t>Large</a:t>
            </a:r>
            <a:r>
              <a:rPr lang="en-US" dirty="0" smtClean="0"/>
              <a:t> Indexes?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indexing the entire Web, the inverted index will be too large for a single computer</a:t>
            </a:r>
          </a:p>
          <a:p>
            <a:r>
              <a:rPr lang="en-US" dirty="0" smtClean="0"/>
              <a:t>Solution: Break up index onto separate machines/clusters</a:t>
            </a:r>
          </a:p>
          <a:p>
            <a:r>
              <a:rPr lang="en-US" dirty="0" smtClean="0"/>
              <a:t>Two general methods:</a:t>
            </a:r>
          </a:p>
          <a:p>
            <a:pPr lvl="1"/>
            <a:r>
              <a:rPr lang="en-US" dirty="0"/>
              <a:t>Document-based partitioning</a:t>
            </a:r>
          </a:p>
          <a:p>
            <a:pPr lvl="1"/>
            <a:r>
              <a:rPr lang="en-US" dirty="0" smtClean="0"/>
              <a:t>Term-based partitioning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google data cen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1109"/>
            <a:ext cx="6191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google data cen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3448050"/>
            <a:ext cx="6191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34730" y="6489357"/>
            <a:ext cx="60568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http://memeburn.com/2012/10/10-of-the-coolest-photos-from-inside-googles-secret-data-centres/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37160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Google’s Data Centers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113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 Schemes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2100015"/>
            <a:ext cx="2971800" cy="1200329"/>
            <a:chOff x="5943600" y="3124200"/>
            <a:chExt cx="2590800" cy="1360191"/>
          </a:xfrm>
        </p:grpSpPr>
        <p:sp>
          <p:nvSpPr>
            <p:cNvPr id="5" name="TextBox 4"/>
            <p:cNvSpPr txBox="1"/>
            <p:nvPr/>
          </p:nvSpPr>
          <p:spPr>
            <a:xfrm>
              <a:off x="5943600" y="3124200"/>
              <a:ext cx="1219200" cy="1360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apple</a:t>
              </a:r>
            </a:p>
            <a:p>
              <a:pPr algn="r"/>
              <a:r>
                <a:rPr lang="en-US" sz="2400" dirty="0" smtClean="0"/>
                <a:t>banana</a:t>
              </a:r>
            </a:p>
            <a:p>
              <a:pPr algn="r"/>
              <a:r>
                <a:rPr lang="en-US" sz="2400" dirty="0" smtClean="0"/>
                <a:t>…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15200" y="3124200"/>
              <a:ext cx="1219200" cy="1360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</a:t>
              </a:r>
              <a:r>
                <a:rPr lang="en-US" sz="2400" dirty="0" smtClean="0"/>
                <a:t>, 3, 5, 10</a:t>
              </a:r>
              <a:endParaRPr lang="en-US" sz="2400" dirty="0" smtClean="0"/>
            </a:p>
            <a:p>
              <a:r>
                <a:rPr lang="en-US" sz="2400" dirty="0" smtClean="0"/>
                <a:t>2, 3, 5</a:t>
              </a:r>
              <a:endParaRPr lang="en-US" sz="2400" dirty="0" smtClean="0"/>
            </a:p>
            <a:p>
              <a:endParaRPr lang="en-US" sz="2400" dirty="0" smtClean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4114800" y="2100015"/>
            <a:ext cx="1066800" cy="401471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14800" y="2530061"/>
            <a:ext cx="1066800" cy="331548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486400" y="1532217"/>
            <a:ext cx="2971800" cy="1938992"/>
            <a:chOff x="5943600" y="3124200"/>
            <a:chExt cx="2590800" cy="2197230"/>
          </a:xfrm>
        </p:grpSpPr>
        <p:sp>
          <p:nvSpPr>
            <p:cNvPr id="19" name="TextBox 18"/>
            <p:cNvSpPr txBox="1"/>
            <p:nvPr/>
          </p:nvSpPr>
          <p:spPr>
            <a:xfrm>
              <a:off x="5943600" y="3124200"/>
              <a:ext cx="1219200" cy="2197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apple</a:t>
              </a:r>
            </a:p>
            <a:p>
              <a:pPr algn="r"/>
              <a:r>
                <a:rPr lang="en-US" sz="2400" dirty="0" smtClean="0"/>
                <a:t>banana</a:t>
              </a:r>
            </a:p>
            <a:p>
              <a:pPr algn="r"/>
              <a:endParaRPr lang="en-US" sz="2400" dirty="0" smtClean="0"/>
            </a:p>
            <a:p>
              <a:pPr algn="r"/>
              <a:r>
                <a:rPr lang="en-US" sz="2400" dirty="0" smtClean="0"/>
                <a:t>apple</a:t>
              </a:r>
            </a:p>
            <a:p>
              <a:pPr algn="r"/>
              <a:r>
                <a:rPr lang="en-US" sz="2400" dirty="0" smtClean="0"/>
                <a:t>banana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15200" y="3124200"/>
              <a:ext cx="1219200" cy="2197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</a:t>
              </a:r>
              <a:r>
                <a:rPr lang="en-US" sz="2400" dirty="0" smtClean="0"/>
                <a:t>, 10</a:t>
              </a:r>
              <a:endParaRPr lang="en-US" sz="2400" dirty="0" smtClean="0"/>
            </a:p>
            <a:p>
              <a:r>
                <a:rPr lang="en-US" sz="2400" dirty="0" smtClean="0"/>
                <a:t>2</a:t>
              </a:r>
            </a:p>
            <a:p>
              <a:endParaRPr lang="en-US" sz="2400" dirty="0"/>
            </a:p>
            <a:p>
              <a:r>
                <a:rPr lang="en-US" sz="2400" dirty="0" smtClean="0"/>
                <a:t>3, 5</a:t>
              </a:r>
            </a:p>
            <a:p>
              <a:r>
                <a:rPr lang="en-US" sz="2400" dirty="0" smtClean="0"/>
                <a:t>3, 5</a:t>
              </a:r>
              <a:endParaRPr lang="en-US" sz="2400" dirty="0" smtClean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25606" y="4690409"/>
            <a:ext cx="2971800" cy="1200329"/>
            <a:chOff x="5943600" y="3124200"/>
            <a:chExt cx="2590800" cy="1360191"/>
          </a:xfrm>
        </p:grpSpPr>
        <p:sp>
          <p:nvSpPr>
            <p:cNvPr id="24" name="TextBox 23"/>
            <p:cNvSpPr txBox="1"/>
            <p:nvPr/>
          </p:nvSpPr>
          <p:spPr>
            <a:xfrm>
              <a:off x="5943600" y="3124200"/>
              <a:ext cx="1219200" cy="1360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apple</a:t>
              </a:r>
            </a:p>
            <a:p>
              <a:pPr algn="r"/>
              <a:r>
                <a:rPr lang="en-US" sz="2400" dirty="0" smtClean="0"/>
                <a:t>banana</a:t>
              </a:r>
            </a:p>
            <a:p>
              <a:pPr algn="r"/>
              <a:r>
                <a:rPr lang="en-US" sz="2400" dirty="0" smtClean="0"/>
                <a:t>…</a:t>
              </a:r>
              <a:endParaRPr lang="en-US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15200" y="3124200"/>
              <a:ext cx="1219200" cy="1360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</a:t>
              </a:r>
              <a:r>
                <a:rPr lang="en-US" sz="2400" dirty="0" smtClean="0"/>
                <a:t>, 3, 5, 10</a:t>
              </a:r>
              <a:endParaRPr lang="en-US" sz="2400" dirty="0" smtClean="0"/>
            </a:p>
            <a:p>
              <a:r>
                <a:rPr lang="en-US" sz="2400" dirty="0" smtClean="0"/>
                <a:t>2, 3, 5</a:t>
              </a:r>
              <a:endParaRPr lang="en-US" sz="2400" dirty="0" smtClean="0"/>
            </a:p>
            <a:p>
              <a:endParaRPr lang="en-US" sz="2400" dirty="0" smtClean="0"/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 flipV="1">
            <a:off x="4143375" y="4685646"/>
            <a:ext cx="1066800" cy="401471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43375" y="5115692"/>
            <a:ext cx="1066800" cy="331548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5486400" y="4330862"/>
            <a:ext cx="2971800" cy="1569660"/>
            <a:chOff x="5943600" y="3124200"/>
            <a:chExt cx="2590800" cy="1778710"/>
          </a:xfrm>
        </p:grpSpPr>
        <p:sp>
          <p:nvSpPr>
            <p:cNvPr id="29" name="TextBox 28"/>
            <p:cNvSpPr txBox="1"/>
            <p:nvPr/>
          </p:nvSpPr>
          <p:spPr>
            <a:xfrm>
              <a:off x="5943600" y="3124200"/>
              <a:ext cx="1219200" cy="1778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apple</a:t>
              </a:r>
            </a:p>
            <a:p>
              <a:pPr algn="r"/>
              <a:r>
                <a:rPr lang="en-US" sz="2400" dirty="0" smtClean="0"/>
                <a:t/>
              </a:r>
              <a:br>
                <a:rPr lang="en-US" sz="2400" dirty="0" smtClean="0"/>
              </a:br>
              <a:endParaRPr lang="en-US" sz="2400" dirty="0" smtClean="0"/>
            </a:p>
            <a:p>
              <a:pPr algn="r"/>
              <a:r>
                <a:rPr lang="en-US" sz="2400" dirty="0" smtClean="0"/>
                <a:t>banana</a:t>
              </a:r>
              <a:endParaRPr lang="en-US" sz="2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15200" y="3124200"/>
              <a:ext cx="1219200" cy="1778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</a:t>
              </a:r>
              <a:r>
                <a:rPr lang="en-US" sz="2400" dirty="0" smtClean="0"/>
                <a:t>, 3, 5, 10</a:t>
              </a:r>
              <a:endParaRPr lang="en-US" sz="2400" dirty="0" smtClean="0"/>
            </a:p>
            <a:p>
              <a:endParaRPr lang="en-US" sz="2400" dirty="0" smtClean="0"/>
            </a:p>
            <a:p>
              <a:endParaRPr lang="en-US" sz="2400" dirty="0"/>
            </a:p>
            <a:p>
              <a:r>
                <a:rPr lang="en-US" sz="2400" dirty="0" smtClean="0"/>
                <a:t>2, 3, 5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925606" y="2100015"/>
            <a:ext cx="2971800" cy="120032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573806" y="1532218"/>
            <a:ext cx="2971800" cy="87219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573806" y="2633009"/>
            <a:ext cx="2971800" cy="87219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562600" y="4157009"/>
            <a:ext cx="2971800" cy="87219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562600" y="5223809"/>
            <a:ext cx="2971800" cy="87219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90600" y="4690409"/>
            <a:ext cx="2971800" cy="120032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295400" y="1568203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C00000"/>
                </a:solidFill>
              </a:rPr>
              <a:t>Document-based Partitioning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95400" y="4130807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C00000"/>
                </a:solidFill>
              </a:rPr>
              <a:t>Term-based Partitioning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the Two Schemes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166049"/>
              </p:ext>
            </p:extLst>
          </p:nvPr>
        </p:nvGraphicFramePr>
        <p:xfrm>
          <a:off x="838200" y="1600200"/>
          <a:ext cx="72390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Event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Document-Based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Term-Based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Fetch query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All computers fetch local results and merge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Single machine fetches result</a:t>
                      </a:r>
                      <a:r>
                        <a:rPr lang="en-US" sz="2400" baseline="0" dirty="0" smtClean="0"/>
                        <a:t> for each term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Machine goes 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Some docs not in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Some terms cannot be processed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Index new doc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Add new terms/docs</a:t>
                      </a:r>
                      <a:r>
                        <a:rPr lang="en-US" sz="2400" baseline="0" dirty="0" smtClean="0"/>
                        <a:t> to single machine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Rebuild index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38200" y="6248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Guess which scheme Google uses?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6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we’ll examine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crawling</a:t>
            </a:r>
          </a:p>
          <a:p>
            <a:r>
              <a:rPr lang="en-US" dirty="0" smtClean="0"/>
              <a:t>Building an index</a:t>
            </a:r>
          </a:p>
          <a:p>
            <a:r>
              <a:rPr lang="en-US" dirty="0" smtClean="0"/>
              <a:t>Querying the index</a:t>
            </a:r>
          </a:p>
          <a:p>
            <a:r>
              <a:rPr lang="en-US" dirty="0" smtClean="0"/>
              <a:t>Term frequency and inverse document frequency</a:t>
            </a:r>
          </a:p>
          <a:p>
            <a:r>
              <a:rPr lang="en-US" dirty="0" smtClean="0"/>
              <a:t>Other methods to increase relevance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If two documents contain the same query terms, how do we determine which one is </a:t>
            </a:r>
            <a:r>
              <a:rPr lang="en-US" sz="5400" i="1" dirty="0" smtClean="0"/>
              <a:t>more</a:t>
            </a:r>
            <a:r>
              <a:rPr lang="en-US" sz="5400" dirty="0" smtClean="0"/>
              <a:t> relevant?</a:t>
            </a:r>
            <a:endParaRPr lang="en-US" sz="54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24098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1000"/>
            <a:ext cx="23812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67200" y="4648199"/>
            <a:ext cx="6607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73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Frequency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2450068"/>
            <a:ext cx="1905000" cy="13849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Dogs</a:t>
            </a:r>
            <a:r>
              <a:rPr lang="en-US" sz="2800" dirty="0" smtClean="0"/>
              <a:t>, </a:t>
            </a:r>
            <a:r>
              <a:rPr lang="en-US" sz="2800" b="1" dirty="0" smtClean="0"/>
              <a:t>dogs</a:t>
            </a:r>
            <a:r>
              <a:rPr lang="en-US" sz="2800" dirty="0" smtClean="0"/>
              <a:t>, I love them </a:t>
            </a:r>
            <a:r>
              <a:rPr lang="en-US" sz="2800" b="1" dirty="0" smtClean="0"/>
              <a:t>dogs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2450068"/>
            <a:ext cx="1905000" cy="13849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Dogs</a:t>
            </a:r>
            <a:r>
              <a:rPr lang="en-US" sz="2800" dirty="0" smtClean="0"/>
              <a:t> are wonderful animals.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634048" y="3886200"/>
            <a:ext cx="1056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Doc A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148648" y="3925905"/>
            <a:ext cx="1056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Doc B</a:t>
            </a:r>
            <a:endParaRPr lang="en-US" sz="20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828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Which page should be ranked higher?</a:t>
            </a:r>
          </a:p>
          <a:p>
            <a:r>
              <a:rPr lang="en-US" dirty="0" smtClean="0"/>
              <a:t>Simple method called </a:t>
            </a:r>
            <a:r>
              <a:rPr lang="en-US" b="1" dirty="0" smtClean="0"/>
              <a:t>term frequency</a:t>
            </a:r>
            <a:r>
              <a:rPr lang="en-US" dirty="0" smtClean="0"/>
              <a:t>: Count number of times the term occurs in the document</a:t>
            </a:r>
          </a:p>
          <a:p>
            <a:r>
              <a:rPr lang="en-US" dirty="0" smtClean="0"/>
              <a:t>Pages with higher TF get ranked higher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04800" y="2819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TF = 3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281939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TF = 1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6764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Query for “dogs” results in two pages: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107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Normalizing Term Frequency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2450068"/>
            <a:ext cx="1905000" cy="13849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Dogs</a:t>
            </a:r>
            <a:r>
              <a:rPr lang="en-US" sz="2800" dirty="0" smtClean="0"/>
              <a:t>, </a:t>
            </a:r>
            <a:r>
              <a:rPr lang="en-US" sz="2800" b="1" dirty="0" smtClean="0"/>
              <a:t>dogs</a:t>
            </a:r>
            <a:r>
              <a:rPr lang="en-US" sz="2800" dirty="0" smtClean="0"/>
              <a:t>, I love them </a:t>
            </a:r>
            <a:r>
              <a:rPr lang="en-US" sz="2800" b="1" dirty="0" smtClean="0"/>
              <a:t>dogs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2450068"/>
            <a:ext cx="1905000" cy="13849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Dogs</a:t>
            </a:r>
            <a:r>
              <a:rPr lang="en-US" sz="2800" dirty="0" smtClean="0"/>
              <a:t> are wonderful animals.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6764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Query for “dogs” results in two pages: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34048" y="3886200"/>
            <a:ext cx="1056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Doc A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148648" y="3925905"/>
            <a:ext cx="1056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Doc B</a:t>
            </a:r>
            <a:endParaRPr lang="en-US" sz="20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avoid favoring shorter documents, TF should </a:t>
            </a:r>
            <a:r>
              <a:rPr lang="en-US" dirty="0" smtClean="0"/>
              <a:t>be </a:t>
            </a:r>
            <a:r>
              <a:rPr lang="en-US" dirty="0" smtClean="0"/>
              <a:t>normalized</a:t>
            </a:r>
          </a:p>
          <a:p>
            <a:pPr lvl="1"/>
            <a:r>
              <a:rPr lang="en-US" dirty="0" smtClean="0"/>
              <a:t>Divide </a:t>
            </a:r>
            <a:r>
              <a:rPr lang="en-US" dirty="0" smtClean="0"/>
              <a:t>by total number of words in the </a:t>
            </a:r>
            <a:r>
              <a:rPr lang="en-US" dirty="0" smtClean="0"/>
              <a:t>document</a:t>
            </a:r>
          </a:p>
          <a:p>
            <a:pPr lvl="1"/>
            <a:r>
              <a:rPr lang="en-US" dirty="0" smtClean="0"/>
              <a:t>Other </a:t>
            </a:r>
            <a:r>
              <a:rPr lang="en-US" dirty="0" smtClean="0"/>
              <a:t>divisors </a:t>
            </a:r>
            <a:r>
              <a:rPr lang="en-US" dirty="0" smtClean="0"/>
              <a:t>possible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6200" y="2819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TF = 3/6 = 0.5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2819399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TF = 1/4 = 0.25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2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 Can Be Spammed!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6300" y="2362200"/>
            <a:ext cx="1905000" cy="35394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Dogs</a:t>
            </a:r>
            <a:r>
              <a:rPr lang="en-US" sz="2800" dirty="0" smtClean="0"/>
              <a:t>, </a:t>
            </a:r>
            <a:r>
              <a:rPr lang="en-US" sz="2800" b="1" dirty="0" smtClean="0"/>
              <a:t>dogs</a:t>
            </a:r>
            <a:r>
              <a:rPr lang="en-US" sz="2800" dirty="0" smtClean="0"/>
              <a:t>, I love them </a:t>
            </a:r>
            <a:r>
              <a:rPr lang="en-US" sz="2800" b="1" dirty="0" smtClean="0"/>
              <a:t>dogs</a:t>
            </a:r>
            <a:r>
              <a:rPr lang="en-US" sz="2800" dirty="0" smtClean="0"/>
              <a:t>!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ogs</a:t>
            </a:r>
          </a:p>
          <a:p>
            <a:r>
              <a:rPr lang="en-US" sz="2800" dirty="0" smtClean="0"/>
              <a:t>dogs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ogs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ogs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ogs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66438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Watch out!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81400" y="2362200"/>
            <a:ext cx="4572000" cy="3030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TF </a:t>
            </a:r>
            <a:r>
              <a:rPr lang="en-US" dirty="0" smtClean="0"/>
              <a:t>is susceptible to spamming, so SEs look for unusually high TF values when looking for spam</a:t>
            </a:r>
          </a:p>
        </p:txBody>
      </p:sp>
    </p:spTree>
    <p:extLst>
      <p:ext uri="{BB962C8B-B14F-4D97-AF65-F5344CB8AC3E}">
        <p14:creationId xmlns:p14="http://schemas.microsoft.com/office/powerpoint/2010/main" val="18875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Document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 Some terms are frequently used throughout the corpus and therefore aren’t useful when discriminating docs from each other</a:t>
            </a:r>
          </a:p>
          <a:p>
            <a:r>
              <a:rPr lang="en-US" dirty="0" smtClean="0"/>
              <a:t>Less frequently used terms are more helpful</a:t>
            </a:r>
          </a:p>
          <a:p>
            <a:r>
              <a:rPr lang="en-US" dirty="0" smtClean="0"/>
              <a:t>IDF(term) = total docs in corpus / </a:t>
            </a:r>
            <a:br>
              <a:rPr lang="en-US" dirty="0" smtClean="0"/>
            </a:br>
            <a:r>
              <a:rPr lang="en-US" dirty="0" smtClean="0"/>
              <a:t>                       docs with term</a:t>
            </a:r>
          </a:p>
          <a:p>
            <a:r>
              <a:rPr lang="en-US" dirty="0" smtClean="0"/>
              <a:t>Low frequency terms will have high IDF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Document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keep IDF from growing too large as corpus grows: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IDF(term) = log</a:t>
            </a:r>
            <a:r>
              <a:rPr lang="en-US" baseline="-25000" dirty="0" smtClean="0"/>
              <a:t>2</a:t>
            </a:r>
            <a:r>
              <a:rPr lang="en-US" dirty="0" smtClean="0"/>
              <a:t>(total docs in corpus / </a:t>
            </a:r>
            <a:br>
              <a:rPr lang="en-US" dirty="0" smtClean="0"/>
            </a:br>
            <a:r>
              <a:rPr lang="en-US" dirty="0" smtClean="0"/>
              <a:t>                               docs with term)</a:t>
            </a:r>
          </a:p>
          <a:p>
            <a:r>
              <a:rPr lang="en-US" dirty="0" smtClean="0"/>
              <a:t>IDF is not as easy to spam since it involves all docs in corpus</a:t>
            </a:r>
          </a:p>
          <a:p>
            <a:pPr lvl="1"/>
            <a:r>
              <a:rPr lang="en-US" dirty="0" smtClean="0"/>
              <a:t>Could stuff rare words in your pages to raise IDF for those terms, but people don’t often search for rare terms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TF-IDF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TF and IDF are usually combined into a single score</a:t>
            </a:r>
          </a:p>
          <a:p>
            <a:r>
              <a:rPr lang="en-US" dirty="0" smtClean="0"/>
              <a:t>TF-IDF = TF × IDF </a:t>
            </a:r>
            <a:br>
              <a:rPr lang="en-US" dirty="0" smtClean="0"/>
            </a:br>
            <a:r>
              <a:rPr lang="en-US" dirty="0" smtClean="0"/>
              <a:t>     = occurrence in doc / words in doc × </a:t>
            </a:r>
            <a:br>
              <a:rPr lang="en-US" dirty="0" smtClean="0"/>
            </a:br>
            <a:r>
              <a:rPr lang="en-US" dirty="0" smtClean="0"/>
              <a:t>        log</a:t>
            </a:r>
            <a:r>
              <a:rPr lang="en-US" baseline="-25000" dirty="0" smtClean="0"/>
              <a:t>2</a:t>
            </a:r>
            <a:r>
              <a:rPr lang="en-US" dirty="0" smtClean="0"/>
              <a:t>(total docs in corpus / docs with term)</a:t>
            </a:r>
          </a:p>
          <a:p>
            <a:r>
              <a:rPr lang="en-US" dirty="0" smtClean="0"/>
              <a:t>When computing TF-IDF score of a doc for </a:t>
            </a:r>
            <a:r>
              <a:rPr lang="en-US" i="1" dirty="0" smtClean="0"/>
              <a:t>n</a:t>
            </a:r>
            <a:r>
              <a:rPr lang="en-US" dirty="0" smtClean="0"/>
              <a:t> terms:</a:t>
            </a:r>
          </a:p>
          <a:p>
            <a:pPr lvl="1"/>
            <a:r>
              <a:rPr lang="en-US" dirty="0" smtClean="0"/>
              <a:t>Score = TF-IDF(term</a:t>
            </a:r>
            <a:r>
              <a:rPr lang="en-US" baseline="-25000" dirty="0" smtClean="0"/>
              <a:t>1</a:t>
            </a:r>
            <a:r>
              <a:rPr lang="en-US" dirty="0" smtClean="0"/>
              <a:t>) + TF-IDF(term</a:t>
            </a:r>
            <a:r>
              <a:rPr lang="en-US" baseline="-25000" dirty="0" smtClean="0"/>
              <a:t>2</a:t>
            </a:r>
            <a:r>
              <a:rPr lang="en-US" dirty="0" smtClean="0"/>
              <a:t>) + … + </a:t>
            </a:r>
            <a:br>
              <a:rPr lang="en-US" dirty="0" smtClean="0"/>
            </a:br>
            <a:r>
              <a:rPr lang="en-US" dirty="0" smtClean="0"/>
              <a:t>              TF-IDF(</a:t>
            </a:r>
            <a:r>
              <a:rPr lang="en-US" dirty="0" err="1" smtClean="0"/>
              <a:t>term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TF-IDF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Using Bing, compute the TF-IDF scores for 2 documents that contain the words </a:t>
            </a:r>
            <a:r>
              <a:rPr lang="en-US" dirty="0" err="1" smtClean="0"/>
              <a:t>harding</a:t>
            </a:r>
            <a:r>
              <a:rPr lang="en-US" dirty="0" smtClean="0"/>
              <a:t> AND university</a:t>
            </a:r>
          </a:p>
          <a:p>
            <a:r>
              <a:rPr lang="en-US" dirty="0" smtClean="0"/>
              <a:t>Assume Bing has 20 billion documents indexed</a:t>
            </a:r>
          </a:p>
          <a:p>
            <a:r>
              <a:rPr lang="en-US" dirty="0" smtClean="0"/>
              <a:t>Actions to perform: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Query Bing with </a:t>
            </a:r>
            <a:r>
              <a:rPr lang="en-US" i="1" dirty="0" err="1" smtClean="0"/>
              <a:t>harding</a:t>
            </a:r>
            <a:r>
              <a:rPr lang="en-US" i="1" dirty="0" smtClean="0"/>
              <a:t> university </a:t>
            </a:r>
            <a:r>
              <a:rPr lang="en-US" dirty="0" smtClean="0"/>
              <a:t>to pick 2 docs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Query Bing with just </a:t>
            </a:r>
            <a:r>
              <a:rPr lang="en-US" i="1" dirty="0" err="1" smtClean="0"/>
              <a:t>harding</a:t>
            </a:r>
            <a:r>
              <a:rPr lang="en-US" dirty="0" smtClean="0"/>
              <a:t> to determine how many docs contain </a:t>
            </a:r>
            <a:r>
              <a:rPr lang="en-US" i="1" dirty="0" err="1" smtClean="0"/>
              <a:t>harding</a:t>
            </a:r>
            <a:endParaRPr lang="en-US" i="1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Query Bing with just </a:t>
            </a:r>
            <a:r>
              <a:rPr lang="en-US" i="1" dirty="0" smtClean="0"/>
              <a:t>university</a:t>
            </a:r>
            <a:r>
              <a:rPr lang="en-US" dirty="0" smtClean="0"/>
              <a:t> to determine how many docs contain </a:t>
            </a:r>
            <a:r>
              <a:rPr lang="en-US" i="1" dirty="0" smtClean="0"/>
              <a:t>university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487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1) Search for </a:t>
            </a:r>
            <a:r>
              <a:rPr lang="en-US" i="1" dirty="0" err="1" smtClean="0"/>
              <a:t>harding</a:t>
            </a:r>
            <a:r>
              <a:rPr lang="en-US" i="1" dirty="0" smtClean="0"/>
              <a:t> university</a:t>
            </a:r>
            <a:br>
              <a:rPr lang="en-US" i="1" dirty="0" smtClean="0"/>
            </a:br>
            <a:r>
              <a:rPr lang="en-US" dirty="0" smtClean="0"/>
              <a:t>and choose two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86487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Search for </a:t>
            </a:r>
            <a:r>
              <a:rPr lang="en-US" i="1" dirty="0" err="1" smtClean="0"/>
              <a:t>harding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181600" y="3200400"/>
            <a:ext cx="1219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172200" y="2971800"/>
            <a:ext cx="4572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29400" y="2743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Gross exaggeration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Crawling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Large search engines use thousands of continually running web crawlers to discover web content</a:t>
            </a:r>
          </a:p>
          <a:p>
            <a:r>
              <a:rPr lang="en-US" dirty="0" smtClean="0"/>
              <a:t>Web crawlers fetch a page, place all the page’s links in a queue, fetch the next link from the queue, and repeat</a:t>
            </a:r>
          </a:p>
          <a:p>
            <a:r>
              <a:rPr lang="en-US" dirty="0" smtClean="0"/>
              <a:t>Web crawlers are usually polite</a:t>
            </a:r>
          </a:p>
          <a:p>
            <a:pPr lvl="1"/>
            <a:r>
              <a:rPr lang="en-US" dirty="0" smtClean="0"/>
              <a:t>Identify themselves through the http User-Agent request header (e.g., </a:t>
            </a:r>
            <a:r>
              <a:rPr lang="en-US" dirty="0" err="1" smtClean="0"/>
              <a:t>googlebot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Throttle requests to a web server, crawl at off-peak times</a:t>
            </a:r>
          </a:p>
          <a:p>
            <a:pPr lvl="1"/>
            <a:r>
              <a:rPr lang="en-US" dirty="0" smtClean="0"/>
              <a:t>Honor robots exclusion protocol (robots.txt). Example: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User-agent: *</a:t>
            </a:r>
            <a:br>
              <a:rPr lang="en-US" sz="2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Disallow: /private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6487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Search for </a:t>
            </a:r>
            <a:r>
              <a:rPr lang="en-US" i="1" dirty="0" smtClean="0"/>
              <a:t>university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181600" y="3200400"/>
            <a:ext cx="1219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 1: </a:t>
            </a:r>
            <a:r>
              <a:rPr lang="en-US" dirty="0" smtClean="0">
                <a:hlinkClick r:id="rId2"/>
              </a:rPr>
              <a:t>http://www.harding.edu/pharmacy/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Copy and paste into MS Word or other word processor to obtain number of words and count occurrences</a:t>
            </a:r>
          </a:p>
          <a:p>
            <a:r>
              <a:rPr lang="en-US" dirty="0" smtClean="0"/>
              <a:t>TF(</a:t>
            </a:r>
            <a:r>
              <a:rPr lang="en-US" dirty="0" err="1" smtClean="0"/>
              <a:t>harding</a:t>
            </a:r>
            <a:r>
              <a:rPr lang="en-US" dirty="0" smtClean="0"/>
              <a:t>) = 19 / 967</a:t>
            </a:r>
          </a:p>
          <a:p>
            <a:r>
              <a:rPr lang="en-US" dirty="0" smtClean="0"/>
              <a:t>IDF(</a:t>
            </a:r>
            <a:r>
              <a:rPr lang="en-US" dirty="0" err="1" smtClean="0"/>
              <a:t>harding</a:t>
            </a:r>
            <a:r>
              <a:rPr lang="en-US" dirty="0" smtClean="0"/>
              <a:t>) = log</a:t>
            </a:r>
            <a:r>
              <a:rPr lang="en-US" baseline="-25000" dirty="0" smtClean="0"/>
              <a:t>2</a:t>
            </a:r>
            <a:r>
              <a:rPr lang="en-US" dirty="0" smtClean="0"/>
              <a:t>(20B / 12.2M)</a:t>
            </a:r>
          </a:p>
          <a:p>
            <a:r>
              <a:rPr lang="en-US" dirty="0" smtClean="0"/>
              <a:t>TF(university) = 13 / 967</a:t>
            </a:r>
          </a:p>
          <a:p>
            <a:r>
              <a:rPr lang="en-US" dirty="0" smtClean="0"/>
              <a:t>IDF(university) = log</a:t>
            </a:r>
            <a:r>
              <a:rPr lang="en-US" baseline="-25000" dirty="0" smtClean="0"/>
              <a:t>2</a:t>
            </a:r>
            <a:r>
              <a:rPr lang="en-US" dirty="0" smtClean="0"/>
              <a:t>(20B / 439M)</a:t>
            </a:r>
          </a:p>
          <a:p>
            <a:r>
              <a:rPr lang="en-US" dirty="0" smtClean="0"/>
              <a:t>TF-IDF(</a:t>
            </a:r>
            <a:r>
              <a:rPr lang="en-US" dirty="0" err="1" smtClean="0"/>
              <a:t>harding</a:t>
            </a:r>
            <a:r>
              <a:rPr lang="en-US" dirty="0" smtClean="0"/>
              <a:t>) + TF-IDF(university) =</a:t>
            </a:r>
            <a:br>
              <a:rPr lang="en-US" dirty="0" smtClean="0"/>
            </a:br>
            <a:r>
              <a:rPr lang="en-US" dirty="0" smtClean="0"/>
              <a:t>  0.020 × 10.680 + 0.012 × 5.510 = 0.280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 2: </a:t>
            </a:r>
            <a:r>
              <a:rPr lang="en-US" sz="3600" dirty="0" smtClean="0">
                <a:hlinkClick r:id="rId2"/>
              </a:rPr>
              <a:t>http://en.wikipedia.org/wiki/Harding_University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TF(</a:t>
            </a:r>
            <a:r>
              <a:rPr lang="en-US" dirty="0" err="1" smtClean="0"/>
              <a:t>harding</a:t>
            </a:r>
            <a:r>
              <a:rPr lang="en-US" dirty="0" smtClean="0"/>
              <a:t>) = 44 / 3,135</a:t>
            </a:r>
          </a:p>
          <a:p>
            <a:r>
              <a:rPr lang="en-US" dirty="0" smtClean="0"/>
              <a:t>IDF(</a:t>
            </a:r>
            <a:r>
              <a:rPr lang="en-US" dirty="0" err="1" smtClean="0"/>
              <a:t>harding</a:t>
            </a:r>
            <a:r>
              <a:rPr lang="en-US" dirty="0" smtClean="0"/>
              <a:t>) = log</a:t>
            </a:r>
            <a:r>
              <a:rPr lang="en-US" baseline="-25000" dirty="0" smtClean="0"/>
              <a:t>2</a:t>
            </a:r>
            <a:r>
              <a:rPr lang="en-US" dirty="0" smtClean="0"/>
              <a:t>(20B / 12.2M)</a:t>
            </a:r>
          </a:p>
          <a:p>
            <a:r>
              <a:rPr lang="en-US" dirty="0" smtClean="0"/>
              <a:t>TF(university) = 25 / 3,135</a:t>
            </a:r>
          </a:p>
          <a:p>
            <a:r>
              <a:rPr lang="en-US" dirty="0" smtClean="0"/>
              <a:t>IDF(university) = log</a:t>
            </a:r>
            <a:r>
              <a:rPr lang="en-US" baseline="-25000" dirty="0" smtClean="0"/>
              <a:t>2</a:t>
            </a:r>
            <a:r>
              <a:rPr lang="en-US" dirty="0" smtClean="0"/>
              <a:t>(20B / 439M)</a:t>
            </a:r>
          </a:p>
          <a:p>
            <a:r>
              <a:rPr lang="en-US" dirty="0" smtClean="0"/>
              <a:t>TF-IDF(</a:t>
            </a:r>
            <a:r>
              <a:rPr lang="en-US" dirty="0" err="1" smtClean="0"/>
              <a:t>harding</a:t>
            </a:r>
            <a:r>
              <a:rPr lang="en-US" dirty="0" smtClean="0"/>
              <a:t>) + TF-IDF(university) =</a:t>
            </a:r>
            <a:br>
              <a:rPr lang="en-US" dirty="0" smtClean="0"/>
            </a:br>
            <a:r>
              <a:rPr lang="en-US" dirty="0" smtClean="0"/>
              <a:t>  0.014 × 10.680 + 0.008 × 5.510 = 0.194</a:t>
            </a:r>
          </a:p>
          <a:p>
            <a:endParaRPr lang="en-US" dirty="0" smtClean="0"/>
          </a:p>
          <a:p>
            <a:r>
              <a:rPr lang="en-US" dirty="0" smtClean="0"/>
              <a:t>Doc 1 = 0.280 so it has higher score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Relevance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Index link’s anchor text with page it points to</a:t>
            </a:r>
          </a:p>
          <a:p>
            <a:pPr lvl="1"/>
            <a:r>
              <a:rPr lang="en-US" sz="2400" dirty="0" smtClean="0"/>
              <a:t>&lt;a </a:t>
            </a:r>
            <a:r>
              <a:rPr lang="en-US" sz="2400" dirty="0" err="1" smtClean="0"/>
              <a:t>href</a:t>
            </a:r>
            <a:r>
              <a:rPr lang="en-US" sz="2400" dirty="0" smtClean="0"/>
              <a:t>=“skill.html”&gt;Ninja skills&lt;/a&gt;</a:t>
            </a:r>
          </a:p>
          <a:p>
            <a:pPr lvl="1"/>
            <a:r>
              <a:rPr lang="en-US" sz="2400" dirty="0" smtClean="0"/>
              <a:t>Watch out: Google bombs</a:t>
            </a:r>
          </a:p>
          <a:p>
            <a:pPr lvl="2"/>
            <a:endParaRPr lang="en-US" dirty="0"/>
          </a:p>
        </p:txBody>
      </p:sp>
      <p:pic>
        <p:nvPicPr>
          <p:cNvPr id="89090" name="Picture 2" descr="File:Google Bomb Miserable Fail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276600"/>
            <a:ext cx="4546170" cy="3146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38200" y="6550223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http://en.wikipedia.org/wiki/File:Google_Bomb_Miserable_Failure.png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Relevance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Index words in URL</a:t>
            </a:r>
          </a:p>
          <a:p>
            <a:r>
              <a:rPr lang="en-US" b="1" dirty="0" smtClean="0"/>
              <a:t>Weigh</a:t>
            </a:r>
            <a:r>
              <a:rPr lang="en-US" dirty="0" smtClean="0"/>
              <a:t> </a:t>
            </a:r>
            <a:r>
              <a:rPr lang="en-US" i="1" dirty="0" smtClean="0"/>
              <a:t>importance</a:t>
            </a:r>
            <a:r>
              <a:rPr lang="en-US" dirty="0" smtClean="0"/>
              <a:t> of </a:t>
            </a:r>
            <a:r>
              <a:rPr lang="en-US" sz="4400" dirty="0" smtClean="0"/>
              <a:t>terms</a:t>
            </a:r>
            <a:r>
              <a:rPr lang="en-US" dirty="0" smtClean="0"/>
              <a:t> </a:t>
            </a:r>
            <a:r>
              <a:rPr lang="en-US" sz="2000" dirty="0" smtClean="0"/>
              <a:t>based</a:t>
            </a:r>
            <a:r>
              <a:rPr lang="en-US" dirty="0" smtClean="0"/>
              <a:t> on HTML or CSS styles</a:t>
            </a:r>
          </a:p>
          <a:p>
            <a:r>
              <a:rPr lang="en-US" dirty="0" smtClean="0"/>
              <a:t>Web site responsiveness</a:t>
            </a:r>
            <a:r>
              <a:rPr lang="en-US" baseline="30000" dirty="0" smtClean="0"/>
              <a:t>1</a:t>
            </a:r>
          </a:p>
          <a:p>
            <a:r>
              <a:rPr lang="en-US" dirty="0" smtClean="0"/>
              <a:t>Account for last modification date</a:t>
            </a:r>
          </a:p>
          <a:p>
            <a:r>
              <a:rPr lang="en-US" dirty="0" smtClean="0"/>
              <a:t>Allow for misspellings</a:t>
            </a:r>
          </a:p>
          <a:p>
            <a:r>
              <a:rPr lang="en-US" dirty="0" smtClean="0"/>
              <a:t>Link-based metrics</a:t>
            </a:r>
          </a:p>
          <a:p>
            <a:r>
              <a:rPr lang="en-US" dirty="0" smtClean="0"/>
              <a:t>Popularity-based metrics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400800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30000" dirty="0" smtClean="0"/>
              <a:t>1</a:t>
            </a:r>
            <a:r>
              <a:rPr lang="en-US" sz="1400" dirty="0" smtClean="0">
                <a:hlinkClick r:id="rId2"/>
              </a:rPr>
              <a:t>http://googlewebmastercentral.blogspot.com/2010/04/using-site-speed-in-web-search-ranking.html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Levene</a:t>
            </a:r>
            <a:r>
              <a:rPr lang="en-US" dirty="0" smtClean="0"/>
              <a:t> (2010), </a:t>
            </a:r>
            <a:r>
              <a:rPr lang="en-US" i="1" dirty="0" smtClean="0"/>
              <a:t>An Introduction to Search Engines and Web Page Navigation</a:t>
            </a:r>
          </a:p>
          <a:p>
            <a:r>
              <a:rPr lang="en-US" dirty="0" smtClean="0"/>
              <a:t>Croft et al. (2010), </a:t>
            </a:r>
            <a:r>
              <a:rPr lang="en-US" i="1" dirty="0" smtClean="0"/>
              <a:t>Search Engines: Information Retrieval in Practice</a:t>
            </a:r>
          </a:p>
          <a:p>
            <a:r>
              <a:rPr lang="en-US" dirty="0" err="1" smtClean="0"/>
              <a:t>Zobel</a:t>
            </a:r>
            <a:r>
              <a:rPr lang="en-US" dirty="0" smtClean="0"/>
              <a:t> &amp; Moffat (2006), Inverted files for text search engines, </a:t>
            </a:r>
            <a:r>
              <a:rPr lang="en-US" i="1" dirty="0" smtClean="0"/>
              <a:t>ACM Computing Surveys</a:t>
            </a:r>
            <a:r>
              <a:rPr lang="en-US" dirty="0" smtClean="0"/>
              <a:t>, 38(2)</a:t>
            </a:r>
          </a:p>
          <a:p>
            <a:r>
              <a:rPr lang="en-US" dirty="0" smtClean="0"/>
              <a:t>Google Webmaster Guidelines</a:t>
            </a:r>
            <a:br>
              <a:rPr lang="en-US" dirty="0" smtClean="0"/>
            </a:b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support.google.com/webmasters/bin/answer.py?hl=en&amp;answer=35769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141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Robots.txt Humor</a:t>
            </a:r>
            <a:endParaRPr lang="en-US" dirty="0"/>
          </a:p>
        </p:txBody>
      </p:sp>
      <p:pic>
        <p:nvPicPr>
          <p:cNvPr id="49154" name="Picture 2" descr="Google Halloween 2008 robots.t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33399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798" y="517936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Halloween 2008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248400"/>
            <a:ext cx="746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http://www.mattcutts.com/blog/google-protects-itself-from-zombies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08813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Crawler Components</a:t>
            </a:r>
            <a:endParaRPr lang="en-US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838200" y="381000"/>
          <a:ext cx="7271822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9" name="Visio" r:id="rId3" imgW="2888317" imgH="2117693" progId="Visio.Drawing.11">
                  <p:embed/>
                </p:oleObj>
              </mc:Choice>
              <mc:Fallback>
                <p:oleObj name="Visio" r:id="rId3" imgW="2888317" imgH="2117693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1000"/>
                        <a:ext cx="7271822" cy="533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6400800"/>
            <a:ext cx="838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Figure: McCown, </a:t>
            </a:r>
            <a:r>
              <a:rPr lang="en-US" sz="1400" i="1" dirty="0" smtClean="0"/>
              <a:t>Lazy Preservation: Reconstructing Websites from the Web Infrastructure</a:t>
            </a:r>
            <a:r>
              <a:rPr lang="en-US" sz="1400" dirty="0" smtClean="0"/>
              <a:t>, Dissertation, 2007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Crawling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Good source for seed URLs:</a:t>
            </a:r>
          </a:p>
          <a:p>
            <a:pPr lvl="1"/>
            <a:r>
              <a:rPr lang="en-US" dirty="0" smtClean="0"/>
              <a:t>Yahoo or ODP web directory </a:t>
            </a:r>
          </a:p>
          <a:p>
            <a:pPr lvl="1"/>
            <a:r>
              <a:rPr lang="en-US" dirty="0" smtClean="0"/>
              <a:t>Previously crawled URLs</a:t>
            </a:r>
          </a:p>
          <a:p>
            <a:r>
              <a:rPr lang="en-US" dirty="0" smtClean="0"/>
              <a:t>Search engine competing goals: </a:t>
            </a:r>
          </a:p>
          <a:p>
            <a:pPr lvl="1"/>
            <a:r>
              <a:rPr lang="en-US" dirty="0" smtClean="0"/>
              <a:t>Keep index fresh (crawl often)</a:t>
            </a:r>
          </a:p>
          <a:p>
            <a:pPr lvl="1"/>
            <a:r>
              <a:rPr lang="en-US" dirty="0" smtClean="0"/>
              <a:t>Comprehensive index (crawl as much as possible)</a:t>
            </a:r>
          </a:p>
          <a:p>
            <a:r>
              <a:rPr lang="en-US" dirty="0" smtClean="0"/>
              <a:t>Which URLs should be visited first or more often?</a:t>
            </a:r>
          </a:p>
          <a:p>
            <a:pPr lvl="1"/>
            <a:r>
              <a:rPr lang="en-US" dirty="0" smtClean="0"/>
              <a:t>Breadth-first (FIFO)</a:t>
            </a:r>
          </a:p>
          <a:p>
            <a:pPr lvl="1"/>
            <a:r>
              <a:rPr lang="en-US" dirty="0" smtClean="0"/>
              <a:t>Pages which change frequently &amp; significantly</a:t>
            </a:r>
          </a:p>
          <a:p>
            <a:pPr lvl="1"/>
            <a:r>
              <a:rPr lang="en-US" dirty="0" smtClean="0"/>
              <a:t>Popular or highly-linked pages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Crawling Issues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Should avoid crawling duplicate content</a:t>
            </a:r>
          </a:p>
          <a:p>
            <a:pPr lvl="1"/>
            <a:r>
              <a:rPr lang="en-US" dirty="0" smtClean="0"/>
              <a:t>Convert page content to compact string (</a:t>
            </a:r>
            <a:r>
              <a:rPr lang="en-US" i="1" dirty="0" smtClean="0"/>
              <a:t>fingerprint</a:t>
            </a:r>
            <a:r>
              <a:rPr lang="en-US" dirty="0" smtClean="0"/>
              <a:t>) and compare to previously crawled fingerprints</a:t>
            </a:r>
          </a:p>
          <a:p>
            <a:r>
              <a:rPr lang="en-US" dirty="0" smtClean="0"/>
              <a:t>Should avoid crawling spam</a:t>
            </a:r>
          </a:p>
          <a:p>
            <a:pPr lvl="1"/>
            <a:r>
              <a:rPr lang="en-US" dirty="0" smtClean="0"/>
              <a:t>Content analysis of page could make crawler ignore it while crawling or in post-crawl processing</a:t>
            </a:r>
          </a:p>
          <a:p>
            <a:r>
              <a:rPr lang="en-US" dirty="0" smtClean="0"/>
              <a:t>Robot traps</a:t>
            </a:r>
          </a:p>
          <a:p>
            <a:pPr lvl="1"/>
            <a:r>
              <a:rPr lang="en-US" dirty="0" smtClean="0"/>
              <a:t>Deliberate or accidental trail of infinite links (e.g., calendar)</a:t>
            </a:r>
          </a:p>
          <a:p>
            <a:pPr lvl="1"/>
            <a:r>
              <a:rPr lang="en-US" dirty="0" smtClean="0"/>
              <a:t>Solution: limit depth of crawl</a:t>
            </a:r>
          </a:p>
          <a:p>
            <a:r>
              <a:rPr lang="en-US" dirty="0" smtClean="0"/>
              <a:t>Deep Web</a:t>
            </a:r>
          </a:p>
          <a:p>
            <a:pPr lvl="1"/>
            <a:r>
              <a:rPr lang="en-US" dirty="0" smtClean="0"/>
              <a:t>Throw search terms at interface to discover pages</a:t>
            </a:r>
            <a:r>
              <a:rPr lang="en-US" baseline="30000" dirty="0" smtClean="0"/>
              <a:t>1</a:t>
            </a:r>
          </a:p>
          <a:p>
            <a:pPr lvl="1"/>
            <a:r>
              <a:rPr lang="en-US" dirty="0" smtClean="0">
                <a:hlinkClick r:id="rId2"/>
              </a:rPr>
              <a:t>Sitemaps</a:t>
            </a:r>
            <a:r>
              <a:rPr lang="en-US" dirty="0" smtClean="0"/>
              <a:t> allow websites to publish URLs that might not be discovered in regular web crawling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4008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 smtClean="0"/>
              <a:t>1</a:t>
            </a:r>
            <a:r>
              <a:rPr lang="en-US" dirty="0" smtClean="0"/>
              <a:t>Madhavan et al., Google's Deep Web crawl, </a:t>
            </a:r>
            <a:r>
              <a:rPr lang="en-US" i="1" dirty="0" smtClean="0"/>
              <a:t>Proc. VLDB 2008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Sitemap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304865"/>
            <a:ext cx="80772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&lt;?xml version="1.0" encoding="UTF-8"?&gt; </a:t>
            </a:r>
            <a:br>
              <a:rPr lang="en-US" sz="17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urlset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xmlns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="http://www.sitemaps.org/schemas/sitemap/0.9"&gt;</a:t>
            </a:r>
            <a:br>
              <a:rPr lang="en-US" sz="17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   &lt;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 </a:t>
            </a:r>
            <a:br>
              <a:rPr lang="en-US" sz="17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      &lt;loc&gt;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http://www.example.com/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&lt;/loc&gt; </a:t>
            </a:r>
            <a:br>
              <a:rPr lang="en-US" sz="17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      &lt;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lastmod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2009-10-22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lastmod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 </a:t>
            </a:r>
            <a:br>
              <a:rPr lang="en-US" sz="17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      &lt;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changefreq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weekly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changefreq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 </a:t>
            </a:r>
            <a:br>
              <a:rPr lang="en-US" sz="17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      &lt;priority&gt;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0.8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&lt;/priority&gt; </a:t>
            </a:r>
            <a:br>
              <a:rPr lang="en-US" sz="17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   &lt;/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 </a:t>
            </a:r>
          </a:p>
          <a:p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   &lt;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 </a:t>
            </a:r>
            <a:br>
              <a:rPr lang="en-US" sz="17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      &lt;loc&gt;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http://www.example.com/specials.html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&lt;/loc&gt;      </a:t>
            </a:r>
            <a:br>
              <a:rPr lang="en-US" sz="17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      &lt;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changefreq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daily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changefreq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 </a:t>
            </a:r>
            <a:br>
              <a:rPr lang="en-US" sz="17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  &lt;priority&gt;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0.9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&lt;/priority&gt;</a:t>
            </a:r>
            <a:br>
              <a:rPr lang="en-US" sz="17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   &lt;/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 </a:t>
            </a:r>
            <a:br>
              <a:rPr lang="en-US" sz="17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   &lt;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 </a:t>
            </a:r>
            <a:br>
              <a:rPr lang="en-US" sz="17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      &lt;loc&gt;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http://www.example.com/about.html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&lt;/loc&gt;</a:t>
            </a:r>
          </a:p>
          <a:p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  &lt;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lastmod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2009-11-4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lastmod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  </a:t>
            </a:r>
            <a:br>
              <a:rPr lang="en-US" sz="17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      &lt;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changefreq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monthly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changefreq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 </a:t>
            </a:r>
            <a:br>
              <a:rPr lang="en-US" sz="17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   &lt;/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  </a:t>
            </a:r>
            <a:br>
              <a:rPr lang="en-US" sz="17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urlset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en-US" sz="17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Focused Crawling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vertical search engine focuses on a subset of the Web</a:t>
            </a:r>
          </a:p>
          <a:p>
            <a:pPr lvl="1"/>
            <a:r>
              <a:rPr lang="en-US" dirty="0" smtClean="0"/>
              <a:t>Google Scholar – scholarly literature</a:t>
            </a:r>
          </a:p>
          <a:p>
            <a:pPr lvl="1"/>
            <a:r>
              <a:rPr lang="en-US" dirty="0" err="1" smtClean="0"/>
              <a:t>ShopWiki</a:t>
            </a:r>
            <a:r>
              <a:rPr lang="en-US" dirty="0" smtClean="0"/>
              <a:t> – Internet shopping</a:t>
            </a:r>
          </a:p>
          <a:p>
            <a:r>
              <a:rPr lang="en-US" dirty="0" smtClean="0"/>
              <a:t>A topical or focused web crawler attempts to download only pages about a specific topic</a:t>
            </a:r>
          </a:p>
          <a:p>
            <a:r>
              <a:rPr lang="en-US" dirty="0" smtClean="0"/>
              <a:t>Has to analyze page content to determine if it’s on topic and if links should be followed</a:t>
            </a:r>
          </a:p>
          <a:p>
            <a:r>
              <a:rPr lang="en-US" dirty="0" smtClean="0"/>
              <a:t>Usually analyzes anchor text as well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3mhqR0iLCYRFldPsjzz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27682</TotalTime>
  <Words>1656</Words>
  <Application>Microsoft Office PowerPoint</Application>
  <PresentationFormat>On-screen Show (4:3)</PresentationFormat>
  <Paragraphs>289</Paragraphs>
  <Slides>35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Visio</vt:lpstr>
      <vt:lpstr>How Does a  Search Engine Work? Part 1</vt:lpstr>
      <vt:lpstr>What we’ll examine</vt:lpstr>
      <vt:lpstr>Web Crawling</vt:lpstr>
      <vt:lpstr>Robots.txt Humor</vt:lpstr>
      <vt:lpstr>Web Crawler Components</vt:lpstr>
      <vt:lpstr>Crawling Issues</vt:lpstr>
      <vt:lpstr>Crawling Issues Part 2</vt:lpstr>
      <vt:lpstr>Example Sitemap</vt:lpstr>
      <vt:lpstr>Focused Crawling</vt:lpstr>
      <vt:lpstr>Processing Pages</vt:lpstr>
      <vt:lpstr>Processing Pages</vt:lpstr>
      <vt:lpstr>Inverted Index</vt:lpstr>
      <vt:lpstr>Example Search</vt:lpstr>
      <vt:lpstr>Phrase Search</vt:lpstr>
      <vt:lpstr>Example Phrase Search</vt:lpstr>
      <vt:lpstr>What About Large Indexes?</vt:lpstr>
      <vt:lpstr>PowerPoint Presentation</vt:lpstr>
      <vt:lpstr>Partitioning Schemes</vt:lpstr>
      <vt:lpstr>Comparing the Two Schemes</vt:lpstr>
      <vt:lpstr>If two documents contain the same query terms, how do we determine which one is more relevant?</vt:lpstr>
      <vt:lpstr>Term Frequency</vt:lpstr>
      <vt:lpstr>Normalizing Term Frequency</vt:lpstr>
      <vt:lpstr>TF Can Be Spammed!</vt:lpstr>
      <vt:lpstr>Inverse Document Frequency</vt:lpstr>
      <vt:lpstr>Inverse Document Frequency</vt:lpstr>
      <vt:lpstr>TF-IDF</vt:lpstr>
      <vt:lpstr>TF-IDF Example</vt:lpstr>
      <vt:lpstr>1) Search for harding university and choose two results</vt:lpstr>
      <vt:lpstr>2) Search for harding</vt:lpstr>
      <vt:lpstr>2) Search for university</vt:lpstr>
      <vt:lpstr>Doc 1: http://www.harding.edu/pharmacy/</vt:lpstr>
      <vt:lpstr>Doc 2: http://en.wikipedia.org/wiki/Harding_University</vt:lpstr>
      <vt:lpstr>Increasing Relevance</vt:lpstr>
      <vt:lpstr>Increasing Relevance</vt:lpstr>
      <vt:lpstr>Further Reading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Science</dc:title>
  <dc:creator>Frank McCown</dc:creator>
  <cp:lastModifiedBy>Frank McCown</cp:lastModifiedBy>
  <cp:revision>1212</cp:revision>
  <dcterms:created xsi:type="dcterms:W3CDTF">2011-01-04T16:11:25Z</dcterms:created>
  <dcterms:modified xsi:type="dcterms:W3CDTF">2013-03-12T16:43:34Z</dcterms:modified>
</cp:coreProperties>
</file>