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25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5" r:id="rId15"/>
    <p:sldId id="310" r:id="rId16"/>
    <p:sldId id="311" r:id="rId17"/>
    <p:sldId id="321" r:id="rId18"/>
    <p:sldId id="312" r:id="rId19"/>
    <p:sldId id="327" r:id="rId20"/>
    <p:sldId id="326" r:id="rId21"/>
    <p:sldId id="313" r:id="rId22"/>
    <p:sldId id="314" r:id="rId23"/>
    <p:sldId id="316" r:id="rId24"/>
    <p:sldId id="318" r:id="rId25"/>
    <p:sldId id="317" r:id="rId26"/>
    <p:sldId id="319" r:id="rId27"/>
    <p:sldId id="320" r:id="rId28"/>
    <p:sldId id="322" r:id="rId29"/>
    <p:sldId id="323" r:id="rId30"/>
    <p:sldId id="32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7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cgp.stonybrook.edu/archives/608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support/webmasters/bin/answer.py?answer=3576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rapetv.com/News/News%20Pages/Technology/images/sergey-brin-larry-pag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ssloki84.deviantart.com/art/Random-Surfer-at-Huntington-Beach-31928787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Does a </a:t>
            </a:r>
            <a:br>
              <a:rPr lang="en-US" b="1" dirty="0" smtClean="0"/>
            </a:br>
            <a:r>
              <a:rPr lang="en-US" b="1" dirty="0" smtClean="0"/>
              <a:t>Search Engine Work?</a:t>
            </a:r>
            <a:br>
              <a:rPr lang="en-US" b="1" dirty="0" smtClean="0"/>
            </a:br>
            <a:r>
              <a:rPr lang="en-US" b="1" dirty="0" smtClean="0"/>
              <a:t>Part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Dangling nodes and cycles are called </a:t>
            </a:r>
            <a:r>
              <a:rPr lang="en-US" b="1" dirty="0" smtClean="0"/>
              <a:t>rank sinks</a:t>
            </a:r>
          </a:p>
          <a:p>
            <a:r>
              <a:rPr lang="en-US" dirty="0" smtClean="0"/>
              <a:t>Solution is to add a </a:t>
            </a:r>
            <a:r>
              <a:rPr lang="en-US" b="1" dirty="0" smtClean="0"/>
              <a:t>teleportation probability </a:t>
            </a:r>
            <a:r>
              <a:rPr lang="el-GR" b="1" dirty="0" smtClean="0"/>
              <a:t>α</a:t>
            </a:r>
            <a:r>
              <a:rPr lang="en-US" b="1" dirty="0" smtClean="0"/>
              <a:t> </a:t>
            </a:r>
            <a:r>
              <a:rPr lang="en-US" dirty="0" smtClean="0"/>
              <a:t>to every decision</a:t>
            </a:r>
          </a:p>
          <a:p>
            <a:r>
              <a:rPr lang="el-GR" dirty="0" smtClean="0"/>
              <a:t>α</a:t>
            </a:r>
            <a:r>
              <a:rPr lang="en-US" dirty="0" smtClean="0"/>
              <a:t>% chance of getting bored and jumping somewhere else, (1-</a:t>
            </a:r>
            <a:r>
              <a:rPr lang="el-GR" dirty="0" smtClean="0"/>
              <a:t> α</a:t>
            </a:r>
            <a:r>
              <a:rPr lang="en-US" dirty="0" smtClean="0"/>
              <a:t>)% chance of choosing one of the available links</a:t>
            </a:r>
          </a:p>
          <a:p>
            <a:r>
              <a:rPr lang="el-GR" dirty="0" smtClean="0"/>
              <a:t>α</a:t>
            </a:r>
            <a:r>
              <a:rPr lang="en-US" dirty="0" smtClean="0"/>
              <a:t> = .15 is typical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Definition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36600" y="2662238"/>
          <a:ext cx="75168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name="Equation" r:id="rId3" imgW="2298600" imgH="495000" progId="Equation.3">
                  <p:embed/>
                </p:oleObj>
              </mc:Choice>
              <mc:Fallback>
                <p:oleObj name="Equation" r:id="rId3" imgW="229860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662238"/>
                        <a:ext cx="7516813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922852" y="4030148"/>
            <a:ext cx="838200" cy="39790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800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PageRank</a:t>
            </a:r>
            <a:r>
              <a:rPr lang="en-US" sz="2400" dirty="0" smtClean="0"/>
              <a:t> of </a:t>
            </a:r>
            <a:br>
              <a:rPr lang="en-US" sz="2400" dirty="0" smtClean="0"/>
            </a:br>
            <a:r>
              <a:rPr lang="en-US" sz="2400" dirty="0" smtClean="0"/>
              <a:t>page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endParaRPr lang="en-US" sz="24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Pi</a:t>
            </a:r>
            <a:r>
              <a:rPr lang="en-US" sz="2400" dirty="0" smtClean="0"/>
              <a:t> is set of all pages pointing to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endParaRPr lang="en-US" sz="2400" i="1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876799" y="4038601"/>
            <a:ext cx="1447802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6515100" y="952500"/>
            <a:ext cx="304800" cy="312420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1447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Sum of PR of all pages pointing to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endParaRPr lang="en-US" sz="2400" i="1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7162800" y="4572000"/>
            <a:ext cx="7620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600" y="5181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of </a:t>
            </a:r>
            <a:br>
              <a:rPr lang="en-US" sz="2400" dirty="0" smtClean="0"/>
            </a:br>
            <a:r>
              <a:rPr lang="en-US" sz="2400" dirty="0" err="1" smtClean="0"/>
              <a:t>outlinks</a:t>
            </a:r>
            <a:r>
              <a:rPr lang="en-US" sz="2400" dirty="0" smtClean="0"/>
              <a:t> from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j</a:t>
            </a:r>
            <a:endParaRPr lang="en-US" sz="2400" i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1524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Teleportation probability</a:t>
            </a:r>
            <a:endParaRPr lang="en-US" sz="2400" i="1" baseline="-25000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2286000" y="2438400"/>
            <a:ext cx="381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628900" y="4381500"/>
            <a:ext cx="457200" cy="762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05000" y="4724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Total num of pages</a:t>
            </a:r>
            <a:endParaRPr lang="en-US" sz="24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2098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PR(C) = .15/5 + .85 ×</a:t>
            </a:r>
          </a:p>
          <a:p>
            <a:r>
              <a:rPr lang="en-US" sz="2400" dirty="0" smtClean="0"/>
              <a:t>          (PR(B)/4 + PR(E)/2)</a:t>
            </a:r>
          </a:p>
          <a:p>
            <a:endParaRPr lang="en-US" sz="2400" dirty="0" smtClean="0"/>
          </a:p>
          <a:p>
            <a:r>
              <a:rPr lang="en-US" sz="2400" dirty="0" smtClean="0"/>
              <a:t>Problem: What is PR(B)</a:t>
            </a:r>
          </a:p>
          <a:p>
            <a:r>
              <a:rPr lang="en-US" sz="2400" dirty="0" smtClean="0"/>
              <a:t>	 and PR(E)?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Solution: Give all pages same PR to start (1/|</a:t>
            </a:r>
            <a:r>
              <a:rPr lang="en-US" sz="2400" i="1" dirty="0" smtClean="0"/>
              <a:t>P</a:t>
            </a:r>
            <a:r>
              <a:rPr lang="en-US" sz="2400" dirty="0" smtClean="0"/>
              <a:t>|) &amp; iteratively calculate new PR</a:t>
            </a:r>
            <a:endParaRPr lang="en-US" sz="2400" dirty="0"/>
          </a:p>
        </p:txBody>
      </p:sp>
      <p:grpSp>
        <p:nvGrpSpPr>
          <p:cNvPr id="19" name="Group 3"/>
          <p:cNvGrpSpPr/>
          <p:nvPr/>
        </p:nvGrpSpPr>
        <p:grpSpPr>
          <a:xfrm>
            <a:off x="457200" y="1905000"/>
            <a:ext cx="4343400" cy="3733800"/>
            <a:chOff x="762000" y="1905000"/>
            <a:chExt cx="4343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Straight Arrow Connector 19"/>
            <p:cNvCxnSpPr>
              <a:stCxn id="32" idx="7"/>
              <a:endCxn id="21" idx="3"/>
            </p:cNvCxnSpPr>
            <p:nvPr/>
          </p:nvCxnSpPr>
          <p:spPr>
            <a:xfrm rot="5400000" flipH="1" flipV="1">
              <a:off x="1641008" y="2391848"/>
              <a:ext cx="756584" cy="10837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38400" y="19050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A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C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600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D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E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32" idx="6"/>
              <a:endCxn id="22" idx="2"/>
            </p:cNvCxnSpPr>
            <p:nvPr/>
          </p:nvCxnSpPr>
          <p:spPr>
            <a:xfrm>
              <a:off x="1600200" y="3581400"/>
              <a:ext cx="2667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3" idx="0"/>
            </p:cNvCxnSpPr>
            <p:nvPr/>
          </p:nvCxnSpPr>
          <p:spPr>
            <a:xfrm rot="16200000" flipH="1">
              <a:off x="1238250" y="4095750"/>
              <a:ext cx="990600" cy="5715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1"/>
              <a:endCxn id="32" idx="4"/>
            </p:cNvCxnSpPr>
            <p:nvPr/>
          </p:nvCxnSpPr>
          <p:spPr>
            <a:xfrm rot="16200000" flipV="1">
              <a:off x="939030" y="4204470"/>
              <a:ext cx="1025992" cy="541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23" idx="6"/>
            </p:cNvCxnSpPr>
            <p:nvPr/>
          </p:nvCxnSpPr>
          <p:spPr>
            <a:xfrm rot="10800000">
              <a:off x="2438400" y="5257800"/>
              <a:ext cx="10668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4" idx="0"/>
            </p:cNvCxnSpPr>
            <p:nvPr/>
          </p:nvCxnSpPr>
          <p:spPr>
            <a:xfrm rot="5400000">
              <a:off x="3677444" y="4134644"/>
              <a:ext cx="989012" cy="4953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2" idx="4"/>
            </p:cNvCxnSpPr>
            <p:nvPr/>
          </p:nvCxnSpPr>
          <p:spPr>
            <a:xfrm rot="5400000" flipH="1" flipV="1">
              <a:off x="3940478" y="4242570"/>
              <a:ext cx="1025992" cy="4656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4" idx="1"/>
            </p:cNvCxnSpPr>
            <p:nvPr/>
          </p:nvCxnSpPr>
          <p:spPr>
            <a:xfrm>
              <a:off x="1524000" y="3733800"/>
              <a:ext cx="2103952" cy="1254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620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B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1533465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PR(A) = .03 + .85 × PR(B)/4 </a:t>
            </a:r>
          </a:p>
          <a:p>
            <a:r>
              <a:rPr lang="en-US" sz="2000" dirty="0" smtClean="0"/>
              <a:t>           = .0725</a:t>
            </a:r>
          </a:p>
          <a:p>
            <a:endParaRPr lang="en-US" sz="2000" dirty="0" smtClean="0"/>
          </a:p>
          <a:p>
            <a:r>
              <a:rPr lang="en-US" sz="2000" dirty="0" smtClean="0"/>
              <a:t>PR(B) = .03 + . 85 × PR(D)/1 = .2</a:t>
            </a:r>
          </a:p>
          <a:p>
            <a:endParaRPr lang="en-US" sz="2000" dirty="0" smtClean="0"/>
          </a:p>
          <a:p>
            <a:r>
              <a:rPr lang="en-US" sz="2000" dirty="0" smtClean="0"/>
              <a:t>PR(C) = .03 + .85(PR(B)/4 +</a:t>
            </a:r>
          </a:p>
          <a:p>
            <a:r>
              <a:rPr lang="en-US" sz="2000" dirty="0" smtClean="0"/>
              <a:t>	PR(E)/2)</a:t>
            </a:r>
          </a:p>
          <a:p>
            <a:r>
              <a:rPr lang="en-US" sz="2000" dirty="0" smtClean="0"/>
              <a:t>           = .03 + .85(.2/4 + .2/2)</a:t>
            </a:r>
          </a:p>
          <a:p>
            <a:r>
              <a:rPr lang="en-US" sz="2000" dirty="0" smtClean="0"/>
              <a:t>           = .1575</a:t>
            </a:r>
          </a:p>
          <a:p>
            <a:endParaRPr lang="en-US" sz="2000" dirty="0" smtClean="0"/>
          </a:p>
          <a:p>
            <a:r>
              <a:rPr lang="en-US" sz="2000" dirty="0" smtClean="0"/>
              <a:t>PR(D) = .03 + .85(PR(B)/4 + </a:t>
            </a:r>
          </a:p>
          <a:p>
            <a:r>
              <a:rPr lang="en-US" sz="2000" dirty="0" smtClean="0"/>
              <a:t>	PR(E)/2)</a:t>
            </a:r>
            <a:br>
              <a:rPr lang="en-US" sz="2000" dirty="0" smtClean="0"/>
            </a:br>
            <a:r>
              <a:rPr lang="en-US" sz="2000" dirty="0" smtClean="0"/>
              <a:t>           = .1575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PR(E) = .03 + .85(PR(B)/4 + </a:t>
            </a:r>
          </a:p>
          <a:p>
            <a:r>
              <a:rPr lang="en-US" sz="2000" dirty="0" smtClean="0"/>
              <a:t>	PR(C)/1)</a:t>
            </a:r>
          </a:p>
          <a:p>
            <a:r>
              <a:rPr lang="en-US" sz="2000" dirty="0" smtClean="0"/>
              <a:t>           = .2425</a:t>
            </a:r>
          </a:p>
          <a:p>
            <a:endParaRPr lang="en-US" sz="2000" dirty="0" smtClean="0"/>
          </a:p>
        </p:txBody>
      </p:sp>
      <p:grpSp>
        <p:nvGrpSpPr>
          <p:cNvPr id="19" name="Group 3"/>
          <p:cNvGrpSpPr/>
          <p:nvPr/>
        </p:nvGrpSpPr>
        <p:grpSpPr>
          <a:xfrm>
            <a:off x="457200" y="1905000"/>
            <a:ext cx="4343400" cy="3733800"/>
            <a:chOff x="762000" y="1905000"/>
            <a:chExt cx="4343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Straight Arrow Connector 19"/>
            <p:cNvCxnSpPr>
              <a:stCxn id="32" idx="7"/>
              <a:endCxn id="21" idx="3"/>
            </p:cNvCxnSpPr>
            <p:nvPr/>
          </p:nvCxnSpPr>
          <p:spPr>
            <a:xfrm rot="5400000" flipH="1" flipV="1">
              <a:off x="1641008" y="2391848"/>
              <a:ext cx="756584" cy="10837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438400" y="19050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A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C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600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D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E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32" idx="6"/>
              <a:endCxn id="22" idx="2"/>
            </p:cNvCxnSpPr>
            <p:nvPr/>
          </p:nvCxnSpPr>
          <p:spPr>
            <a:xfrm>
              <a:off x="1600200" y="3581400"/>
              <a:ext cx="2667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3" idx="0"/>
            </p:cNvCxnSpPr>
            <p:nvPr/>
          </p:nvCxnSpPr>
          <p:spPr>
            <a:xfrm rot="16200000" flipH="1">
              <a:off x="1238250" y="4095750"/>
              <a:ext cx="990600" cy="5715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1"/>
              <a:endCxn id="32" idx="4"/>
            </p:cNvCxnSpPr>
            <p:nvPr/>
          </p:nvCxnSpPr>
          <p:spPr>
            <a:xfrm rot="16200000" flipV="1">
              <a:off x="939030" y="4204470"/>
              <a:ext cx="1025992" cy="541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23" idx="6"/>
            </p:cNvCxnSpPr>
            <p:nvPr/>
          </p:nvCxnSpPr>
          <p:spPr>
            <a:xfrm rot="10800000">
              <a:off x="2438400" y="5257800"/>
              <a:ext cx="10668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4" idx="0"/>
            </p:cNvCxnSpPr>
            <p:nvPr/>
          </p:nvCxnSpPr>
          <p:spPr>
            <a:xfrm rot="5400000">
              <a:off x="3677444" y="4134644"/>
              <a:ext cx="989012" cy="4953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2" idx="4"/>
            </p:cNvCxnSpPr>
            <p:nvPr/>
          </p:nvCxnSpPr>
          <p:spPr>
            <a:xfrm rot="5400000" flipH="1" flipV="1">
              <a:off x="3940478" y="4242570"/>
              <a:ext cx="1025992" cy="4656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4" idx="1"/>
            </p:cNvCxnSpPr>
            <p:nvPr/>
          </p:nvCxnSpPr>
          <p:spPr>
            <a:xfrm>
              <a:off x="1524000" y="3733800"/>
              <a:ext cx="2103952" cy="1254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620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B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is computed over and over until it converges, around 20 times</a:t>
            </a:r>
          </a:p>
          <a:p>
            <a:r>
              <a:rPr lang="en-US" dirty="0" smtClean="0"/>
              <a:t>Can also be calculated efficiently using matrix multiplication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Definition as Matrix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1676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Stated as a matrix equation where </a:t>
            </a:r>
            <a:r>
              <a:rPr lang="en-US" sz="2400" b="1" dirty="0" smtClean="0"/>
              <a:t>R</a:t>
            </a:r>
            <a:r>
              <a:rPr lang="en-US" sz="2400" dirty="0" smtClean="0"/>
              <a:t> is the vector of </a:t>
            </a:r>
            <a:r>
              <a:rPr lang="en-US" sz="2400" dirty="0" err="1" smtClean="0"/>
              <a:t>PageRank</a:t>
            </a:r>
            <a:r>
              <a:rPr lang="en-US" sz="2400" dirty="0" smtClean="0"/>
              <a:t> values and </a:t>
            </a:r>
            <a:r>
              <a:rPr lang="en-US" sz="2400" b="1" dirty="0" smtClean="0"/>
              <a:t>T</a:t>
            </a:r>
            <a:r>
              <a:rPr lang="en-US" sz="2400" dirty="0" smtClean="0"/>
              <a:t> the matrix for transition probabilities:</a:t>
            </a:r>
            <a:endParaRPr lang="en-US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352800" y="2667000"/>
          <a:ext cx="2297723" cy="80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9" name="Equation" r:id="rId3" imgW="469800" imgH="164880" progId="Equation.3">
                  <p:embed/>
                </p:oleObj>
              </mc:Choice>
              <mc:Fallback>
                <p:oleObj name="Equation" r:id="rId3" imgW="46980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67000"/>
                        <a:ext cx="2297723" cy="807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9600" y="3886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where </a:t>
            </a:r>
            <a:r>
              <a:rPr lang="en-US" sz="2400" dirty="0" err="1" smtClean="0"/>
              <a:t>T</a:t>
            </a:r>
            <a:r>
              <a:rPr lang="en-US" sz="2400" i="1" baseline="-25000" dirty="0" err="1" smtClean="0"/>
              <a:t>ij</a:t>
            </a:r>
            <a:r>
              <a:rPr lang="en-US" sz="2400" dirty="0" smtClean="0"/>
              <a:t> is the probability of going from page </a:t>
            </a:r>
            <a:r>
              <a:rPr lang="en-US" sz="2400" i="1" dirty="0" smtClean="0"/>
              <a:t>j</a:t>
            </a:r>
            <a:r>
              <a:rPr lang="en-US" sz="2400" dirty="0" smtClean="0"/>
              <a:t> to </a:t>
            </a:r>
            <a:r>
              <a:rPr lang="en-US" sz="2400" dirty="0" err="1" smtClean="0"/>
              <a:t>i</a:t>
            </a:r>
            <a:r>
              <a:rPr lang="en-US" sz="2400" i="1" dirty="0" smtClean="0"/>
              <a:t>:</a:t>
            </a:r>
            <a:endParaRPr lang="en-US" sz="2400" baseline="-25000" dirty="0"/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339725" y="4668838"/>
          <a:ext cx="4198938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0" name="Equation" r:id="rId5" imgW="1257120" imgH="469800" progId="Equation.3">
                  <p:embed/>
                </p:oleObj>
              </mc:Choice>
              <mc:Fallback>
                <p:oleObj name="Equation" r:id="rId5" imgW="1257120" imgH="469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668838"/>
                        <a:ext cx="4198938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472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a link from </a:t>
            </a:r>
            <a:br>
              <a:rPr lang="en-US" sz="2400" dirty="0" smtClean="0"/>
            </a:br>
            <a:r>
              <a:rPr lang="en-US" sz="2400" dirty="0" smtClean="0"/>
              <a:t>page </a:t>
            </a:r>
            <a:r>
              <a:rPr lang="en-US" sz="2400" i="1" dirty="0" smtClean="0"/>
              <a:t>j</a:t>
            </a:r>
            <a:r>
              <a:rPr lang="en-US" sz="2400" dirty="0" smtClean="0"/>
              <a:t> to </a:t>
            </a:r>
            <a:r>
              <a:rPr lang="en-US" sz="2400" i="1" dirty="0" err="1" smtClean="0"/>
              <a:t>i</a:t>
            </a:r>
            <a:endParaRPr lang="en-US" sz="2400" i="1" dirty="0" smtClean="0"/>
          </a:p>
          <a:p>
            <a:pPr algn="ctr"/>
            <a:r>
              <a:rPr lang="en-US" sz="2400" dirty="0" smtClean="0"/>
              <a:t>exists, otherwise </a:t>
            </a:r>
            <a:endParaRPr lang="en-US" sz="2400" baseline="-25000" dirty="0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6934200" y="4683109"/>
          <a:ext cx="1789112" cy="156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" name="Equation" r:id="rId7" imgW="507960" imgH="444240" progId="Equation.3">
                  <p:embed/>
                </p:oleObj>
              </mc:Choice>
              <mc:Fallback>
                <p:oleObj name="Equation" r:id="rId7" imgW="50796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83109"/>
                        <a:ext cx="1789112" cy="15652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 flipH="1" flipV="1">
            <a:off x="1371600" y="6248400"/>
            <a:ext cx="3048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5194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num of pages</a:t>
            </a:r>
            <a:endParaRPr lang="en-US" sz="1600" i="1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886200" y="6248400"/>
            <a:ext cx="3048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65194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Total </a:t>
            </a:r>
            <a:r>
              <a:rPr lang="en-US" sz="1600" dirty="0" err="1" smtClean="0"/>
              <a:t>outlinks</a:t>
            </a:r>
            <a:r>
              <a:rPr lang="en-US" sz="1600" dirty="0" smtClean="0"/>
              <a:t> from page </a:t>
            </a:r>
            <a:r>
              <a:rPr lang="en-US" sz="1600" i="1" dirty="0" smtClean="0"/>
              <a:t>j</a:t>
            </a:r>
            <a:endParaRPr lang="en-US" sz="16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Matrix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1219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</a:t>
            </a:r>
            <a:r>
              <a:rPr lang="en-US" sz="3600" baseline="-25000" dirty="0" smtClean="0"/>
              <a:t>A</a:t>
            </a:r>
          </a:p>
          <a:p>
            <a:r>
              <a:rPr lang="en-US" sz="3600" dirty="0" smtClean="0"/>
              <a:t>PR</a:t>
            </a:r>
            <a:r>
              <a:rPr lang="en-US" sz="3600" baseline="-25000" dirty="0" smtClean="0"/>
              <a:t>B</a:t>
            </a:r>
          </a:p>
          <a:p>
            <a:r>
              <a:rPr lang="en-US" sz="3600" dirty="0" smtClean="0"/>
              <a:t>PR</a:t>
            </a:r>
            <a:r>
              <a:rPr lang="en-US" sz="3600" baseline="-25000" dirty="0" smtClean="0"/>
              <a:t>C</a:t>
            </a:r>
          </a:p>
          <a:p>
            <a:r>
              <a:rPr lang="en-US" sz="3600" dirty="0" smtClean="0"/>
              <a:t>PR</a:t>
            </a:r>
            <a:r>
              <a:rPr lang="en-US" sz="3600" baseline="-25000" dirty="0" smtClean="0"/>
              <a:t>D</a:t>
            </a:r>
          </a:p>
          <a:p>
            <a:r>
              <a:rPr lang="en-US" sz="3600" dirty="0" smtClean="0"/>
              <a:t>PR</a:t>
            </a:r>
            <a:r>
              <a:rPr lang="en-US" sz="3600" baseline="-25000" dirty="0" smtClean="0"/>
              <a:t>E</a:t>
            </a:r>
          </a:p>
          <a:p>
            <a:endParaRPr lang="en-US" sz="3600" baseline="-25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0" y="1828800"/>
            <a:ext cx="228601" cy="2971800"/>
            <a:chOff x="762000" y="1828800"/>
            <a:chExt cx="228601" cy="2971800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H="1">
            <a:off x="1752600" y="1828800"/>
            <a:ext cx="228601" cy="2971800"/>
            <a:chOff x="2209800" y="1981200"/>
            <a:chExt cx="228601" cy="2971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209800" y="3048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43200" y="1828800"/>
            <a:ext cx="228601" cy="2971800"/>
            <a:chOff x="762000" y="1828800"/>
            <a:chExt cx="228601" cy="2971800"/>
          </a:xfrm>
        </p:grpSpPr>
        <p:cxnSp>
          <p:nvCxnSpPr>
            <p:cNvPr id="18" name="Straight Connector 1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7010400" y="1828800"/>
            <a:ext cx="228601" cy="2971800"/>
            <a:chOff x="2209800" y="1981200"/>
            <a:chExt cx="228601" cy="2971800"/>
          </a:xfrm>
        </p:grpSpPr>
        <p:cxnSp>
          <p:nvCxnSpPr>
            <p:cNvPr id="22" name="Straight Connector 2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124200" y="1752600"/>
            <a:ext cx="4038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       .     </a:t>
            </a:r>
            <a:r>
              <a:rPr lang="en-US" sz="2800" dirty="0" smtClean="0"/>
              <a:t>.03       </a:t>
            </a:r>
            <a:r>
              <a:rPr lang="en-US" sz="3600" dirty="0" smtClean="0"/>
              <a:t>.       .   </a:t>
            </a:r>
            <a:endParaRPr lang="en-US" sz="3600" baseline="-25000" dirty="0" smtClean="0"/>
          </a:p>
          <a:p>
            <a:r>
              <a:rPr lang="en-US" sz="3600" dirty="0" smtClean="0"/>
              <a:t>.       .       .       .       .   </a:t>
            </a:r>
            <a:endParaRPr lang="en-US" sz="3600" baseline="-25000" dirty="0" smtClean="0"/>
          </a:p>
          <a:p>
            <a:r>
              <a:rPr lang="en-US" sz="3600" dirty="0" smtClean="0"/>
              <a:t>.       .       .       .       .   </a:t>
            </a:r>
            <a:endParaRPr lang="en-US" sz="3600" baseline="-25000" dirty="0" smtClean="0"/>
          </a:p>
          <a:p>
            <a:r>
              <a:rPr lang="en-US" sz="3600" dirty="0" smtClean="0"/>
              <a:t>.       .       .       .       .   </a:t>
            </a:r>
            <a:endParaRPr lang="en-US" sz="3600" baseline="-25000" dirty="0" smtClean="0"/>
          </a:p>
          <a:p>
            <a:r>
              <a:rPr lang="en-US" sz="3600" dirty="0" smtClean="0"/>
              <a:t>.    </a:t>
            </a:r>
            <a:r>
              <a:rPr lang="en-US" sz="2800" dirty="0" smtClean="0"/>
              <a:t>.243</a:t>
            </a:r>
            <a:r>
              <a:rPr lang="en-US" sz="3600" dirty="0" smtClean="0"/>
              <a:t>     .       .       .   </a:t>
            </a:r>
            <a:endParaRPr lang="en-US" sz="3600" baseline="-25000" dirty="0" smtClean="0"/>
          </a:p>
          <a:p>
            <a:endParaRPr lang="en-US" sz="3600" baseline="-25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391400" y="1828800"/>
            <a:ext cx="228601" cy="2971800"/>
            <a:chOff x="762000" y="1828800"/>
            <a:chExt cx="228601" cy="2971800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8229600" y="1828800"/>
            <a:ext cx="228601" cy="2971800"/>
            <a:chOff x="2209800" y="1981200"/>
            <a:chExt cx="228601" cy="2971800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20000" y="1905000"/>
            <a:ext cx="83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.2</a:t>
            </a:r>
          </a:p>
          <a:p>
            <a:r>
              <a:rPr lang="en-US" sz="3600" dirty="0" smtClean="0"/>
              <a:t>.2</a:t>
            </a:r>
          </a:p>
          <a:p>
            <a:r>
              <a:rPr lang="en-US" sz="3600" dirty="0" smtClean="0"/>
              <a:t>.2</a:t>
            </a:r>
          </a:p>
          <a:p>
            <a:r>
              <a:rPr lang="en-US" sz="3600" dirty="0" smtClean="0"/>
              <a:t>.2</a:t>
            </a:r>
          </a:p>
          <a:p>
            <a:r>
              <a:rPr lang="en-US" sz="3600" dirty="0" smtClean="0"/>
              <a:t>.2</a:t>
            </a:r>
            <a:endParaRPr lang="en-US" sz="3600" baseline="-25000" dirty="0" smtClean="0"/>
          </a:p>
          <a:p>
            <a:endParaRPr lang="en-US" sz="3600" baseline="-25000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935038" y="5257800"/>
          <a:ext cx="42814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4" name="Equation" r:id="rId3" imgW="1333440" imgH="444240" progId="Equation.3">
                  <p:embed/>
                </p:oleObj>
              </mc:Choice>
              <mc:Fallback>
                <p:oleObj name="Equation" r:id="rId3" imgW="133344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5257800"/>
                        <a:ext cx="42814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rot="5400000" flipH="1" flipV="1">
            <a:off x="3543300" y="4838700"/>
            <a:ext cx="6858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39055" y="6324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0.15/5 + (1 – 0.15)/4 = 0.243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7429500" y="5067300"/>
            <a:ext cx="6096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48400" y="5562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Init PR values</a:t>
            </a:r>
          </a:p>
          <a:p>
            <a:pPr algn="ctr"/>
            <a:r>
              <a:rPr lang="en-US" sz="2400" dirty="0" smtClean="0"/>
              <a:t>1/|P| </a:t>
            </a:r>
            <a:endParaRPr lang="en-US" sz="2400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5143500" y="1714500"/>
            <a:ext cx="3048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00200" y="1219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link from C to A so value = 0.15/5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Richer-get-richer phenomenon</a:t>
            </a:r>
          </a:p>
          <a:p>
            <a:pPr lvl="1"/>
            <a:r>
              <a:rPr lang="en-US" dirty="0" smtClean="0"/>
              <a:t>May be difficult for new pages with few </a:t>
            </a:r>
            <a:r>
              <a:rPr lang="en-US" dirty="0" err="1" smtClean="0"/>
              <a:t>inlinks</a:t>
            </a:r>
            <a:r>
              <a:rPr lang="en-US" dirty="0" smtClean="0"/>
              <a:t> to compete with older, highly linked pages with high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Could promote small fraction of new pages at random</a:t>
            </a:r>
            <a:r>
              <a:rPr lang="en-US" baseline="30000" dirty="0" smtClean="0"/>
              <a:t>1</a:t>
            </a:r>
            <a:r>
              <a:rPr lang="en-US" dirty="0" smtClean="0"/>
              <a:t> or add decay factor to links</a:t>
            </a:r>
            <a:endParaRPr lang="en-US" baseline="30000" dirty="0" smtClean="0"/>
          </a:p>
          <a:p>
            <a:r>
              <a:rPr lang="en-US" dirty="0" smtClean="0"/>
              <a:t>Study</a:t>
            </a:r>
            <a:r>
              <a:rPr lang="en-US" baseline="30000" dirty="0" smtClean="0"/>
              <a:t>2</a:t>
            </a:r>
            <a:r>
              <a:rPr lang="en-US" dirty="0" smtClean="0"/>
              <a:t> showed just counting number of </a:t>
            </a:r>
            <a:r>
              <a:rPr lang="en-US" dirty="0" err="1" smtClean="0"/>
              <a:t>inlinks</a:t>
            </a:r>
            <a:r>
              <a:rPr lang="en-US" dirty="0" smtClean="0"/>
              <a:t> gives similar ranking as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Study was on small scale and pages were not necessarily “typical” </a:t>
            </a:r>
          </a:p>
          <a:p>
            <a:pPr lvl="1"/>
            <a:r>
              <a:rPr lang="en-US" dirty="0" smtClean="0"/>
              <a:t>Counting </a:t>
            </a:r>
            <a:r>
              <a:rPr lang="en-US" dirty="0" err="1" smtClean="0"/>
              <a:t>inlinks</a:t>
            </a:r>
            <a:r>
              <a:rPr lang="en-US" dirty="0" smtClean="0"/>
              <a:t> more susceptible to spamming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Pandey et al., Shuffling a stacked deck, VLDB 2005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Amento et al., Does “authority” mean quality?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Hyperlink-induced topic search (HITS) by </a:t>
            </a:r>
            <a:br>
              <a:rPr lang="en-US" dirty="0" smtClean="0"/>
            </a:br>
            <a:r>
              <a:rPr lang="en-US" dirty="0" smtClean="0"/>
              <a:t>Jon Kleinberg</a:t>
            </a:r>
            <a:r>
              <a:rPr lang="en-US" baseline="30000" dirty="0" smtClean="0"/>
              <a:t>1</a:t>
            </a:r>
          </a:p>
          <a:p>
            <a:r>
              <a:rPr lang="en-US" b="1" dirty="0" smtClean="0"/>
              <a:t>Hub</a:t>
            </a:r>
            <a:r>
              <a:rPr lang="en-US" dirty="0" smtClean="0"/>
              <a:t>: page with </a:t>
            </a:r>
            <a:r>
              <a:rPr lang="en-US" dirty="0" err="1" smtClean="0"/>
              <a:t>outlinks</a:t>
            </a:r>
            <a:r>
              <a:rPr lang="en-US" dirty="0" smtClean="0"/>
              <a:t> to informative web pages</a:t>
            </a:r>
          </a:p>
          <a:p>
            <a:r>
              <a:rPr lang="en-US" b="1" dirty="0" smtClean="0"/>
              <a:t>Authority</a:t>
            </a:r>
            <a:r>
              <a:rPr lang="en-US" dirty="0" smtClean="0"/>
              <a:t>: informative/authoritative page with many </a:t>
            </a:r>
            <a:r>
              <a:rPr lang="en-US" dirty="0" err="1" smtClean="0"/>
              <a:t>inlinks</a:t>
            </a:r>
            <a:endParaRPr lang="en-US" dirty="0" smtClean="0"/>
          </a:p>
          <a:p>
            <a:r>
              <a:rPr lang="en-US" dirty="0" smtClean="0"/>
              <a:t>Recursive definition:</a:t>
            </a:r>
          </a:p>
          <a:p>
            <a:pPr lvl="1"/>
            <a:r>
              <a:rPr lang="en-US" dirty="0" smtClean="0"/>
              <a:t>Good hubs point to good authorities</a:t>
            </a:r>
          </a:p>
          <a:p>
            <a:pPr lvl="1"/>
            <a:r>
              <a:rPr lang="en-US" dirty="0" smtClean="0"/>
              <a:t>Good authorities are pointed to by good hubs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/>
              <a:t>Kleinberg, Authoritative sources in a hyperlinked environment, </a:t>
            </a:r>
            <a:r>
              <a:rPr lang="en-US" sz="1400" i="1" dirty="0" smtClean="0"/>
              <a:t>J. ACM</a:t>
            </a:r>
            <a:r>
              <a:rPr lang="en-US" sz="1400" dirty="0" smtClean="0"/>
              <a:t>, 1999</a:t>
            </a:r>
          </a:p>
          <a:p>
            <a:pPr algn="ctr"/>
            <a:r>
              <a:rPr lang="en-US" sz="1400" dirty="0" smtClean="0"/>
              <a:t>Image: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scgp.stonybrook.edu/archives/6084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52600" y="4191000"/>
            <a:ext cx="1981200" cy="1905794"/>
            <a:chOff x="1143000" y="3124200"/>
            <a:chExt cx="1981200" cy="1905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1562100" y="4533900"/>
              <a:ext cx="5334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52600" y="3733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H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1943100" y="47625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514600" y="4343400"/>
              <a:ext cx="381000" cy="381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1143000" y="4191000"/>
              <a:ext cx="609600" cy="76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1371600" y="3581400"/>
              <a:ext cx="4572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V="1">
              <a:off x="1752600" y="3352800"/>
              <a:ext cx="609600" cy="152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2438400" y="3352800"/>
              <a:ext cx="457200" cy="457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90800" y="41148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953000" y="4191000"/>
            <a:ext cx="1981200" cy="1905794"/>
            <a:chOff x="1143000" y="3124200"/>
            <a:chExt cx="1981200" cy="19057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1562100" y="4533900"/>
              <a:ext cx="5334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752600" y="3733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A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1943100" y="47625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514600" y="4343400"/>
              <a:ext cx="381000" cy="3810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0800000" flipV="1">
              <a:off x="1143000" y="4191000"/>
              <a:ext cx="609600" cy="762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800000">
              <a:off x="1371600" y="3581400"/>
              <a:ext cx="4572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1752600" y="3352800"/>
              <a:ext cx="609600" cy="1524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438400" y="3352800"/>
              <a:ext cx="457200" cy="4572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90800" y="4114800"/>
              <a:ext cx="5334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1548"/>
            <a:ext cx="15049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Good </a:t>
            </a:r>
            <a:r>
              <a:rPr lang="en-US" dirty="0"/>
              <a:t>Authority </a:t>
            </a:r>
            <a:r>
              <a:rPr lang="en-US" dirty="0" smtClean="0"/>
              <a:t>&amp; Hub?</a:t>
            </a:r>
            <a:endParaRPr lang="en-US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8736"/>
            <a:ext cx="4370196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8737"/>
            <a:ext cx="437019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76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links between web pages can be used to improve ranking search engine results</a:t>
            </a:r>
          </a:p>
          <a:p>
            <a:r>
              <a:rPr lang="en-US" dirty="0" smtClean="0"/>
              <a:t>Link spam and how to overcome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Retrieve pages most relevant to search query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root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Retrieve </a:t>
            </a:r>
            <a:r>
              <a:rPr lang="en-US" dirty="0" smtClean="0">
                <a:sym typeface="Wingdings" pitchFamily="2" charset="2"/>
              </a:rPr>
              <a:t>all pages linked to/from the root set  </a:t>
            </a:r>
            <a:r>
              <a:rPr lang="en-US" i="1" dirty="0" smtClean="0">
                <a:sym typeface="Wingdings" pitchFamily="2" charset="2"/>
              </a:rPr>
              <a:t>base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authority and hub calculations iteratively on all nodes in the </a:t>
            </a:r>
            <a:r>
              <a:rPr lang="en-US" dirty="0" err="1" smtClean="0"/>
              <a:t>subgraph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finished, every node has an authority score and hub score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2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and Base Sets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990600" y="1676400"/>
            <a:ext cx="6858000" cy="4648200"/>
            <a:chOff x="990600" y="1676400"/>
            <a:chExt cx="6858000" cy="4648200"/>
          </a:xfrm>
        </p:grpSpPr>
        <p:sp>
          <p:nvSpPr>
            <p:cNvPr id="7" name="Oval 6"/>
            <p:cNvSpPr/>
            <p:nvPr/>
          </p:nvSpPr>
          <p:spPr>
            <a:xfrm>
              <a:off x="1371600" y="36576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D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95600" y="5105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E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29200" y="5105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F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05000" y="2438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H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1676400"/>
              <a:ext cx="6858000" cy="4648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638800" y="22860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I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1" idx="5"/>
            </p:cNvCxnSpPr>
            <p:nvPr/>
          </p:nvCxnSpPr>
          <p:spPr>
            <a:xfrm>
              <a:off x="2620448" y="3088808"/>
              <a:ext cx="656152" cy="2639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7" idx="6"/>
            </p:cNvCxnSpPr>
            <p:nvPr/>
          </p:nvCxnSpPr>
          <p:spPr>
            <a:xfrm rot="10800000" flipV="1">
              <a:off x="2209800" y="3733800"/>
              <a:ext cx="11430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7" idx="5"/>
            </p:cNvCxnSpPr>
            <p:nvPr/>
          </p:nvCxnSpPr>
          <p:spPr>
            <a:xfrm rot="16200000" flipV="1">
              <a:off x="2054528" y="4340528"/>
              <a:ext cx="949792" cy="8847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9" idx="1"/>
            </p:cNvCxnSpPr>
            <p:nvPr/>
          </p:nvCxnSpPr>
          <p:spPr>
            <a:xfrm>
              <a:off x="4648200" y="4724400"/>
              <a:ext cx="503752" cy="492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5" idx="7"/>
            </p:cNvCxnSpPr>
            <p:nvPr/>
          </p:nvCxnSpPr>
          <p:spPr>
            <a:xfrm rot="5400000">
              <a:off x="5331128" y="2928120"/>
              <a:ext cx="416392" cy="3513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6172200" y="3124200"/>
              <a:ext cx="6096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V="1">
              <a:off x="6019800" y="3200400"/>
              <a:ext cx="609600" cy="304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4800600" y="4038601"/>
              <a:ext cx="1676400" cy="38099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429000" y="19050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Base set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37" name="Straight Arrow Connector 36"/>
            <p:cNvCxnSpPr>
              <a:endCxn id="4" idx="4"/>
            </p:cNvCxnSpPr>
            <p:nvPr/>
          </p:nvCxnSpPr>
          <p:spPr>
            <a:xfrm rot="5400000" flipH="1" flipV="1">
              <a:off x="2952750" y="4362450"/>
              <a:ext cx="1219200" cy="2667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400800" y="35052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G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934200" y="528834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Resulting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between 1K – 5K pages</a:t>
            </a:r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2743200" y="2667000"/>
            <a:ext cx="3124200" cy="2438400"/>
            <a:chOff x="2743200" y="2667000"/>
            <a:chExt cx="3124200" cy="2438400"/>
          </a:xfrm>
        </p:grpSpPr>
        <p:sp>
          <p:nvSpPr>
            <p:cNvPr id="12" name="Oval 11"/>
            <p:cNvSpPr/>
            <p:nvPr/>
          </p:nvSpPr>
          <p:spPr>
            <a:xfrm>
              <a:off x="2743200" y="2667000"/>
              <a:ext cx="3124200" cy="24384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0000" y="26670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Root set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276600" y="3124200"/>
              <a:ext cx="2209800" cy="1676400"/>
              <a:chOff x="3276600" y="3124200"/>
              <a:chExt cx="2209800" cy="1676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276600" y="3124200"/>
                <a:ext cx="8382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A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648200" y="3200400"/>
                <a:ext cx="8382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B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Arrow Connector 16"/>
              <p:cNvCxnSpPr>
                <a:stCxn id="4" idx="6"/>
                <a:endCxn id="5" idx="2"/>
              </p:cNvCxnSpPr>
              <p:nvPr/>
            </p:nvCxnSpPr>
            <p:spPr>
              <a:xfrm>
                <a:off x="4114800" y="3505200"/>
                <a:ext cx="533400" cy="762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6200000" flipV="1">
                <a:off x="3924300" y="3848100"/>
                <a:ext cx="304800" cy="2286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3962400" y="4038600"/>
                <a:ext cx="8382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C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H and 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2819400"/>
          <a:ext cx="4572000" cy="161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1" name="Equation" r:id="rId3" imgW="1079280" imgH="380880" progId="Equation.3">
                  <p:embed/>
                </p:oleObj>
              </mc:Choice>
              <mc:Fallback>
                <p:oleObj name="Equation" r:id="rId3" imgW="1079280" imgH="3808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4572000" cy="1613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600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E</a:t>
            </a:r>
            <a:r>
              <a:rPr lang="en-US" sz="2800" dirty="0" smtClean="0"/>
              <a:t> is set of all directed edges in </a:t>
            </a:r>
            <a:r>
              <a:rPr lang="en-US" sz="2800" dirty="0" err="1" smtClean="0"/>
              <a:t>subgraph</a:t>
            </a:r>
            <a:endParaRPr lang="en-US" sz="2800" dirty="0" smtClean="0"/>
          </a:p>
          <a:p>
            <a:pPr algn="ctr"/>
            <a:r>
              <a:rPr lang="en-US" sz="2800" i="1" dirty="0" err="1" smtClean="0"/>
              <a:t>e</a:t>
            </a:r>
            <a:r>
              <a:rPr lang="en-US" sz="2800" i="1" baseline="-25000" dirty="0" err="1" smtClean="0"/>
              <a:t>qp</a:t>
            </a:r>
            <a:r>
              <a:rPr lang="en-US" sz="2800" dirty="0" smtClean="0"/>
              <a:t> is edge from page </a:t>
            </a:r>
            <a:r>
              <a:rPr lang="en-US" sz="2800" i="1" dirty="0" smtClean="0"/>
              <a:t>q</a:t>
            </a:r>
            <a:r>
              <a:rPr lang="en-US" sz="2800" dirty="0" smtClean="0"/>
              <a:t> to </a:t>
            </a:r>
            <a:r>
              <a:rPr lang="en-US" sz="2800" i="1" dirty="0" smtClean="0"/>
              <a:t>p</a:t>
            </a:r>
            <a:endParaRPr lang="en-US" sz="2800" i="1" dirty="0"/>
          </a:p>
        </p:txBody>
      </p:sp>
      <p:graphicFrame>
        <p:nvGraphicFramePr>
          <p:cNvPr id="143364" name="Content Placeholder 3"/>
          <p:cNvGraphicFramePr>
            <a:graphicFrameLocks noChangeAspect="1"/>
          </p:cNvGraphicFramePr>
          <p:nvPr/>
        </p:nvGraphicFramePr>
        <p:xfrm>
          <a:off x="2182813" y="4572000"/>
          <a:ext cx="462597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2" name="Equation" r:id="rId5" imgW="1091880" imgH="380880" progId="Equation.3">
                  <p:embed/>
                </p:oleObj>
              </mc:Choice>
              <mc:Fallback>
                <p:oleObj name="Equation" r:id="rId5" imgW="1091880" imgH="380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572000"/>
                        <a:ext cx="4625975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5105400" y="43434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4114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inlinks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257800" y="60960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200" y="586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outlinks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 and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and A scores computed repetitively until they converge, about 10-15 iterations</a:t>
            </a:r>
          </a:p>
          <a:p>
            <a:r>
              <a:rPr lang="en-US" dirty="0" smtClean="0"/>
              <a:t>Can also be calculated efficiently using matrix multiplication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Subgraph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25146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2743200" y="25146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4114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8" idx="6"/>
            <a:endCxn id="9" idx="2"/>
          </p:cNvCxnSpPr>
          <p:nvPr/>
        </p:nvCxnSpPr>
        <p:spPr>
          <a:xfrm>
            <a:off x="1752600" y="2895600"/>
            <a:ext cx="99060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  <a:endCxn id="10" idx="0"/>
          </p:cNvCxnSpPr>
          <p:nvPr/>
        </p:nvCxnSpPr>
        <p:spPr>
          <a:xfrm rot="5400000">
            <a:off x="914400" y="3695700"/>
            <a:ext cx="8382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43200" y="4114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endCxn id="10" idx="7"/>
          </p:cNvCxnSpPr>
          <p:nvPr/>
        </p:nvCxnSpPr>
        <p:spPr>
          <a:xfrm rot="10800000" flipV="1">
            <a:off x="1629848" y="3200400"/>
            <a:ext cx="1267340" cy="1025992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0"/>
            <a:endCxn id="9" idx="4"/>
          </p:cNvCxnSpPr>
          <p:nvPr/>
        </p:nvCxnSpPr>
        <p:spPr>
          <a:xfrm rot="5400000" flipH="1" flipV="1">
            <a:off x="2743200" y="3695700"/>
            <a:ext cx="8382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0" idx="6"/>
          </p:cNvCxnSpPr>
          <p:nvPr/>
        </p:nvCxnSpPr>
        <p:spPr>
          <a:xfrm rot="10800000">
            <a:off x="1752600" y="4495800"/>
            <a:ext cx="99060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724400" y="2438400"/>
            <a:ext cx="2971801" cy="2514600"/>
            <a:chOff x="2667000" y="1828800"/>
            <a:chExt cx="2971801" cy="2514600"/>
          </a:xfrm>
        </p:grpSpPr>
        <p:grpSp>
          <p:nvGrpSpPr>
            <p:cNvPr id="27" name="Group 16"/>
            <p:cNvGrpSpPr/>
            <p:nvPr/>
          </p:nvGrpSpPr>
          <p:grpSpPr>
            <a:xfrm>
              <a:off x="2667000" y="1828800"/>
              <a:ext cx="304801" cy="2514600"/>
              <a:chOff x="762000" y="1828800"/>
              <a:chExt cx="228601" cy="29718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10800000">
                <a:off x="762000" y="18288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762001" y="48006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-723900" y="3314700"/>
                <a:ext cx="2971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20"/>
            <p:cNvGrpSpPr/>
            <p:nvPr/>
          </p:nvGrpSpPr>
          <p:grpSpPr>
            <a:xfrm flipH="1">
              <a:off x="5334000" y="1828800"/>
              <a:ext cx="304801" cy="2514600"/>
              <a:chOff x="2209800" y="1981200"/>
              <a:chExt cx="228601" cy="29718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10800000">
                <a:off x="2209800" y="19812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2209801" y="4953000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723900" y="3467100"/>
                <a:ext cx="2971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3124200" y="1981200"/>
              <a:ext cx="2514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0   1   1   0   </a:t>
              </a:r>
              <a:endParaRPr lang="en-US" sz="3600" baseline="-25000" dirty="0" smtClean="0"/>
            </a:p>
            <a:p>
              <a:r>
                <a:rPr lang="en-US" sz="3600" dirty="0" smtClean="0"/>
                <a:t>1   0   1   0   </a:t>
              </a:r>
              <a:endParaRPr lang="en-US" sz="3600" baseline="-25000" dirty="0" smtClean="0"/>
            </a:p>
            <a:p>
              <a:r>
                <a:rPr lang="en-US" sz="3600" dirty="0" smtClean="0"/>
                <a:t>0   1   0   1</a:t>
              </a:r>
              <a:endParaRPr lang="en-US" sz="3600" baseline="-25000" dirty="0" smtClean="0"/>
            </a:p>
            <a:p>
              <a:r>
                <a:rPr lang="en-US" sz="3600" dirty="0" smtClean="0"/>
                <a:t>0   1   0   0</a:t>
              </a:r>
              <a:endParaRPr lang="en-US" sz="3600" baseline="-25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Adjacency matrix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182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A   B   C   D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4800" y="2590800"/>
            <a:ext cx="68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A   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 Scores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baseline="-25000" dirty="0" smtClean="0"/>
              <a:t>A</a:t>
            </a:r>
          </a:p>
          <a:p>
            <a:r>
              <a:rPr lang="en-US" sz="3600" dirty="0" smtClean="0"/>
              <a:t>A</a:t>
            </a:r>
            <a:r>
              <a:rPr lang="en-US" sz="3600" baseline="-25000" dirty="0" smtClean="0"/>
              <a:t>B</a:t>
            </a:r>
          </a:p>
          <a:p>
            <a:r>
              <a:rPr lang="en-US" sz="3600" dirty="0" smtClean="0"/>
              <a:t>A</a:t>
            </a:r>
            <a:r>
              <a:rPr lang="en-US" sz="3600" baseline="-25000" dirty="0" smtClean="0"/>
              <a:t>C</a:t>
            </a:r>
          </a:p>
          <a:p>
            <a:r>
              <a:rPr lang="en-US" sz="3600" dirty="0" smtClean="0"/>
              <a:t>A</a:t>
            </a:r>
            <a:r>
              <a:rPr lang="en-US" sz="3600" baseline="-25000" dirty="0" smtClean="0"/>
              <a:t>D</a:t>
            </a:r>
          </a:p>
          <a:p>
            <a:endParaRPr lang="en-US" sz="3600" baseline="-25000" dirty="0"/>
          </a:p>
        </p:txBody>
      </p:sp>
      <p:grpSp>
        <p:nvGrpSpPr>
          <p:cNvPr id="3" name="Group 15"/>
          <p:cNvGrpSpPr/>
          <p:nvPr/>
        </p:nvGrpSpPr>
        <p:grpSpPr>
          <a:xfrm>
            <a:off x="685800" y="1828800"/>
            <a:ext cx="304801" cy="2514600"/>
            <a:chOff x="762000" y="1828800"/>
            <a:chExt cx="228601" cy="2971800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 flipH="1">
            <a:off x="1600200" y="1828800"/>
            <a:ext cx="304801" cy="2514600"/>
            <a:chOff x="2209800" y="1981200"/>
            <a:chExt cx="228601" cy="2971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1336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9" name="Group 16"/>
          <p:cNvGrpSpPr/>
          <p:nvPr/>
        </p:nvGrpSpPr>
        <p:grpSpPr>
          <a:xfrm>
            <a:off x="2667000" y="1828800"/>
            <a:ext cx="304801" cy="2514600"/>
            <a:chOff x="762000" y="1828800"/>
            <a:chExt cx="228601" cy="2971800"/>
          </a:xfrm>
        </p:grpSpPr>
        <p:cxnSp>
          <p:nvCxnSpPr>
            <p:cNvPr id="18" name="Straight Connector 1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"/>
          <p:cNvGrpSpPr/>
          <p:nvPr/>
        </p:nvGrpSpPr>
        <p:grpSpPr>
          <a:xfrm flipH="1">
            <a:off x="5334000" y="1828800"/>
            <a:ext cx="304801" cy="2514600"/>
            <a:chOff x="2209800" y="1981200"/>
            <a:chExt cx="228601" cy="2971800"/>
          </a:xfrm>
        </p:grpSpPr>
        <p:cxnSp>
          <p:nvCxnSpPr>
            <p:cNvPr id="22" name="Straight Connector 2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124200" y="1981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0   1   0   0   </a:t>
            </a:r>
            <a:endParaRPr lang="en-US" sz="3600" baseline="-25000" dirty="0" smtClean="0"/>
          </a:p>
          <a:p>
            <a:r>
              <a:rPr lang="en-US" sz="3600" dirty="0" smtClean="0"/>
              <a:t>1   0   1   1   </a:t>
            </a:r>
            <a:endParaRPr lang="en-US" sz="3600" baseline="-25000" dirty="0" smtClean="0"/>
          </a:p>
          <a:p>
            <a:r>
              <a:rPr lang="en-US" sz="3600" dirty="0" smtClean="0"/>
              <a:t>1   1   0   0</a:t>
            </a:r>
            <a:endParaRPr lang="en-US" sz="3600" baseline="-25000" dirty="0" smtClean="0"/>
          </a:p>
          <a:p>
            <a:r>
              <a:rPr lang="en-US" sz="3600" dirty="0" smtClean="0"/>
              <a:t>0   0   1   0</a:t>
            </a:r>
            <a:endParaRPr lang="en-US" sz="3600" baseline="-25000" dirty="0"/>
          </a:p>
        </p:txBody>
      </p:sp>
      <p:grpSp>
        <p:nvGrpSpPr>
          <p:cNvPr id="14" name="Group 25"/>
          <p:cNvGrpSpPr/>
          <p:nvPr/>
        </p:nvGrpSpPr>
        <p:grpSpPr>
          <a:xfrm>
            <a:off x="5943600" y="1828800"/>
            <a:ext cx="304801" cy="2514600"/>
            <a:chOff x="762000" y="1828800"/>
            <a:chExt cx="228601" cy="2971800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9"/>
          <p:cNvGrpSpPr/>
          <p:nvPr/>
        </p:nvGrpSpPr>
        <p:grpSpPr>
          <a:xfrm flipH="1">
            <a:off x="6629400" y="1828800"/>
            <a:ext cx="304801" cy="2514600"/>
            <a:chOff x="2209800" y="1981200"/>
            <a:chExt cx="228601" cy="2971800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2484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</a:p>
          <a:p>
            <a:r>
              <a:rPr lang="en-US" sz="3600" dirty="0" smtClean="0"/>
              <a:t>1</a:t>
            </a:r>
          </a:p>
          <a:p>
            <a:r>
              <a:rPr lang="en-US" sz="3600" dirty="0" smtClean="0"/>
              <a:t>1</a:t>
            </a:r>
          </a:p>
          <a:p>
            <a:r>
              <a:rPr lang="en-US" sz="3600" dirty="0" smtClean="0"/>
              <a:t>1</a:t>
            </a:r>
          </a:p>
          <a:p>
            <a:endParaRPr lang="en-US" sz="3600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914400" y="48768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37" name="Group 25"/>
          <p:cNvGrpSpPr/>
          <p:nvPr/>
        </p:nvGrpSpPr>
        <p:grpSpPr>
          <a:xfrm>
            <a:off x="7696200" y="1828800"/>
            <a:ext cx="304801" cy="2514600"/>
            <a:chOff x="762000" y="1828800"/>
            <a:chExt cx="228601" cy="2971800"/>
          </a:xfrm>
        </p:grpSpPr>
        <p:cxnSp>
          <p:nvCxnSpPr>
            <p:cNvPr id="38" name="Straight Connector 3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9"/>
          <p:cNvGrpSpPr/>
          <p:nvPr/>
        </p:nvGrpSpPr>
        <p:grpSpPr>
          <a:xfrm flipH="1">
            <a:off x="8382000" y="1828800"/>
            <a:ext cx="304801" cy="2514600"/>
            <a:chOff x="2209800" y="1981200"/>
            <a:chExt cx="228601" cy="2971800"/>
          </a:xfrm>
        </p:grpSpPr>
        <p:cxnSp>
          <p:nvCxnSpPr>
            <p:cNvPr id="42" name="Straight Connector 4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0010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</a:p>
          <a:p>
            <a:r>
              <a:rPr lang="en-US" sz="3600" dirty="0" smtClean="0"/>
              <a:t>3</a:t>
            </a:r>
          </a:p>
          <a:p>
            <a:r>
              <a:rPr lang="en-US" sz="3600" dirty="0" smtClean="0"/>
              <a:t>2</a:t>
            </a:r>
          </a:p>
          <a:p>
            <a:r>
              <a:rPr lang="en-US" sz="3600" dirty="0" smtClean="0"/>
              <a:t>1</a:t>
            </a:r>
          </a:p>
          <a:p>
            <a:endParaRPr lang="en-US" sz="36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548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Authority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scores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3810000" y="49530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800" y="5410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Transposed adjacency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matrix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60205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86400" y="5486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Init hub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scores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78493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5410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Resulting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auth scores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6200000" flipH="1">
            <a:off x="7125494" y="1942306"/>
            <a:ext cx="1143000" cy="6111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77000" y="121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Best authority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2743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 Scores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A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B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C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D</a:t>
            </a:r>
          </a:p>
          <a:p>
            <a:endParaRPr lang="en-US" sz="3600" baseline="-25000" dirty="0"/>
          </a:p>
        </p:txBody>
      </p:sp>
      <p:grpSp>
        <p:nvGrpSpPr>
          <p:cNvPr id="3" name="Group 15"/>
          <p:cNvGrpSpPr/>
          <p:nvPr/>
        </p:nvGrpSpPr>
        <p:grpSpPr>
          <a:xfrm>
            <a:off x="685800" y="1828800"/>
            <a:ext cx="304801" cy="2514600"/>
            <a:chOff x="762000" y="1828800"/>
            <a:chExt cx="228601" cy="2971800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 flipH="1">
            <a:off x="1600200" y="1828800"/>
            <a:ext cx="304801" cy="2514600"/>
            <a:chOff x="2209800" y="1981200"/>
            <a:chExt cx="228601" cy="2971800"/>
          </a:xfrm>
        </p:grpSpPr>
        <p:cxnSp>
          <p:nvCxnSpPr>
            <p:cNvPr id="11" name="Straight Connector 1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1336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9" name="Group 16"/>
          <p:cNvGrpSpPr/>
          <p:nvPr/>
        </p:nvGrpSpPr>
        <p:grpSpPr>
          <a:xfrm>
            <a:off x="2667000" y="1828800"/>
            <a:ext cx="304801" cy="2514600"/>
            <a:chOff x="762000" y="1828800"/>
            <a:chExt cx="228601" cy="2971800"/>
          </a:xfrm>
        </p:grpSpPr>
        <p:cxnSp>
          <p:nvCxnSpPr>
            <p:cNvPr id="18" name="Straight Connector 1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"/>
          <p:cNvGrpSpPr/>
          <p:nvPr/>
        </p:nvGrpSpPr>
        <p:grpSpPr>
          <a:xfrm flipH="1">
            <a:off x="5334000" y="1828800"/>
            <a:ext cx="304801" cy="2514600"/>
            <a:chOff x="2209800" y="1981200"/>
            <a:chExt cx="228601" cy="2971800"/>
          </a:xfrm>
        </p:grpSpPr>
        <p:cxnSp>
          <p:nvCxnSpPr>
            <p:cNvPr id="22" name="Straight Connector 2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124200" y="1981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0   1   1   0   </a:t>
            </a:r>
            <a:endParaRPr lang="en-US" sz="3600" baseline="-25000" dirty="0" smtClean="0"/>
          </a:p>
          <a:p>
            <a:r>
              <a:rPr lang="en-US" sz="3600" dirty="0" smtClean="0"/>
              <a:t>1   0   1   0   </a:t>
            </a:r>
            <a:endParaRPr lang="en-US" sz="3600" baseline="-25000" dirty="0" smtClean="0"/>
          </a:p>
          <a:p>
            <a:r>
              <a:rPr lang="en-US" sz="3600" dirty="0" smtClean="0"/>
              <a:t>0   1   0   1</a:t>
            </a:r>
            <a:endParaRPr lang="en-US" sz="3600" baseline="-25000" dirty="0" smtClean="0"/>
          </a:p>
          <a:p>
            <a:r>
              <a:rPr lang="en-US" sz="3600" dirty="0" smtClean="0"/>
              <a:t>0   1   0   0</a:t>
            </a:r>
            <a:endParaRPr lang="en-US" sz="3600" baseline="-25000" dirty="0"/>
          </a:p>
        </p:txBody>
      </p:sp>
      <p:grpSp>
        <p:nvGrpSpPr>
          <p:cNvPr id="14" name="Group 25"/>
          <p:cNvGrpSpPr/>
          <p:nvPr/>
        </p:nvGrpSpPr>
        <p:grpSpPr>
          <a:xfrm>
            <a:off x="5943600" y="1828800"/>
            <a:ext cx="304801" cy="2514600"/>
            <a:chOff x="762000" y="1828800"/>
            <a:chExt cx="228601" cy="2971800"/>
          </a:xfrm>
        </p:grpSpPr>
        <p:cxnSp>
          <p:nvCxnSpPr>
            <p:cNvPr id="27" name="Straight Connector 26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9"/>
          <p:cNvGrpSpPr/>
          <p:nvPr/>
        </p:nvGrpSpPr>
        <p:grpSpPr>
          <a:xfrm flipH="1">
            <a:off x="6629400" y="1828800"/>
            <a:ext cx="304801" cy="2514600"/>
            <a:chOff x="2209800" y="1981200"/>
            <a:chExt cx="228601" cy="2971800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2484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</a:p>
          <a:p>
            <a:r>
              <a:rPr lang="en-US" sz="3600" dirty="0" smtClean="0"/>
              <a:t>3</a:t>
            </a:r>
          </a:p>
          <a:p>
            <a:r>
              <a:rPr lang="en-US" sz="3600" dirty="0" smtClean="0"/>
              <a:t>2</a:t>
            </a:r>
          </a:p>
          <a:p>
            <a:r>
              <a:rPr lang="en-US" sz="3600" dirty="0" smtClean="0"/>
              <a:t>1</a:t>
            </a:r>
          </a:p>
          <a:p>
            <a:endParaRPr lang="en-US" sz="3600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914400" y="48768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62800" y="2819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grpSp>
        <p:nvGrpSpPr>
          <p:cNvPr id="17" name="Group 25"/>
          <p:cNvGrpSpPr/>
          <p:nvPr/>
        </p:nvGrpSpPr>
        <p:grpSpPr>
          <a:xfrm>
            <a:off x="7696200" y="1828800"/>
            <a:ext cx="304801" cy="2514600"/>
            <a:chOff x="762000" y="1828800"/>
            <a:chExt cx="228601" cy="2971800"/>
          </a:xfrm>
        </p:grpSpPr>
        <p:cxnSp>
          <p:nvCxnSpPr>
            <p:cNvPr id="38" name="Straight Connector 37"/>
            <p:cNvCxnSpPr/>
            <p:nvPr/>
          </p:nvCxnSpPr>
          <p:spPr>
            <a:xfrm rot="10800000">
              <a:off x="762000" y="182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762001" y="48006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-723900" y="33147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9"/>
          <p:cNvGrpSpPr/>
          <p:nvPr/>
        </p:nvGrpSpPr>
        <p:grpSpPr>
          <a:xfrm flipH="1">
            <a:off x="8382000" y="1828800"/>
            <a:ext cx="304801" cy="2514600"/>
            <a:chOff x="2209800" y="1981200"/>
            <a:chExt cx="228601" cy="2971800"/>
          </a:xfrm>
        </p:grpSpPr>
        <p:cxnSp>
          <p:nvCxnSpPr>
            <p:cNvPr id="42" name="Straight Connector 41"/>
            <p:cNvCxnSpPr/>
            <p:nvPr/>
          </p:nvCxnSpPr>
          <p:spPr>
            <a:xfrm rot="10800000">
              <a:off x="2209800" y="19812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2209801" y="49530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23900" y="3467100"/>
              <a:ext cx="2971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001000" y="1905000"/>
            <a:ext cx="83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</a:p>
          <a:p>
            <a:r>
              <a:rPr lang="en-US" sz="3600" dirty="0" smtClean="0"/>
              <a:t>3</a:t>
            </a:r>
          </a:p>
          <a:p>
            <a:r>
              <a:rPr lang="en-US" sz="3600" dirty="0" smtClean="0"/>
              <a:t>4</a:t>
            </a:r>
          </a:p>
          <a:p>
            <a:r>
              <a:rPr lang="en-US" sz="3600" dirty="0" smtClean="0"/>
              <a:t>3</a:t>
            </a:r>
          </a:p>
          <a:p>
            <a:endParaRPr lang="en-US" sz="3600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5486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Hub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scores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3810000" y="49530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800" y="5410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Adjacency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matrix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60205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86400" y="5486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Init auth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scores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7849394" y="4952206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5410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Resulting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hub scores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391400" y="1676400"/>
            <a:ext cx="6096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77000" y="121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Best hub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8800" y="2743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 not been widely used</a:t>
            </a:r>
          </a:p>
          <a:p>
            <a:pPr lvl="1"/>
            <a:r>
              <a:rPr lang="en-US" dirty="0" smtClean="0"/>
              <a:t>IBM holds patent</a:t>
            </a:r>
          </a:p>
          <a:p>
            <a:r>
              <a:rPr lang="en-US" dirty="0" smtClean="0"/>
              <a:t>Query dependence</a:t>
            </a:r>
          </a:p>
          <a:p>
            <a:pPr lvl="1"/>
            <a:r>
              <a:rPr lang="en-US" dirty="0" smtClean="0"/>
              <a:t>Later implementations have made query independent</a:t>
            </a:r>
          </a:p>
          <a:p>
            <a:r>
              <a:rPr lang="en-US" dirty="0" smtClean="0"/>
              <a:t>Topic drift</a:t>
            </a:r>
          </a:p>
          <a:p>
            <a:pPr lvl="1"/>
            <a:r>
              <a:rPr lang="en-US" dirty="0" smtClean="0"/>
              <a:t>Pages in expanded base set may not be on same topic as root pages</a:t>
            </a:r>
          </a:p>
          <a:p>
            <a:pPr lvl="1"/>
            <a:r>
              <a:rPr lang="en-US" dirty="0" smtClean="0"/>
              <a:t>Solution is to examine link text when expanding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a strong economic </a:t>
            </a:r>
            <a:br>
              <a:rPr lang="en-US" dirty="0" smtClean="0"/>
            </a:br>
            <a:r>
              <a:rPr lang="en-US" dirty="0" smtClean="0"/>
              <a:t>incentive to rank highly in a SERP</a:t>
            </a:r>
          </a:p>
          <a:p>
            <a:r>
              <a:rPr lang="en-US" dirty="0" smtClean="0"/>
              <a:t>White hat SEO firms follow published guidelines to improve customer rankings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To boost </a:t>
            </a:r>
            <a:r>
              <a:rPr lang="en-US" dirty="0" err="1" smtClean="0"/>
              <a:t>PageRank</a:t>
            </a:r>
            <a:r>
              <a:rPr lang="en-US" dirty="0" smtClean="0"/>
              <a:t>, black hat SEO practices include:</a:t>
            </a:r>
          </a:p>
          <a:p>
            <a:pPr lvl="1"/>
            <a:r>
              <a:rPr lang="en-US" dirty="0" smtClean="0"/>
              <a:t>Building elaborate link farms</a:t>
            </a:r>
          </a:p>
          <a:p>
            <a:pPr lvl="1"/>
            <a:r>
              <a:rPr lang="en-US" dirty="0" smtClean="0"/>
              <a:t>Exchanging reciprocal links</a:t>
            </a:r>
          </a:p>
          <a:p>
            <a:pPr lvl="1"/>
            <a:r>
              <a:rPr lang="en-US" dirty="0" smtClean="0"/>
              <a:t>Posting links on blogs and forums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Google’s Webmaster Guidelines </a:t>
            </a:r>
            <a:r>
              <a:rPr lang="en-US" dirty="0" smtClean="0">
                <a:hlinkClick r:id="rId2"/>
              </a:rPr>
              <a:t>http://www.google.com/support/webmasters/bin/answer.py?answer=35769</a:t>
            </a:r>
            <a:endParaRPr lang="en-US" dirty="0"/>
          </a:p>
        </p:txBody>
      </p:sp>
      <p:pic>
        <p:nvPicPr>
          <p:cNvPr id="147458" name="Picture 2" descr="http://www.huntsvillepr.com/wp-content/uploads/2010/03/link-spam-re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652510" cy="15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Combating Link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Sites like Wikipedia can discourage links than only promote </a:t>
            </a:r>
            <a:r>
              <a:rPr lang="en-US" dirty="0" err="1" smtClean="0"/>
              <a:t>PageRank</a:t>
            </a:r>
            <a:r>
              <a:rPr lang="en-US" dirty="0" smtClean="0"/>
              <a:t> by using “</a:t>
            </a:r>
            <a:r>
              <a:rPr lang="en-US" dirty="0" err="1" smtClean="0"/>
              <a:t>nofollow</a:t>
            </a:r>
            <a:r>
              <a:rPr lang="en-US" dirty="0" smtClean="0"/>
              <a:t>”</a:t>
            </a:r>
          </a:p>
          <a:p>
            <a:pPr marL="342900" lvl="1" indent="-34290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&lt;a </a:t>
            </a:r>
            <a:r>
              <a:rPr lang="en-US" sz="2400" dirty="0" err="1" smtClean="0"/>
              <a:t>href</a:t>
            </a:r>
            <a:r>
              <a:rPr lang="en-US" sz="2400" dirty="0" smtClean="0"/>
              <a:t>=“http://somesite.com/” </a:t>
            </a:r>
            <a:r>
              <a:rPr lang="en-US" sz="2400" dirty="0" err="1" smtClean="0"/>
              <a:t>rel</a:t>
            </a:r>
            <a:r>
              <a:rPr lang="en-US" sz="2400" dirty="0" smtClean="0"/>
              <a:t>=“</a:t>
            </a:r>
            <a:r>
              <a:rPr lang="en-US" sz="2400" dirty="0" err="1" smtClean="0"/>
              <a:t>nofollow</a:t>
            </a:r>
            <a:r>
              <a:rPr lang="en-US" sz="2400" dirty="0" smtClean="0"/>
              <a:t>”&gt;Go here!&lt;/a&gt;</a:t>
            </a:r>
            <a:endParaRPr lang="en-US" dirty="0" smtClean="0"/>
          </a:p>
          <a:p>
            <a:r>
              <a:rPr lang="en-US" dirty="0" smtClean="0"/>
              <a:t>Davison</a:t>
            </a:r>
            <a:r>
              <a:rPr lang="en-US" baseline="30000" dirty="0" smtClean="0"/>
              <a:t>1</a:t>
            </a:r>
            <a:r>
              <a:rPr lang="en-US" dirty="0" smtClean="0"/>
              <a:t> identified 75 features for comparing source and destination pages</a:t>
            </a:r>
          </a:p>
          <a:p>
            <a:pPr lvl="1"/>
            <a:r>
              <a:rPr lang="en-US" dirty="0" smtClean="0"/>
              <a:t>Overlap, identical page titles, same links, etc.</a:t>
            </a:r>
          </a:p>
          <a:p>
            <a:r>
              <a:rPr lang="en-US" dirty="0" smtClean="0"/>
              <a:t>TrustRank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Bias teleportation in </a:t>
            </a:r>
            <a:r>
              <a:rPr lang="en-US" dirty="0" err="1" smtClean="0"/>
              <a:t>PageRank</a:t>
            </a:r>
            <a:r>
              <a:rPr lang="en-US" dirty="0" smtClean="0"/>
              <a:t> to set of trusted web pages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Davison, Recognizing nepotistic links on the web, 2000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Gyöngyi et al., Combating web spam with </a:t>
            </a:r>
            <a:r>
              <a:rPr lang="en-US" dirty="0" err="1" smtClean="0"/>
              <a:t>TrustRank</a:t>
            </a:r>
            <a:r>
              <a:rPr lang="en-US" dirty="0" smtClean="0"/>
              <a:t>, VLDB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analysis is useful, but combining with link analysis allow us to rank pages much more successfully</a:t>
            </a:r>
          </a:p>
          <a:p>
            <a:r>
              <a:rPr lang="en-US" dirty="0" smtClean="0"/>
              <a:t>2 popular methods</a:t>
            </a:r>
          </a:p>
          <a:p>
            <a:pPr lvl="1"/>
            <a:r>
              <a:rPr lang="en-US" dirty="0" smtClean="0"/>
              <a:t>Sergey </a:t>
            </a:r>
            <a:r>
              <a:rPr lang="en-US" dirty="0" err="1" smtClean="0"/>
              <a:t>Brin</a:t>
            </a:r>
            <a:r>
              <a:rPr lang="en-US" dirty="0" smtClean="0"/>
              <a:t> and Larry Page’s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Jon Kleinberg’s Hyperlink-Induced Topic Search (HITS)</a:t>
            </a:r>
          </a:p>
        </p:txBody>
      </p:sp>
    </p:spTree>
    <p:extLst>
      <p:ext uri="{BB962C8B-B14F-4D97-AF65-F5344CB8AC3E}">
        <p14:creationId xmlns:p14="http://schemas.microsoft.com/office/powerpoint/2010/main" val="28618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Combating Link Spam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SpamRank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err="1" smtClean="0"/>
              <a:t>PageRank</a:t>
            </a:r>
            <a:r>
              <a:rPr lang="en-US" dirty="0" smtClean="0"/>
              <a:t> for whole Web has power-law distribution</a:t>
            </a:r>
          </a:p>
          <a:p>
            <a:pPr lvl="1"/>
            <a:r>
              <a:rPr lang="en-US" dirty="0" smtClean="0"/>
              <a:t>Penalize pages whose supporting pages do not approximate power-law dist</a:t>
            </a:r>
          </a:p>
          <a:p>
            <a:r>
              <a:rPr lang="en-US" dirty="0" smtClean="0"/>
              <a:t>Anti-TrustRank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Give high weight to known spam pages and propagate values using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New pages can be classified spam if large contribution of </a:t>
            </a:r>
            <a:r>
              <a:rPr lang="en-US" dirty="0" err="1" smtClean="0"/>
              <a:t>PageRank</a:t>
            </a:r>
            <a:r>
              <a:rPr lang="en-US" dirty="0" smtClean="0"/>
              <a:t> from known spam pages or if high Anti-</a:t>
            </a:r>
            <a:r>
              <a:rPr lang="en-US" dirty="0" err="1" smtClean="0"/>
              <a:t>TrustRank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Benczúr et al., </a:t>
            </a:r>
            <a:r>
              <a:rPr lang="en-US" dirty="0" err="1" smtClean="0"/>
              <a:t>SpamRank</a:t>
            </a:r>
            <a:r>
              <a:rPr lang="en-US" dirty="0" smtClean="0"/>
              <a:t> – fully automated link spam detection, </a:t>
            </a:r>
            <a:r>
              <a:rPr lang="en-US" dirty="0" err="1" smtClean="0"/>
              <a:t>AIRWeb</a:t>
            </a:r>
            <a:r>
              <a:rPr lang="en-US" dirty="0" smtClean="0"/>
              <a:t> 2005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Krishnan &amp; Raj, Web spam detection with Anti-</a:t>
            </a:r>
            <a:r>
              <a:rPr lang="en-US" dirty="0" err="1" smtClean="0"/>
              <a:t>TrustRank</a:t>
            </a:r>
            <a:r>
              <a:rPr lang="en-US" dirty="0" smtClean="0"/>
              <a:t>, </a:t>
            </a:r>
            <a:r>
              <a:rPr lang="en-US" dirty="0" err="1" smtClean="0"/>
              <a:t>AIRWeb</a:t>
            </a:r>
            <a:r>
              <a:rPr lang="en-US" dirty="0" smtClean="0"/>
              <a:t>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Link Mean?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0" y="1905000"/>
            <a:ext cx="990600" cy="8382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1905000"/>
            <a:ext cx="990600" cy="8382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4038600" y="2324100"/>
            <a:ext cx="1066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recommends B</a:t>
            </a:r>
          </a:p>
          <a:p>
            <a:r>
              <a:rPr lang="en-US" dirty="0" smtClean="0"/>
              <a:t>A specifically does </a:t>
            </a:r>
            <a:r>
              <a:rPr lang="en-US" b="1" dirty="0" smtClean="0"/>
              <a:t>not</a:t>
            </a:r>
            <a:r>
              <a:rPr lang="en-US" dirty="0" smtClean="0"/>
              <a:t> recommend B</a:t>
            </a:r>
          </a:p>
          <a:p>
            <a:r>
              <a:rPr lang="en-US" dirty="0" smtClean="0"/>
              <a:t>B is an authoritative reference for something in A</a:t>
            </a:r>
          </a:p>
          <a:p>
            <a:r>
              <a:rPr lang="en-US" dirty="0" smtClean="0"/>
              <a:t>A &amp; B are about the same thing (topic locality)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</a:t>
            </a:r>
            <a:r>
              <a:rPr lang="en-US" dirty="0" err="1" smtClean="0"/>
              <a:t>Brin</a:t>
            </a:r>
            <a:r>
              <a:rPr lang="en-US" dirty="0" smtClean="0"/>
              <a:t> and Page </a:t>
            </a:r>
            <a:br>
              <a:rPr lang="en-US" dirty="0" smtClean="0"/>
            </a:br>
            <a:r>
              <a:rPr lang="en-US" dirty="0" smtClean="0"/>
              <a:t>(Google) while Ph.D. students at Stanford</a:t>
            </a:r>
          </a:p>
          <a:p>
            <a:r>
              <a:rPr lang="en-US" dirty="0" smtClean="0"/>
              <a:t>Links are a recommendation system</a:t>
            </a:r>
          </a:p>
          <a:p>
            <a:pPr lvl="1"/>
            <a:r>
              <a:rPr lang="en-US" dirty="0" smtClean="0"/>
              <a:t>The more links that point to you, the more important you are</a:t>
            </a:r>
          </a:p>
          <a:p>
            <a:pPr lvl="1"/>
            <a:r>
              <a:rPr lang="en-US" dirty="0" err="1" smtClean="0"/>
              <a:t>Inlinks</a:t>
            </a:r>
            <a:r>
              <a:rPr lang="en-US" dirty="0" smtClean="0"/>
              <a:t> from important pages are weightier than </a:t>
            </a:r>
            <a:r>
              <a:rPr lang="en-US" dirty="0" err="1" smtClean="0"/>
              <a:t>inlinks</a:t>
            </a:r>
            <a:r>
              <a:rPr lang="en-US" dirty="0" smtClean="0"/>
              <a:t> from unimportant pages</a:t>
            </a:r>
          </a:p>
          <a:p>
            <a:pPr lvl="1"/>
            <a:r>
              <a:rPr lang="en-US" dirty="0" smtClean="0"/>
              <a:t>The more </a:t>
            </a:r>
            <a:r>
              <a:rPr lang="en-US" dirty="0" err="1" smtClean="0"/>
              <a:t>outlinks</a:t>
            </a:r>
            <a:r>
              <a:rPr lang="en-US" dirty="0" smtClean="0"/>
              <a:t> you have, the less weight your links carry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324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Page et al., The PageRank citation ranking: Bringing order to the web, </a:t>
            </a:r>
            <a:r>
              <a:rPr lang="en-US" sz="1400" dirty="0"/>
              <a:t>1998</a:t>
            </a:r>
            <a:br>
              <a:rPr lang="en-US" sz="1400" dirty="0"/>
            </a:br>
            <a:r>
              <a:rPr lang="en-US" sz="1400" dirty="0" smtClean="0"/>
              <a:t>Image: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scrapetv.com/News/News%20Pages/Technology/images/sergey-brin-larry-page.jpg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294149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Surfer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helpful for </a:t>
            </a:r>
            <a:br>
              <a:rPr lang="en-US" dirty="0" smtClean="0"/>
            </a:br>
            <a:r>
              <a:rPr lang="en-US" dirty="0" smtClean="0"/>
              <a:t>understanding PageRank</a:t>
            </a:r>
          </a:p>
          <a:p>
            <a:r>
              <a:rPr lang="en-US" dirty="0" smtClean="0"/>
              <a:t>The Random Surfer starts at a </a:t>
            </a:r>
            <a:br>
              <a:rPr lang="en-US" dirty="0" smtClean="0"/>
            </a:br>
            <a:r>
              <a:rPr lang="en-US" dirty="0" smtClean="0"/>
              <a:t>randomly chosen page and </a:t>
            </a:r>
            <a:br>
              <a:rPr lang="en-US" dirty="0" smtClean="0"/>
            </a:br>
            <a:r>
              <a:rPr lang="en-US" dirty="0" smtClean="0"/>
              <a:t>selects a link at random to </a:t>
            </a:r>
            <a:br>
              <a:rPr lang="en-US" dirty="0" smtClean="0"/>
            </a:br>
            <a:r>
              <a:rPr lang="en-US" dirty="0" smtClean="0"/>
              <a:t>follow</a:t>
            </a:r>
          </a:p>
          <a:p>
            <a:r>
              <a:rPr lang="en-US" dirty="0" smtClean="0"/>
              <a:t>PageRank of a page </a:t>
            </a:r>
            <a:r>
              <a:rPr lang="en-US" dirty="0" smtClean="0"/>
              <a:t>reflects the </a:t>
            </a:r>
            <a:r>
              <a:rPr lang="en-US" dirty="0" smtClean="0"/>
              <a:t>probability that the surfer lands on that </a:t>
            </a:r>
            <a:r>
              <a:rPr lang="en-US" dirty="0" smtClean="0"/>
              <a:t>page after clicking any number of links</a:t>
            </a:r>
            <a:endParaRPr lang="en-US" dirty="0"/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600200"/>
            <a:ext cx="23907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3246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Image: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missloki84.deviantart.com/art/Random-Surfer-at-Huntington-Beach-319287873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Random Surfer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762000" y="1905000"/>
            <a:ext cx="4343400" cy="3733800"/>
            <a:chOff x="762000" y="1905000"/>
            <a:chExt cx="4343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Straight Arrow Connector 4"/>
            <p:cNvCxnSpPr>
              <a:stCxn id="4" idx="7"/>
              <a:endCxn id="6" idx="3"/>
            </p:cNvCxnSpPr>
            <p:nvPr/>
          </p:nvCxnSpPr>
          <p:spPr>
            <a:xfrm rot="5400000" flipH="1" flipV="1">
              <a:off x="1641008" y="2391848"/>
              <a:ext cx="756584" cy="10837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438400" y="19050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A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2672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C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D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48768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E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4" idx="6"/>
              <a:endCxn id="7" idx="2"/>
            </p:cNvCxnSpPr>
            <p:nvPr/>
          </p:nvCxnSpPr>
          <p:spPr>
            <a:xfrm>
              <a:off x="1600200" y="3581400"/>
              <a:ext cx="2667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8" idx="0"/>
            </p:cNvCxnSpPr>
            <p:nvPr/>
          </p:nvCxnSpPr>
          <p:spPr>
            <a:xfrm rot="16200000" flipH="1">
              <a:off x="1238250" y="4095750"/>
              <a:ext cx="990600" cy="5715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1"/>
              <a:endCxn id="4" idx="4"/>
            </p:cNvCxnSpPr>
            <p:nvPr/>
          </p:nvCxnSpPr>
          <p:spPr>
            <a:xfrm rot="16200000" flipV="1">
              <a:off x="939030" y="4204470"/>
              <a:ext cx="1025992" cy="5418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  <a:endCxn id="8" idx="6"/>
            </p:cNvCxnSpPr>
            <p:nvPr/>
          </p:nvCxnSpPr>
          <p:spPr>
            <a:xfrm rot="10800000">
              <a:off x="2438400" y="5257800"/>
              <a:ext cx="10668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9" idx="0"/>
            </p:cNvCxnSpPr>
            <p:nvPr/>
          </p:nvCxnSpPr>
          <p:spPr>
            <a:xfrm rot="5400000">
              <a:off x="3677444" y="4134644"/>
              <a:ext cx="989012" cy="4953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7"/>
              <a:endCxn id="7" idx="4"/>
            </p:cNvCxnSpPr>
            <p:nvPr/>
          </p:nvCxnSpPr>
          <p:spPr>
            <a:xfrm rot="5400000" flipH="1" flipV="1">
              <a:off x="3940478" y="4242570"/>
              <a:ext cx="1025992" cy="4656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9" idx="1"/>
            </p:cNvCxnSpPr>
            <p:nvPr/>
          </p:nvCxnSpPr>
          <p:spPr>
            <a:xfrm>
              <a:off x="1524000" y="3733800"/>
              <a:ext cx="2103952" cy="12545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62000" y="320040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B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38800" y="2057400"/>
            <a:ext cx="304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Start at: B</a:t>
            </a:r>
          </a:p>
          <a:p>
            <a:r>
              <a:rPr lang="en-US" sz="2000" dirty="0" smtClean="0"/>
              <a:t>¼ probability of going to A</a:t>
            </a:r>
          </a:p>
          <a:p>
            <a:r>
              <a:rPr lang="en-US" sz="2000" dirty="0" smtClean="0"/>
              <a:t>¼ probability of going to C</a:t>
            </a:r>
          </a:p>
          <a:p>
            <a:r>
              <a:rPr lang="en-US" sz="2000" dirty="0" smtClean="0"/>
              <a:t>¼ probability of going to D</a:t>
            </a:r>
          </a:p>
          <a:p>
            <a:r>
              <a:rPr lang="en-US" sz="2000" dirty="0" smtClean="0"/>
              <a:t>¼ probability of going to E</a:t>
            </a:r>
          </a:p>
          <a:p>
            <a:endParaRPr lang="en-US" sz="2000" dirty="0" smtClean="0"/>
          </a:p>
          <a:p>
            <a:r>
              <a:rPr lang="en-US" sz="2000" dirty="0" smtClean="0"/>
              <a:t>Choose: E</a:t>
            </a:r>
          </a:p>
          <a:p>
            <a:r>
              <a:rPr lang="en-US" sz="2000" dirty="0" smtClean="0"/>
              <a:t>½ probability of going to C</a:t>
            </a:r>
            <a:br>
              <a:rPr lang="en-US" sz="2000" dirty="0" smtClean="0"/>
            </a:br>
            <a:r>
              <a:rPr lang="en-US" sz="2000" dirty="0" smtClean="0"/>
              <a:t>½ probability of going to 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Dangling Node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57600" y="16002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if we go to A?  We’re stuck at a dead-end!</a:t>
            </a:r>
          </a:p>
          <a:p>
            <a:endParaRPr lang="en-US" sz="2000" dirty="0" smtClean="0"/>
          </a:p>
          <a:p>
            <a:r>
              <a:rPr lang="en-US" sz="2000" dirty="0" smtClean="0"/>
              <a:t>Solution: </a:t>
            </a:r>
            <a:r>
              <a:rPr lang="en-US" sz="2000" b="1" dirty="0" smtClean="0"/>
              <a:t>Teleport</a:t>
            </a:r>
            <a:r>
              <a:rPr lang="en-US" sz="2000" dirty="0" smtClean="0"/>
              <a:t> to any other page at random</a:t>
            </a:r>
            <a:endParaRPr lang="en-US" sz="2000" dirty="0"/>
          </a:p>
        </p:txBody>
      </p:sp>
      <p:cxnSp>
        <p:nvCxnSpPr>
          <p:cNvPr id="18" name="Straight Arrow Connector 17"/>
          <p:cNvCxnSpPr>
            <a:stCxn id="35" idx="7"/>
            <a:endCxn id="19" idx="3"/>
          </p:cNvCxnSpPr>
          <p:nvPr/>
        </p:nvCxnSpPr>
        <p:spPr>
          <a:xfrm rot="5400000" flipH="1" flipV="1">
            <a:off x="1641008" y="2391848"/>
            <a:ext cx="756584" cy="108370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400" y="19050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32004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00200" y="4876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05200" y="48768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35" idx="6"/>
            <a:endCxn id="21" idx="2"/>
          </p:cNvCxnSpPr>
          <p:nvPr/>
        </p:nvCxnSpPr>
        <p:spPr>
          <a:xfrm>
            <a:off x="1600200" y="3581400"/>
            <a:ext cx="2667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0"/>
          </p:cNvCxnSpPr>
          <p:nvPr/>
        </p:nvCxnSpPr>
        <p:spPr>
          <a:xfrm rot="16200000" flipH="1">
            <a:off x="1238250" y="4095750"/>
            <a:ext cx="990600" cy="5715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1"/>
            <a:endCxn id="35" idx="4"/>
          </p:cNvCxnSpPr>
          <p:nvPr/>
        </p:nvCxnSpPr>
        <p:spPr>
          <a:xfrm rot="16200000" flipV="1">
            <a:off x="939030" y="4204470"/>
            <a:ext cx="1025992" cy="5418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22" idx="6"/>
          </p:cNvCxnSpPr>
          <p:nvPr/>
        </p:nvCxnSpPr>
        <p:spPr>
          <a:xfrm rot="10800000">
            <a:off x="2438400" y="5257800"/>
            <a:ext cx="10668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0"/>
          </p:cNvCxnSpPr>
          <p:nvPr/>
        </p:nvCxnSpPr>
        <p:spPr>
          <a:xfrm rot="5400000">
            <a:off x="3677444" y="4134644"/>
            <a:ext cx="989012" cy="4953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7"/>
            <a:endCxn id="21" idx="4"/>
          </p:cNvCxnSpPr>
          <p:nvPr/>
        </p:nvCxnSpPr>
        <p:spPr>
          <a:xfrm rot="5400000" flipH="1" flipV="1">
            <a:off x="3940478" y="4242570"/>
            <a:ext cx="1025992" cy="4656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3" idx="1"/>
          </p:cNvCxnSpPr>
          <p:nvPr/>
        </p:nvCxnSpPr>
        <p:spPr>
          <a:xfrm>
            <a:off x="1524000" y="3733800"/>
            <a:ext cx="2103952" cy="125459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62000" y="32004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Infinite Loop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09800" y="42672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6"/>
            <a:endCxn id="7" idx="2"/>
          </p:cNvCxnSpPr>
          <p:nvPr/>
        </p:nvCxnSpPr>
        <p:spPr>
          <a:xfrm>
            <a:off x="4800600" y="4648200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" idx="2"/>
          </p:cNvCxnSpPr>
          <p:nvPr/>
        </p:nvCxnSpPr>
        <p:spPr>
          <a:xfrm>
            <a:off x="3048000" y="4648200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962400" y="42672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21336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if we get stuck in an a </a:t>
            </a:r>
            <a:r>
              <a:rPr lang="en-US" sz="2800" b="1" dirty="0" smtClean="0"/>
              <a:t>cycle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Solution: Teleport to any other page at random</a:t>
            </a:r>
            <a:endParaRPr lang="en-US" sz="2800" dirty="0"/>
          </a:p>
        </p:txBody>
      </p:sp>
      <p:sp>
        <p:nvSpPr>
          <p:cNvPr id="27" name="Arc 26"/>
          <p:cNvSpPr/>
          <p:nvPr/>
        </p:nvSpPr>
        <p:spPr>
          <a:xfrm>
            <a:off x="2667000" y="3886200"/>
            <a:ext cx="3429000" cy="838200"/>
          </a:xfrm>
          <a:prstGeom prst="arc">
            <a:avLst>
              <a:gd name="adj1" fmla="val 10866530"/>
              <a:gd name="adj2" fmla="val 0"/>
            </a:avLst>
          </a:prstGeom>
          <a:ln w="25400">
            <a:solidFill>
              <a:srgbClr val="C00000"/>
            </a:solidFill>
            <a:headEnd type="stealth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2672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Y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95400" y="4648200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37027</TotalTime>
  <Words>1105</Words>
  <Application>Microsoft Office PowerPoint</Application>
  <PresentationFormat>On-screen Show (4:3)</PresentationFormat>
  <Paragraphs>287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How Does a  Search Engine Work? Part 2</vt:lpstr>
      <vt:lpstr>What we’ll cover…</vt:lpstr>
      <vt:lpstr>Link Analysis</vt:lpstr>
      <vt:lpstr>What Does a Link Mean?</vt:lpstr>
      <vt:lpstr>PageRank</vt:lpstr>
      <vt:lpstr>Random Surfer Model</vt:lpstr>
      <vt:lpstr>Example of Random Surfer</vt:lpstr>
      <vt:lpstr>Problem 1: Dangling Node</vt:lpstr>
      <vt:lpstr>Problem 2: Infinite Loop</vt:lpstr>
      <vt:lpstr>Rank Sinks</vt:lpstr>
      <vt:lpstr>PageRank Definition</vt:lpstr>
      <vt:lpstr>PageRank Example</vt:lpstr>
      <vt:lpstr>PageRank Example</vt:lpstr>
      <vt:lpstr>Calculating PageRank</vt:lpstr>
      <vt:lpstr>PageRank Definition as Matrix</vt:lpstr>
      <vt:lpstr>PageRank Matrix Example</vt:lpstr>
      <vt:lpstr>PageRank Issues</vt:lpstr>
      <vt:lpstr>HITS</vt:lpstr>
      <vt:lpstr>Good Authority &amp; Hub?</vt:lpstr>
      <vt:lpstr>HITS Algorithm</vt:lpstr>
      <vt:lpstr>Root and Base Sets</vt:lpstr>
      <vt:lpstr>Calculate H and A</vt:lpstr>
      <vt:lpstr>Calculating H and A</vt:lpstr>
      <vt:lpstr>Example Subgraph</vt:lpstr>
      <vt:lpstr>Auth Scores</vt:lpstr>
      <vt:lpstr>Hub Scores</vt:lpstr>
      <vt:lpstr>Problems with HITS</vt:lpstr>
      <vt:lpstr>Link Spam</vt:lpstr>
      <vt:lpstr>Combating Link Spam</vt:lpstr>
      <vt:lpstr>Combating Link Spam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1670</cp:revision>
  <dcterms:created xsi:type="dcterms:W3CDTF">2011-01-04T16:11:25Z</dcterms:created>
  <dcterms:modified xsi:type="dcterms:W3CDTF">2013-02-20T22:58:49Z</dcterms:modified>
</cp:coreProperties>
</file>