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360" r:id="rId3"/>
    <p:sldId id="330" r:id="rId4"/>
    <p:sldId id="299" r:id="rId5"/>
    <p:sldId id="325" r:id="rId6"/>
    <p:sldId id="326" r:id="rId7"/>
    <p:sldId id="328" r:id="rId8"/>
    <p:sldId id="327" r:id="rId9"/>
    <p:sldId id="301" r:id="rId10"/>
    <p:sldId id="374"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75" r:id="rId27"/>
    <p:sldId id="346" r:id="rId28"/>
    <p:sldId id="348" r:id="rId29"/>
    <p:sldId id="347" r:id="rId30"/>
    <p:sldId id="349" r:id="rId31"/>
    <p:sldId id="350" r:id="rId32"/>
    <p:sldId id="351" r:id="rId33"/>
    <p:sldId id="352" r:id="rId34"/>
    <p:sldId id="353" r:id="rId35"/>
    <p:sldId id="355" r:id="rId36"/>
    <p:sldId id="356" r:id="rId37"/>
    <p:sldId id="357" r:id="rId38"/>
    <p:sldId id="354" r:id="rId39"/>
    <p:sldId id="358" r:id="rId40"/>
    <p:sldId id="359" r:id="rId41"/>
    <p:sldId id="363" r:id="rId42"/>
    <p:sldId id="362" r:id="rId43"/>
    <p:sldId id="361" r:id="rId44"/>
    <p:sldId id="364" r:id="rId45"/>
    <p:sldId id="365" r:id="rId46"/>
    <p:sldId id="366" r:id="rId47"/>
    <p:sldId id="368" r:id="rId48"/>
    <p:sldId id="367" r:id="rId49"/>
    <p:sldId id="369" r:id="rId50"/>
    <p:sldId id="370" r:id="rId51"/>
    <p:sldId id="371" r:id="rId52"/>
    <p:sldId id="372" r:id="rId53"/>
    <p:sldId id="37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66" autoAdjust="0"/>
  </p:normalViewPr>
  <p:slideViewPr>
    <p:cSldViewPr>
      <p:cViewPr varScale="1">
        <p:scale>
          <a:sx n="66" d="100"/>
          <a:sy n="66" d="100"/>
        </p:scale>
        <p:origin x="-8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90C65F-6D79-4D58-97A0-23C1691BD109}" type="datetimeFigureOut">
              <a:rPr lang="en-US" smtClean="0"/>
              <a:pPr/>
              <a:t>3/29/2013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0A14BE-539A-45AA-B88F-E34EDB2B78B9}" type="slidenum">
              <a:rPr lang="en-US" smtClean="0"/>
              <a:pPr/>
              <a:t>‹#›</a:t>
            </a:fld>
            <a:endParaRPr lang="en-US"/>
          </a:p>
        </p:txBody>
      </p:sp>
    </p:spTree>
    <p:extLst>
      <p:ext uri="{BB962C8B-B14F-4D97-AF65-F5344CB8AC3E}">
        <p14:creationId xmlns:p14="http://schemas.microsoft.com/office/powerpoint/2010/main" val="745234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AE19D-5339-4756-B8A9-1250AF6B265C}" type="datetimeFigureOut">
              <a:rPr lang="en-US" smtClean="0"/>
              <a:pPr/>
              <a:t>3/29/2013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1520A2-ED9F-47E8-A938-FCDAA9B59C94}" type="slidenum">
              <a:rPr lang="en-US" smtClean="0"/>
              <a:pPr/>
              <a:t>‹#›</a:t>
            </a:fld>
            <a:endParaRPr lang="en-US"/>
          </a:p>
        </p:txBody>
      </p:sp>
    </p:spTree>
    <p:extLst>
      <p:ext uri="{BB962C8B-B14F-4D97-AF65-F5344CB8AC3E}">
        <p14:creationId xmlns:p14="http://schemas.microsoft.com/office/powerpoint/2010/main" val="62700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graph shows that as you increase the amount of time talking to someone, there is an increased chance that the person you are talking to has also called others you have called.</a:t>
            </a:r>
            <a:endParaRPr lang="en-US" dirty="0"/>
          </a:p>
        </p:txBody>
      </p:sp>
      <p:sp>
        <p:nvSpPr>
          <p:cNvPr id="4" name="Slide Number Placeholder 3"/>
          <p:cNvSpPr>
            <a:spLocks noGrp="1"/>
          </p:cNvSpPr>
          <p:nvPr>
            <p:ph type="sldNum" sz="quarter" idx="10"/>
          </p:nvPr>
        </p:nvSpPr>
        <p:spPr/>
        <p:txBody>
          <a:bodyPr/>
          <a:lstStyle/>
          <a:p>
            <a:fld id="{681520A2-ED9F-47E8-A938-FCDAA9B59C94}" type="slidenum">
              <a:rPr lang="en-US" smtClean="0"/>
              <a:pPr/>
              <a:t>38</a:t>
            </a:fld>
            <a:endParaRPr lang="en-US"/>
          </a:p>
        </p:txBody>
      </p:sp>
    </p:spTree>
    <p:extLst>
      <p:ext uri="{BB962C8B-B14F-4D97-AF65-F5344CB8AC3E}">
        <p14:creationId xmlns:p14="http://schemas.microsoft.com/office/powerpoint/2010/main" val="364159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4D9B34-50F3-4805-929D-3EDBDB23DF05}"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D9B34-50F3-4805-929D-3EDBDB23DF05}"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D9B34-50F3-4805-929D-3EDBDB23DF05}"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D9B34-50F3-4805-929D-3EDBDB23DF05}"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D9B34-50F3-4805-929D-3EDBDB23DF05}" type="datetimeFigureOut">
              <a:rPr lang="en-US" smtClean="0"/>
              <a:pPr/>
              <a:t>3/29/2013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4D9B34-50F3-4805-929D-3EDBDB23DF05}"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D9B34-50F3-4805-929D-3EDBDB23DF05}" type="datetimeFigureOut">
              <a:rPr lang="en-US" smtClean="0"/>
              <a:pPr/>
              <a:t>3/29/2013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4D9B34-50F3-4805-929D-3EDBDB23DF05}" type="datetimeFigureOut">
              <a:rPr lang="en-US" smtClean="0"/>
              <a:pPr/>
              <a:t>3/29/2013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D9B34-50F3-4805-929D-3EDBDB23DF05}" type="datetimeFigureOut">
              <a:rPr lang="en-US" smtClean="0"/>
              <a:pPr/>
              <a:t>3/29/2013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D9B34-50F3-4805-929D-3EDBDB23DF05}"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D9B34-50F3-4805-929D-3EDBDB23DF05}" type="datetimeFigureOut">
              <a:rPr lang="en-US" smtClean="0"/>
              <a:pPr/>
              <a:t>3/29/2013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C1EB-AF8C-44FF-9CA3-5931A8C917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D9B34-50F3-4805-929D-3EDBDB23DF05}" type="datetimeFigureOut">
              <a:rPr lang="en-US" smtClean="0"/>
              <a:pPr/>
              <a:t>3/29/2013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C1EB-AF8C-44FF-9CA3-5931A8C917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hyperlink" Target="http://creativecommons.org/licenses/by-nc-sa/3.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Aardvark_(search_engine)" TargetMode="External"/><Relationship Id="rId2" Type="http://schemas.openxmlformats.org/officeDocument/2006/relationships/hyperlink" Target="http://googleblog.blogspot.com/2011/03/1s-right-recommendations-right-when-you.html" TargetMode="External"/><Relationship Id="rId1" Type="http://schemas.openxmlformats.org/officeDocument/2006/relationships/slideLayout" Target="../slideLayouts/slideLayout2.xml"/><Relationship Id="rId4" Type="http://schemas.openxmlformats.org/officeDocument/2006/relationships/hyperlink" Target="http://cnets.indiana.edu/groups/nan/truth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m.csudh.edu/cis/lpress/history/arpamaps/press6.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s.cornell.edu/home/kleinber/networks-book/networks-book-ch02.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en.wikipedia.org/wiki/Six_Degrees_of_Kevin_Bac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notes/facebook-data-team/anatomy-of-facebook/10150388519243859"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akland.edu/enp/trivia/"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cs.cornell.edu/home/kleinber/networks-book/"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cs.cornell.edu/home/kleinber/networks-book/networks-book-ch03.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overstated.net/2009/03/09/maintained-relationships-on-faceboo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overstated.net/2009/03/09/maintained-relationships-on-facebook"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overstated.net/2009/03/09/maintained-relationships-on-facebook"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arxiv.org/pdf/0812.1045.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www.danah.org/researchBibs/sns.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odexlgraphgallery.org/Pages/Graph.aspx?graphID=514"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9000"/>
            <a:lum/>
          </a:blip>
          <a:srcRect/>
          <a:stretch>
            <a:fillRect l="22000" t="13000"/>
          </a:stretch>
        </a:blipFill>
        <a:effectLst/>
      </p:bgPr>
    </p:bg>
    <p:spTree>
      <p:nvGrpSpPr>
        <p:cNvPr id="1" name=""/>
        <p:cNvGrpSpPr/>
        <p:nvPr/>
      </p:nvGrpSpPr>
      <p:grpSpPr>
        <a:xfrm>
          <a:off x="0" y="0"/>
          <a:ext cx="0" cy="0"/>
          <a:chOff x="0" y="0"/>
          <a:chExt cx="0" cy="0"/>
        </a:xfrm>
      </p:grpSpPr>
      <p:pic>
        <p:nvPicPr>
          <p:cNvPr id="4" name="Picture 11" descr="http://searchengineland.com/figz/wp-content/seloads/2011/05/facebook_like_button_b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3637" y="2523602"/>
            <a:ext cx="1143000" cy="5085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676400"/>
            <a:ext cx="7848600" cy="1470025"/>
          </a:xfrm>
        </p:spPr>
        <p:txBody>
          <a:bodyPr>
            <a:normAutofit/>
          </a:bodyPr>
          <a:lstStyle/>
          <a:p>
            <a:r>
              <a:rPr lang="en-US" b="1" dirty="0" smtClean="0"/>
              <a:t>Social Networks</a:t>
            </a:r>
            <a:endParaRPr lang="en-US" b="1" dirty="0"/>
          </a:p>
        </p:txBody>
      </p:sp>
      <p:sp>
        <p:nvSpPr>
          <p:cNvPr id="3" name="Subtitle 2"/>
          <p:cNvSpPr>
            <a:spLocks noGrp="1"/>
          </p:cNvSpPr>
          <p:nvPr>
            <p:ph type="subTitle" idx="1"/>
          </p:nvPr>
        </p:nvSpPr>
        <p:spPr>
          <a:xfrm>
            <a:off x="1371600" y="3352800"/>
            <a:ext cx="6400800" cy="1752600"/>
          </a:xfrm>
        </p:spPr>
        <p:txBody>
          <a:bodyPr>
            <a:normAutofit/>
          </a:bodyPr>
          <a:lstStyle/>
          <a:p>
            <a:r>
              <a:rPr lang="en-US" dirty="0" smtClean="0">
                <a:solidFill>
                  <a:schemeClr val="tx1">
                    <a:lumMod val="75000"/>
                    <a:lumOff val="25000"/>
                  </a:schemeClr>
                </a:solidFill>
              </a:rPr>
              <a:t>Dr. Frank McCown</a:t>
            </a:r>
          </a:p>
          <a:p>
            <a:r>
              <a:rPr lang="en-US" dirty="0" smtClean="0">
                <a:solidFill>
                  <a:schemeClr val="tx1">
                    <a:lumMod val="75000"/>
                    <a:lumOff val="25000"/>
                  </a:schemeClr>
                </a:solidFill>
              </a:rPr>
              <a:t>Intro to Web Science</a:t>
            </a:r>
          </a:p>
          <a:p>
            <a:r>
              <a:rPr lang="en-US" dirty="0" smtClean="0">
                <a:solidFill>
                  <a:schemeClr val="tx1">
                    <a:lumMod val="75000"/>
                    <a:lumOff val="25000"/>
                  </a:schemeClr>
                </a:solidFill>
              </a:rPr>
              <a:t>Harding University</a:t>
            </a:r>
          </a:p>
        </p:txBody>
      </p:sp>
      <p:sp>
        <p:nvSpPr>
          <p:cNvPr id="8" name="TextBox 7"/>
          <p:cNvSpPr txBox="1"/>
          <p:nvPr>
            <p:custDataLst>
              <p:tags r:id="rId1"/>
            </p:custDataLst>
          </p:nvPr>
        </p:nvSpPr>
        <p:spPr>
          <a:xfrm>
            <a:off x="800100" y="5983069"/>
            <a:ext cx="7543800" cy="646331"/>
          </a:xfrm>
          <a:prstGeom prst="rect">
            <a:avLst/>
          </a:prstGeom>
          <a:noFill/>
        </p:spPr>
        <p:txBody>
          <a:bodyPr wrap="square" rtlCol="0">
            <a:spAutoFit/>
          </a:bodyPr>
          <a:lstStyle/>
          <a:p>
            <a:pPr algn="ctr"/>
            <a:r>
              <a:rPr lang="en-US" dirty="0"/>
              <a:t>This work is licensed under a </a:t>
            </a:r>
            <a:r>
              <a:rPr lang="en-US" dirty="0">
                <a:hlinkClick r:id="rId5"/>
              </a:rPr>
              <a:t>Creative Commons Attribution-</a:t>
            </a:r>
            <a:r>
              <a:rPr lang="en-US" dirty="0" err="1">
                <a:hlinkClick r:id="rId5"/>
              </a:rPr>
              <a:t>NonCommercial</a:t>
            </a:r>
            <a:r>
              <a:rPr lang="en-US" dirty="0">
                <a:hlinkClick r:id="rId5"/>
              </a:rPr>
              <a:t>-</a:t>
            </a:r>
            <a:r>
              <a:rPr lang="en-US" dirty="0" err="1">
                <a:hlinkClick r:id="rId5"/>
              </a:rPr>
              <a:t>ShareAlike</a:t>
            </a:r>
            <a:r>
              <a:rPr lang="en-US" dirty="0">
                <a:hlinkClick r:id="rId5"/>
              </a:rPr>
              <a:t> 3.0 </a:t>
            </a:r>
            <a:r>
              <a:rPr lang="en-US" dirty="0" err="1">
                <a:hlinkClick r:id="rId5"/>
              </a:rPr>
              <a:t>Unported</a:t>
            </a:r>
            <a:r>
              <a:rPr lang="en-US" dirty="0">
                <a:hlinkClick r:id="rId5"/>
              </a:rPr>
              <a:t> License</a:t>
            </a:r>
            <a:endParaRPr lang="en-US" b="1" dirty="0"/>
          </a:p>
        </p:txBody>
      </p:sp>
      <p:pic>
        <p:nvPicPr>
          <p:cNvPr id="9" name="Picture 2" descr="Creative Commons Lice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900" y="5638800"/>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Social Networks?</a:t>
            </a:r>
            <a:endParaRPr lang="en-US" dirty="0"/>
          </a:p>
        </p:txBody>
      </p:sp>
      <p:sp>
        <p:nvSpPr>
          <p:cNvPr id="3" name="Content Placeholder 2"/>
          <p:cNvSpPr>
            <a:spLocks noGrp="1"/>
          </p:cNvSpPr>
          <p:nvPr>
            <p:ph idx="1"/>
          </p:nvPr>
        </p:nvSpPr>
        <p:spPr/>
        <p:txBody>
          <a:bodyPr>
            <a:normAutofit/>
          </a:bodyPr>
          <a:lstStyle/>
          <a:p>
            <a:r>
              <a:rPr lang="en-US" dirty="0"/>
              <a:t>Search engines like Google are using OSNs to improve web search</a:t>
            </a:r>
            <a:r>
              <a:rPr lang="en-US" baseline="30000" dirty="0"/>
              <a:t>1</a:t>
            </a:r>
          </a:p>
          <a:p>
            <a:r>
              <a:rPr lang="en-US" dirty="0"/>
              <a:t>Search engines like Aardvark (now defunct) are being built on top of OSNs</a:t>
            </a:r>
            <a:r>
              <a:rPr lang="en-US" baseline="30000" dirty="0"/>
              <a:t>2</a:t>
            </a:r>
          </a:p>
          <a:p>
            <a:r>
              <a:rPr lang="en-US" dirty="0" smtClean="0"/>
              <a:t>Information diffusion: How does (</a:t>
            </a:r>
            <a:r>
              <a:rPr lang="en-US" dirty="0" err="1" smtClean="0"/>
              <a:t>mis</a:t>
            </a:r>
            <a:r>
              <a:rPr lang="en-US" dirty="0" smtClean="0"/>
              <a:t>)information spread on social networks/Web?</a:t>
            </a:r>
            <a:r>
              <a:rPr lang="en-US" baseline="30000" dirty="0" smtClean="0"/>
              <a:t>3</a:t>
            </a:r>
          </a:p>
        </p:txBody>
      </p:sp>
      <p:sp>
        <p:nvSpPr>
          <p:cNvPr id="5" name="TextBox 4"/>
          <p:cNvSpPr txBox="1"/>
          <p:nvPr/>
        </p:nvSpPr>
        <p:spPr>
          <a:xfrm>
            <a:off x="624840" y="5791200"/>
            <a:ext cx="7924800" cy="830997"/>
          </a:xfrm>
          <a:prstGeom prst="rect">
            <a:avLst/>
          </a:prstGeom>
          <a:noFill/>
        </p:spPr>
        <p:txBody>
          <a:bodyPr wrap="square" rtlCol="0">
            <a:spAutoFit/>
          </a:bodyPr>
          <a:lstStyle/>
          <a:p>
            <a:r>
              <a:rPr lang="en-US" sz="1600" baseline="30000" dirty="0"/>
              <a:t>1</a:t>
            </a:r>
            <a:r>
              <a:rPr lang="en-US" sz="1600" dirty="0">
                <a:hlinkClick r:id="rId2"/>
              </a:rPr>
              <a:t>http://googleblog.blogspot.com/2011/03/1s-right-recommendations-right-when-you.html</a:t>
            </a:r>
            <a:endParaRPr lang="en-US" sz="1600" dirty="0"/>
          </a:p>
          <a:p>
            <a:r>
              <a:rPr lang="en-US" sz="1600" baseline="30000" dirty="0">
                <a:hlinkClick r:id="rId3"/>
              </a:rPr>
              <a:t>2</a:t>
            </a:r>
            <a:r>
              <a:rPr lang="en-US" sz="1600" dirty="0">
                <a:hlinkClick r:id="rId3"/>
              </a:rPr>
              <a:t>http://en.wikipedia.org/wiki/Aardvark_(</a:t>
            </a:r>
            <a:r>
              <a:rPr lang="en-US" sz="1600" dirty="0" err="1">
                <a:hlinkClick r:id="rId3"/>
              </a:rPr>
              <a:t>search_engine</a:t>
            </a:r>
            <a:r>
              <a:rPr lang="en-US" sz="1600" dirty="0" smtClean="0">
                <a:hlinkClick r:id="rId3"/>
              </a:rPr>
              <a:t>)</a:t>
            </a:r>
            <a:r>
              <a:rPr lang="en-US" sz="1600" baseline="30000" dirty="0" smtClean="0"/>
              <a:t/>
            </a:r>
            <a:br>
              <a:rPr lang="en-US" sz="1600" baseline="30000" dirty="0" smtClean="0"/>
            </a:br>
            <a:r>
              <a:rPr lang="en-US" sz="1600" baseline="30000" dirty="0" smtClean="0"/>
              <a:t>3</a:t>
            </a:r>
            <a:r>
              <a:rPr lang="en-US" sz="1600" dirty="0" smtClean="0">
                <a:hlinkClick r:id="rId4"/>
              </a:rPr>
              <a:t> </a:t>
            </a:r>
            <a:r>
              <a:rPr lang="en-US" sz="1600" dirty="0">
                <a:hlinkClick r:id="rId4"/>
              </a:rPr>
              <a:t>http://</a:t>
            </a:r>
            <a:r>
              <a:rPr lang="en-US" sz="1600" dirty="0" smtClean="0">
                <a:hlinkClick r:id="rId4"/>
              </a:rPr>
              <a:t>cnets.indiana.edu/groups/nan/truthy</a:t>
            </a:r>
            <a:r>
              <a:rPr lang="en-US" sz="1600" dirty="0" smtClean="0"/>
              <a:t> </a:t>
            </a:r>
            <a:endParaRPr lang="en-US" sz="1600" dirty="0"/>
          </a:p>
        </p:txBody>
      </p:sp>
    </p:spTree>
    <p:extLst>
      <p:ext uri="{BB962C8B-B14F-4D97-AF65-F5344CB8AC3E}">
        <p14:creationId xmlns:p14="http://schemas.microsoft.com/office/powerpoint/2010/main" val="241826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76400" y="2682240"/>
            <a:ext cx="2209800" cy="1722120"/>
            <a:chOff x="3276600" y="3124200"/>
            <a:chExt cx="2209800" cy="1722120"/>
          </a:xfrm>
          <a:effectLst>
            <a:outerShdw blurRad="50800" dist="38100" dir="2700000" algn="tl" rotWithShape="0">
              <a:prstClr val="black">
                <a:alpha val="40000"/>
              </a:prstClr>
            </a:outerShdw>
          </a:effectLst>
        </p:grpSpPr>
        <p:sp>
          <p:nvSpPr>
            <p:cNvPr id="9" name="Oval 8"/>
            <p:cNvSpPr/>
            <p:nvPr/>
          </p:nvSpPr>
          <p:spPr>
            <a:xfrm>
              <a:off x="3276600" y="3124200"/>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0" name="Oval 9"/>
            <p:cNvSpPr/>
            <p:nvPr/>
          </p:nvSpPr>
          <p:spPr>
            <a:xfrm>
              <a:off x="4648200" y="3200400"/>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1" name="Oval 10"/>
            <p:cNvSpPr/>
            <p:nvPr/>
          </p:nvSpPr>
          <p:spPr>
            <a:xfrm>
              <a:off x="3962400" y="4084320"/>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cxnSp>
          <p:nvCxnSpPr>
            <p:cNvPr id="12" name="Straight Arrow Connector 11"/>
            <p:cNvCxnSpPr>
              <a:stCxn id="9" idx="6"/>
              <a:endCxn id="10" idx="2"/>
            </p:cNvCxnSpPr>
            <p:nvPr/>
          </p:nvCxnSpPr>
          <p:spPr>
            <a:xfrm>
              <a:off x="4114800" y="3505200"/>
              <a:ext cx="533400" cy="7620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3924300" y="3848100"/>
              <a:ext cx="304800" cy="22860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Graph Types</a:t>
            </a:r>
            <a:endParaRPr lang="en-US" dirty="0"/>
          </a:p>
        </p:txBody>
      </p:sp>
      <p:sp>
        <p:nvSpPr>
          <p:cNvPr id="14" name="TextBox 13"/>
          <p:cNvSpPr txBox="1"/>
          <p:nvPr/>
        </p:nvSpPr>
        <p:spPr>
          <a:xfrm>
            <a:off x="1329690" y="1752600"/>
            <a:ext cx="2933700" cy="646331"/>
          </a:xfrm>
          <a:prstGeom prst="rect">
            <a:avLst/>
          </a:prstGeom>
          <a:noFill/>
        </p:spPr>
        <p:txBody>
          <a:bodyPr wrap="square" rtlCol="0">
            <a:spAutoFit/>
          </a:bodyPr>
          <a:lstStyle/>
          <a:p>
            <a:pPr algn="ctr"/>
            <a:r>
              <a:rPr lang="en-US" sz="3600" dirty="0" smtClean="0"/>
              <a:t>Directed</a:t>
            </a:r>
            <a:endParaRPr lang="en-US" sz="3600" dirty="0"/>
          </a:p>
        </p:txBody>
      </p:sp>
      <p:sp>
        <p:nvSpPr>
          <p:cNvPr id="15" name="TextBox 14"/>
          <p:cNvSpPr txBox="1"/>
          <p:nvPr/>
        </p:nvSpPr>
        <p:spPr>
          <a:xfrm>
            <a:off x="1375410" y="5029200"/>
            <a:ext cx="2933700" cy="1200329"/>
          </a:xfrm>
          <a:prstGeom prst="rect">
            <a:avLst/>
          </a:prstGeom>
          <a:noFill/>
        </p:spPr>
        <p:txBody>
          <a:bodyPr wrap="square" rtlCol="0">
            <a:spAutoFit/>
          </a:bodyPr>
          <a:lstStyle/>
          <a:p>
            <a:pPr algn="ctr"/>
            <a:r>
              <a:rPr lang="en-US" sz="3600" dirty="0" smtClean="0"/>
              <a:t>e.g., Twitter followers</a:t>
            </a:r>
            <a:endParaRPr lang="en-US" sz="3600" dirty="0"/>
          </a:p>
        </p:txBody>
      </p:sp>
      <p:grpSp>
        <p:nvGrpSpPr>
          <p:cNvPr id="16" name="Group 15"/>
          <p:cNvGrpSpPr/>
          <p:nvPr/>
        </p:nvGrpSpPr>
        <p:grpSpPr>
          <a:xfrm>
            <a:off x="5181600" y="2659379"/>
            <a:ext cx="2209800" cy="1722120"/>
            <a:chOff x="3276600" y="3124200"/>
            <a:chExt cx="2209800" cy="1722120"/>
          </a:xfrm>
          <a:effectLst>
            <a:outerShdw blurRad="50800" dist="38100" dir="2700000" algn="tl" rotWithShape="0">
              <a:prstClr val="black">
                <a:alpha val="40000"/>
              </a:prstClr>
            </a:outerShdw>
          </a:effectLst>
        </p:grpSpPr>
        <p:sp>
          <p:nvSpPr>
            <p:cNvPr id="17" name="Oval 16"/>
            <p:cNvSpPr/>
            <p:nvPr/>
          </p:nvSpPr>
          <p:spPr>
            <a:xfrm>
              <a:off x="3276600" y="3124200"/>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8" name="Oval 17"/>
            <p:cNvSpPr/>
            <p:nvPr/>
          </p:nvSpPr>
          <p:spPr>
            <a:xfrm>
              <a:off x="4648200" y="3200400"/>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9" name="Oval 18"/>
            <p:cNvSpPr/>
            <p:nvPr/>
          </p:nvSpPr>
          <p:spPr>
            <a:xfrm>
              <a:off x="3962400" y="4084320"/>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cxnSp>
          <p:nvCxnSpPr>
            <p:cNvPr id="20" name="Straight Arrow Connector 19"/>
            <p:cNvCxnSpPr>
              <a:stCxn id="17" idx="6"/>
              <a:endCxn id="18" idx="2"/>
            </p:cNvCxnSpPr>
            <p:nvPr/>
          </p:nvCxnSpPr>
          <p:spPr>
            <a:xfrm>
              <a:off x="4114800" y="3505200"/>
              <a:ext cx="533400" cy="76200"/>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3924300" y="3848100"/>
              <a:ext cx="304800" cy="228600"/>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838700" y="1752600"/>
            <a:ext cx="2933700" cy="646331"/>
          </a:xfrm>
          <a:prstGeom prst="rect">
            <a:avLst/>
          </a:prstGeom>
          <a:noFill/>
        </p:spPr>
        <p:txBody>
          <a:bodyPr wrap="square" rtlCol="0">
            <a:spAutoFit/>
          </a:bodyPr>
          <a:lstStyle/>
          <a:p>
            <a:pPr algn="ctr"/>
            <a:r>
              <a:rPr lang="en-US" sz="3600" dirty="0" smtClean="0"/>
              <a:t>Undirected</a:t>
            </a:r>
            <a:endParaRPr lang="en-US" sz="3600" dirty="0"/>
          </a:p>
        </p:txBody>
      </p:sp>
      <p:sp>
        <p:nvSpPr>
          <p:cNvPr id="23" name="TextBox 22"/>
          <p:cNvSpPr txBox="1"/>
          <p:nvPr/>
        </p:nvSpPr>
        <p:spPr>
          <a:xfrm>
            <a:off x="4991100" y="5029200"/>
            <a:ext cx="2933700" cy="1200329"/>
          </a:xfrm>
          <a:prstGeom prst="rect">
            <a:avLst/>
          </a:prstGeom>
          <a:noFill/>
        </p:spPr>
        <p:txBody>
          <a:bodyPr wrap="square" rtlCol="0">
            <a:spAutoFit/>
          </a:bodyPr>
          <a:lstStyle/>
          <a:p>
            <a:pPr algn="ctr"/>
            <a:r>
              <a:rPr lang="en-US" sz="3600" dirty="0" smtClean="0"/>
              <a:t>e.g., Facebook friends</a:t>
            </a:r>
            <a:endParaRPr lang="en-US" sz="3600" dirty="0"/>
          </a:p>
        </p:txBody>
      </p:sp>
    </p:spTree>
    <p:extLst>
      <p:ext uri="{BB962C8B-B14F-4D97-AF65-F5344CB8AC3E}">
        <p14:creationId xmlns:p14="http://schemas.microsoft.com/office/powerpoint/2010/main" val="1272185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r>
              <a:rPr lang="en-US" dirty="0" smtClean="0"/>
              <a:t>Cycles</a:t>
            </a:r>
            <a:endParaRPr lang="en-US" dirty="0"/>
          </a:p>
        </p:txBody>
      </p:sp>
      <p:sp>
        <p:nvSpPr>
          <p:cNvPr id="4" name="TextBox 3"/>
          <p:cNvSpPr txBox="1"/>
          <p:nvPr/>
        </p:nvSpPr>
        <p:spPr>
          <a:xfrm>
            <a:off x="457200" y="6400800"/>
            <a:ext cx="8229600" cy="307777"/>
          </a:xfrm>
          <a:prstGeom prst="rect">
            <a:avLst/>
          </a:prstGeom>
          <a:noFill/>
        </p:spPr>
        <p:txBody>
          <a:bodyPr wrap="square" rtlCol="0">
            <a:spAutoFit/>
          </a:bodyPr>
          <a:lstStyle/>
          <a:p>
            <a:pPr algn="ctr"/>
            <a:r>
              <a:rPr lang="en-US" sz="1400" dirty="0">
                <a:hlinkClick r:id="rId2"/>
              </a:rPr>
              <a:t>http://som.csudh.edu/cis/lpress/history/arpamaps/press6.jpg</a:t>
            </a:r>
            <a:endParaRPr lang="en-US" sz="1400" dirty="0"/>
          </a:p>
        </p:txBody>
      </p:sp>
      <p:pic>
        <p:nvPicPr>
          <p:cNvPr id="149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803" y="1524000"/>
            <a:ext cx="700087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57200" y="1937116"/>
            <a:ext cx="2514600" cy="1939559"/>
            <a:chOff x="457200" y="1937116"/>
            <a:chExt cx="2514600" cy="1939559"/>
          </a:xfrm>
        </p:grpSpPr>
        <p:sp>
          <p:nvSpPr>
            <p:cNvPr id="6" name="TextBox 5"/>
            <p:cNvSpPr txBox="1"/>
            <p:nvPr/>
          </p:nvSpPr>
          <p:spPr>
            <a:xfrm>
              <a:off x="457200" y="1937116"/>
              <a:ext cx="2514600" cy="461665"/>
            </a:xfrm>
            <a:prstGeom prst="rect">
              <a:avLst/>
            </a:prstGeom>
            <a:noFill/>
          </p:spPr>
          <p:txBody>
            <a:bodyPr wrap="square" rtlCol="0">
              <a:spAutoFit/>
            </a:bodyPr>
            <a:lstStyle/>
            <a:p>
              <a:pPr algn="ctr"/>
              <a:r>
                <a:rPr lang="en-US" sz="2400" dirty="0" smtClean="0">
                  <a:solidFill>
                    <a:srgbClr val="C00000"/>
                  </a:solidFill>
                </a:rPr>
                <a:t>Shortest cycle</a:t>
              </a:r>
              <a:endParaRPr lang="en-US" sz="2400" dirty="0">
                <a:solidFill>
                  <a:srgbClr val="C00000"/>
                </a:solidFill>
              </a:endParaRPr>
            </a:p>
          </p:txBody>
        </p:sp>
        <p:cxnSp>
          <p:nvCxnSpPr>
            <p:cNvPr id="10" name="Straight Arrow Connector 9"/>
            <p:cNvCxnSpPr/>
            <p:nvPr/>
          </p:nvCxnSpPr>
          <p:spPr>
            <a:xfrm flipH="1">
              <a:off x="1509236" y="2398781"/>
              <a:ext cx="205264" cy="639694"/>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086803" y="3038475"/>
              <a:ext cx="844867"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931670" y="5781675"/>
            <a:ext cx="5078730" cy="523220"/>
          </a:xfrm>
          <a:prstGeom prst="rect">
            <a:avLst/>
          </a:prstGeom>
          <a:noFill/>
        </p:spPr>
        <p:txBody>
          <a:bodyPr wrap="square" rtlCol="0">
            <a:spAutoFit/>
          </a:bodyPr>
          <a:lstStyle/>
          <a:p>
            <a:pPr algn="ctr"/>
            <a:r>
              <a:rPr lang="en-US" sz="2800" dirty="0" smtClean="0"/>
              <a:t>The Internet  - June 1970</a:t>
            </a:r>
            <a:endParaRPr lang="en-US" sz="2800" dirty="0"/>
          </a:p>
        </p:txBody>
      </p:sp>
    </p:spTree>
    <p:extLst>
      <p:ext uri="{BB962C8B-B14F-4D97-AF65-F5344CB8AC3E}">
        <p14:creationId xmlns:p14="http://schemas.microsoft.com/office/powerpoint/2010/main" val="25395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r>
              <a:rPr lang="en-US" dirty="0" smtClean="0"/>
              <a:t>Components</a:t>
            </a:r>
            <a:endParaRPr lang="en-US" dirty="0"/>
          </a:p>
        </p:txBody>
      </p:sp>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799"/>
            <a:ext cx="6467475" cy="48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6400800"/>
            <a:ext cx="8229600" cy="307777"/>
          </a:xfrm>
          <a:prstGeom prst="rect">
            <a:avLst/>
          </a:prstGeom>
          <a:noFill/>
        </p:spPr>
        <p:txBody>
          <a:bodyPr wrap="square" rtlCol="0">
            <a:spAutoFit/>
          </a:bodyPr>
          <a:lstStyle/>
          <a:p>
            <a:pPr algn="ctr"/>
            <a:r>
              <a:rPr lang="en-US" sz="1400" dirty="0" err="1" smtClean="0"/>
              <a:t>Bearman</a:t>
            </a:r>
            <a:r>
              <a:rPr lang="en-US" sz="1400" dirty="0"/>
              <a:t>, et al., </a:t>
            </a:r>
            <a:r>
              <a:rPr lang="en-US" sz="1400" dirty="0" smtClean="0"/>
              <a:t>Chains </a:t>
            </a:r>
            <a:r>
              <a:rPr lang="en-US" sz="1400" dirty="0"/>
              <a:t>of Affection: The Structure </a:t>
            </a:r>
            <a:r>
              <a:rPr lang="en-US" sz="1400" dirty="0" smtClean="0"/>
              <a:t>of Adolescent </a:t>
            </a:r>
            <a:r>
              <a:rPr lang="en-US" sz="1400" dirty="0"/>
              <a:t>Romantic and Sexual </a:t>
            </a:r>
            <a:r>
              <a:rPr lang="en-US" sz="1400" dirty="0" smtClean="0"/>
              <a:t>Networks (2004)</a:t>
            </a:r>
            <a:endParaRPr lang="en-US" sz="1400" dirty="0"/>
          </a:p>
        </p:txBody>
      </p:sp>
      <p:cxnSp>
        <p:nvCxnSpPr>
          <p:cNvPr id="5" name="Straight Arrow Connector 4"/>
          <p:cNvCxnSpPr/>
          <p:nvPr/>
        </p:nvCxnSpPr>
        <p:spPr>
          <a:xfrm>
            <a:off x="1961912" y="2102541"/>
            <a:ext cx="352544" cy="319847"/>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3736" y="1271544"/>
            <a:ext cx="2514600" cy="830997"/>
          </a:xfrm>
          <a:prstGeom prst="rect">
            <a:avLst/>
          </a:prstGeom>
          <a:noFill/>
        </p:spPr>
        <p:txBody>
          <a:bodyPr wrap="square" rtlCol="0">
            <a:spAutoFit/>
          </a:bodyPr>
          <a:lstStyle/>
          <a:p>
            <a:pPr algn="ctr"/>
            <a:r>
              <a:rPr lang="en-US" sz="2400" dirty="0" smtClean="0">
                <a:solidFill>
                  <a:srgbClr val="C00000"/>
                </a:solidFill>
              </a:rPr>
              <a:t>Giant </a:t>
            </a:r>
            <a:br>
              <a:rPr lang="en-US" sz="2400" dirty="0" smtClean="0">
                <a:solidFill>
                  <a:srgbClr val="C00000"/>
                </a:solidFill>
              </a:rPr>
            </a:br>
            <a:r>
              <a:rPr lang="en-US" sz="2400" dirty="0" smtClean="0">
                <a:solidFill>
                  <a:srgbClr val="C00000"/>
                </a:solidFill>
              </a:rPr>
              <a:t>component</a:t>
            </a:r>
            <a:endParaRPr lang="en-US" sz="2400" dirty="0">
              <a:solidFill>
                <a:srgbClr val="C00000"/>
              </a:solidFill>
            </a:endParaRPr>
          </a:p>
        </p:txBody>
      </p:sp>
    </p:spTree>
    <p:extLst>
      <p:ext uri="{BB962C8B-B14F-4D97-AF65-F5344CB8AC3E}">
        <p14:creationId xmlns:p14="http://schemas.microsoft.com/office/powerpoint/2010/main" val="614371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pic>
        <p:nvPicPr>
          <p:cNvPr id="151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371600"/>
            <a:ext cx="565785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6400800"/>
            <a:ext cx="8229600" cy="307777"/>
          </a:xfrm>
          <a:prstGeom prst="rect">
            <a:avLst/>
          </a:prstGeom>
          <a:noFill/>
        </p:spPr>
        <p:txBody>
          <a:bodyPr wrap="square" rtlCol="0">
            <a:spAutoFit/>
          </a:bodyPr>
          <a:lstStyle/>
          <a:p>
            <a:pPr algn="ctr"/>
            <a:r>
              <a:rPr lang="en-US" sz="1400" dirty="0" smtClean="0">
                <a:hlinkClick r:id="rId3"/>
              </a:rPr>
              <a:t>Easley &amp; Kleinberg</a:t>
            </a:r>
            <a:r>
              <a:rPr lang="en-US" sz="1400" dirty="0" smtClean="0"/>
              <a:t>, Fig 2.8</a:t>
            </a:r>
            <a:endParaRPr lang="en-US" sz="1400" dirty="0"/>
          </a:p>
        </p:txBody>
      </p:sp>
      <p:cxnSp>
        <p:nvCxnSpPr>
          <p:cNvPr id="6" name="Straight Arrow Connector 5"/>
          <p:cNvCxnSpPr/>
          <p:nvPr/>
        </p:nvCxnSpPr>
        <p:spPr>
          <a:xfrm>
            <a:off x="2214086" y="1759087"/>
            <a:ext cx="0" cy="2660513"/>
          </a:xfrm>
          <a:prstGeom prst="straightConnector1">
            <a:avLst/>
          </a:prstGeom>
          <a:ln w="25400">
            <a:solidFill>
              <a:srgbClr val="C0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8150" y="2514600"/>
            <a:ext cx="1905000" cy="1200329"/>
          </a:xfrm>
          <a:prstGeom prst="rect">
            <a:avLst/>
          </a:prstGeom>
          <a:noFill/>
        </p:spPr>
        <p:txBody>
          <a:bodyPr wrap="square" rtlCol="0">
            <a:spAutoFit/>
          </a:bodyPr>
          <a:lstStyle/>
          <a:p>
            <a:pPr algn="ctr"/>
            <a:r>
              <a:rPr lang="en-US" sz="2400" dirty="0" smtClean="0">
                <a:solidFill>
                  <a:srgbClr val="C00000"/>
                </a:solidFill>
              </a:rPr>
              <a:t>Length</a:t>
            </a:r>
            <a:br>
              <a:rPr lang="en-US" sz="2400" dirty="0" smtClean="0">
                <a:solidFill>
                  <a:srgbClr val="C00000"/>
                </a:solidFill>
              </a:rPr>
            </a:br>
            <a:r>
              <a:rPr lang="en-US" sz="2400" dirty="0" smtClean="0">
                <a:solidFill>
                  <a:srgbClr val="C00000"/>
                </a:solidFill>
              </a:rPr>
              <a:t>of shortest </a:t>
            </a:r>
            <a:br>
              <a:rPr lang="en-US" sz="2400" dirty="0" smtClean="0">
                <a:solidFill>
                  <a:srgbClr val="C00000"/>
                </a:solidFill>
              </a:rPr>
            </a:br>
            <a:r>
              <a:rPr lang="en-US" sz="2400" dirty="0" smtClean="0">
                <a:solidFill>
                  <a:srgbClr val="C00000"/>
                </a:solidFill>
              </a:rPr>
              <a:t>path</a:t>
            </a:r>
            <a:endParaRPr lang="en-US" sz="2400" dirty="0">
              <a:solidFill>
                <a:srgbClr val="C00000"/>
              </a:solidFill>
            </a:endParaRPr>
          </a:p>
        </p:txBody>
      </p:sp>
      <p:sp>
        <p:nvSpPr>
          <p:cNvPr id="7" name="TextBox 6"/>
          <p:cNvSpPr txBox="1"/>
          <p:nvPr/>
        </p:nvSpPr>
        <p:spPr>
          <a:xfrm>
            <a:off x="605790" y="5109210"/>
            <a:ext cx="1905000" cy="830997"/>
          </a:xfrm>
          <a:prstGeom prst="rect">
            <a:avLst/>
          </a:prstGeom>
          <a:noFill/>
        </p:spPr>
        <p:txBody>
          <a:bodyPr wrap="square" rtlCol="0">
            <a:spAutoFit/>
          </a:bodyPr>
          <a:lstStyle/>
          <a:p>
            <a:pPr algn="ctr"/>
            <a:r>
              <a:rPr lang="en-US" sz="2400" dirty="0" smtClean="0">
                <a:solidFill>
                  <a:srgbClr val="C00000"/>
                </a:solidFill>
              </a:rPr>
              <a:t>Breadth-first search</a:t>
            </a:r>
            <a:endParaRPr lang="en-US" sz="2400" dirty="0">
              <a:solidFill>
                <a:srgbClr val="C00000"/>
              </a:solidFill>
            </a:endParaRPr>
          </a:p>
        </p:txBody>
      </p:sp>
    </p:spTree>
    <p:extLst>
      <p:ext uri="{BB962C8B-B14F-4D97-AF65-F5344CB8AC3E}">
        <p14:creationId xmlns:p14="http://schemas.microsoft.com/office/powerpoint/2010/main" val="1700512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World Network</a:t>
            </a:r>
            <a:endParaRPr lang="en-US" dirty="0"/>
          </a:p>
        </p:txBody>
      </p:sp>
      <p:sp>
        <p:nvSpPr>
          <p:cNvPr id="41" name="Content Placeholder 40"/>
          <p:cNvSpPr>
            <a:spLocks noGrp="1"/>
          </p:cNvSpPr>
          <p:nvPr>
            <p:ph idx="1"/>
          </p:nvPr>
        </p:nvSpPr>
        <p:spPr/>
        <p:txBody>
          <a:bodyPr>
            <a:normAutofit/>
          </a:bodyPr>
          <a:lstStyle/>
          <a:p>
            <a:r>
              <a:rPr lang="en-US" dirty="0" smtClean="0"/>
              <a:t>Six degrees of separation</a:t>
            </a:r>
          </a:p>
          <a:p>
            <a:r>
              <a:rPr lang="en-US" dirty="0" smtClean="0"/>
              <a:t>From title of play by John </a:t>
            </a:r>
            <a:r>
              <a:rPr lang="en-US" dirty="0" err="1" smtClean="0"/>
              <a:t>Guare</a:t>
            </a:r>
            <a:endParaRPr lang="en-US" dirty="0" smtClean="0"/>
          </a:p>
          <a:p>
            <a:r>
              <a:rPr lang="en-US" dirty="0" smtClean="0"/>
              <a:t>First tested by Stanley </a:t>
            </a:r>
            <a:r>
              <a:rPr lang="en-US" dirty="0" err="1" smtClean="0"/>
              <a:t>Milgram</a:t>
            </a:r>
            <a:r>
              <a:rPr lang="en-US" dirty="0" smtClean="0"/>
              <a:t> in</a:t>
            </a:r>
            <a:br>
              <a:rPr lang="en-US" dirty="0" smtClean="0"/>
            </a:br>
            <a:r>
              <a:rPr lang="en-US" dirty="0" smtClean="0"/>
              <a:t>1960s who found median length </a:t>
            </a:r>
            <a:br>
              <a:rPr lang="en-US" dirty="0" smtClean="0"/>
            </a:br>
            <a:r>
              <a:rPr lang="en-US" dirty="0" smtClean="0"/>
              <a:t>of 6 between two individuals</a:t>
            </a:r>
          </a:p>
          <a:p>
            <a:r>
              <a:rPr lang="en-US" dirty="0" smtClean="0"/>
              <a:t>Six degrees of Kevin Bacon</a:t>
            </a:r>
          </a:p>
          <a:p>
            <a:r>
              <a:rPr lang="en-US" dirty="0" smtClean="0"/>
              <a:t>OSNs make studying this </a:t>
            </a:r>
            <a:br>
              <a:rPr lang="en-US" dirty="0" smtClean="0"/>
            </a:br>
            <a:r>
              <a:rPr lang="en-US" dirty="0" smtClean="0"/>
              <a:t>phenomena a little easier</a:t>
            </a:r>
          </a:p>
        </p:txBody>
      </p:sp>
      <p:pic>
        <p:nvPicPr>
          <p:cNvPr id="43" name="Picture 2"/>
          <p:cNvPicPr>
            <a:picLocks noChangeAspect="1" noChangeArrowheads="1"/>
          </p:cNvPicPr>
          <p:nvPr/>
        </p:nvPicPr>
        <p:blipFill>
          <a:blip r:embed="rId2" cstate="print"/>
          <a:srcRect/>
          <a:stretch>
            <a:fillRect/>
          </a:stretch>
        </p:blipFill>
        <p:spPr bwMode="auto">
          <a:xfrm>
            <a:off x="6477000" y="1524000"/>
            <a:ext cx="2286000" cy="1914525"/>
          </a:xfrm>
          <a:prstGeom prst="rect">
            <a:avLst/>
          </a:prstGeom>
          <a:ln>
            <a:noFill/>
          </a:ln>
          <a:effectLst>
            <a:outerShdw blurRad="292100" dist="139700" dir="2700000" algn="tl" rotWithShape="0">
              <a:srgbClr val="333333">
                <a:alpha val="65000"/>
              </a:srgbClr>
            </a:outerShdw>
          </a:effectLst>
        </p:spPr>
      </p:pic>
      <p:pic>
        <p:nvPicPr>
          <p:cNvPr id="1026" name="Picture 2" descr="http://upload.wikimedia.org/wikipedia/commons/thumb/b/b3/Kevinbacongfdl.PNG/220px-Kevinbacongfd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3733800"/>
            <a:ext cx="2095500" cy="2352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14450" y="6385560"/>
            <a:ext cx="6400800" cy="369332"/>
          </a:xfrm>
          <a:prstGeom prst="rect">
            <a:avLst/>
          </a:prstGeom>
          <a:noFill/>
        </p:spPr>
        <p:txBody>
          <a:bodyPr wrap="square" rtlCol="0">
            <a:spAutoFit/>
          </a:bodyPr>
          <a:lstStyle/>
          <a:p>
            <a:pPr algn="ctr"/>
            <a:r>
              <a:rPr lang="en-US" dirty="0">
                <a:hlinkClick r:id="rId4"/>
              </a:rPr>
              <a:t>http://en.wikipedia.org/wiki/Six_Degrees_of_Kevin_Bacon</a:t>
            </a:r>
            <a:endParaRPr lang="en-US" dirty="0"/>
          </a:p>
        </p:txBody>
      </p:sp>
    </p:spTree>
    <p:extLst>
      <p:ext uri="{BB962C8B-B14F-4D97-AF65-F5344CB8AC3E}">
        <p14:creationId xmlns:p14="http://schemas.microsoft.com/office/powerpoint/2010/main" val="100565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10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fade">
                                      <p:cBhvr>
                                        <p:cTn id="12" dur="10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10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fade">
                                      <p:cBhvr>
                                        <p:cTn id="22" dur="10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fade">
                                      <p:cBhvr>
                                        <p:cTn id="27" dur="1000"/>
                                        <p:tgtEl>
                                          <p:spTgt spid="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Degrees of Separation</a:t>
            </a:r>
            <a:endParaRPr lang="en-US" dirty="0"/>
          </a:p>
        </p:txBody>
      </p:sp>
      <p:pic>
        <p:nvPicPr>
          <p:cNvPr id="152578" name="Picture 2" descr="https://fbcdn-sphotos-a.akamaihd.net/hphotos-ak-snc7/s720x720/315054_10150417142478415_8394258414_8591456_173511980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84" y="2819400"/>
            <a:ext cx="7756632"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6400800"/>
            <a:ext cx="8229600" cy="307777"/>
          </a:xfrm>
          <a:prstGeom prst="rect">
            <a:avLst/>
          </a:prstGeom>
          <a:noFill/>
        </p:spPr>
        <p:txBody>
          <a:bodyPr wrap="square" rtlCol="0">
            <a:spAutoFit/>
          </a:bodyPr>
          <a:lstStyle/>
          <a:p>
            <a:pPr algn="ctr"/>
            <a:r>
              <a:rPr lang="en-US" sz="1400" dirty="0">
                <a:hlinkClick r:id="rId3"/>
              </a:rPr>
              <a:t>https://www.facebook.com/notes/facebook-data-team/anatomy-of-facebook/10150388519243859</a:t>
            </a:r>
            <a:endParaRPr lang="en-US" sz="1400" dirty="0"/>
          </a:p>
        </p:txBody>
      </p:sp>
      <p:sp>
        <p:nvSpPr>
          <p:cNvPr id="4" name="TextBox 3"/>
          <p:cNvSpPr txBox="1"/>
          <p:nvPr/>
        </p:nvSpPr>
        <p:spPr>
          <a:xfrm>
            <a:off x="1790700" y="1661160"/>
            <a:ext cx="5562600" cy="830997"/>
          </a:xfrm>
          <a:prstGeom prst="rect">
            <a:avLst/>
          </a:prstGeom>
          <a:noFill/>
        </p:spPr>
        <p:txBody>
          <a:bodyPr wrap="square" rtlCol="0">
            <a:spAutoFit/>
          </a:bodyPr>
          <a:lstStyle/>
          <a:p>
            <a:pPr algn="ctr"/>
            <a:r>
              <a:rPr lang="en-US" sz="2400" dirty="0" smtClean="0"/>
              <a:t>Study of all Facebook users (721 million) in 2011 revealed </a:t>
            </a:r>
            <a:r>
              <a:rPr lang="en-US" sz="2400" dirty="0" err="1" smtClean="0"/>
              <a:t>ave</a:t>
            </a:r>
            <a:r>
              <a:rPr lang="en-US" sz="2400" dirty="0" smtClean="0"/>
              <a:t> distance of 4.74 </a:t>
            </a:r>
            <a:endParaRPr lang="en-US" sz="2400" dirty="0"/>
          </a:p>
        </p:txBody>
      </p:sp>
    </p:spTree>
    <p:extLst>
      <p:ext uri="{BB962C8B-B14F-4D97-AF65-F5344CB8AC3E}">
        <p14:creationId xmlns:p14="http://schemas.microsoft.com/office/powerpoint/2010/main" val="462199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Erdos</a:t>
            </a:r>
            <a:r>
              <a:rPr lang="en-US" dirty="0" smtClean="0"/>
              <a:t> Number</a:t>
            </a:r>
            <a:endParaRPr lang="en-US" dirty="0"/>
          </a:p>
        </p:txBody>
      </p:sp>
      <p:pic>
        <p:nvPicPr>
          <p:cNvPr id="153602" name="Picture 2" descr="http://www.oakland.edu/upload/images/Erdos%20Number%20Project/cgrap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5920" y="1295400"/>
            <a:ext cx="5852160" cy="4446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6400800"/>
            <a:ext cx="4267200" cy="369332"/>
          </a:xfrm>
          <a:prstGeom prst="rect">
            <a:avLst/>
          </a:prstGeom>
          <a:noFill/>
        </p:spPr>
        <p:txBody>
          <a:bodyPr wrap="square" rtlCol="0">
            <a:spAutoFit/>
          </a:bodyPr>
          <a:lstStyle/>
          <a:p>
            <a:pPr algn="ctr"/>
            <a:r>
              <a:rPr lang="en-US" dirty="0">
                <a:hlinkClick r:id="rId3"/>
              </a:rPr>
              <a:t>http://www.oakland.edu/enp/trivia/</a:t>
            </a:r>
            <a:endParaRPr lang="en-US" dirty="0"/>
          </a:p>
        </p:txBody>
      </p:sp>
      <p:sp>
        <p:nvSpPr>
          <p:cNvPr id="5" name="TextBox 4"/>
          <p:cNvSpPr txBox="1"/>
          <p:nvPr/>
        </p:nvSpPr>
        <p:spPr>
          <a:xfrm>
            <a:off x="2118360" y="6031468"/>
            <a:ext cx="5105400" cy="369332"/>
          </a:xfrm>
          <a:prstGeom prst="rect">
            <a:avLst/>
          </a:prstGeom>
          <a:noFill/>
        </p:spPr>
        <p:txBody>
          <a:bodyPr wrap="square" rtlCol="0">
            <a:spAutoFit/>
          </a:bodyPr>
          <a:lstStyle/>
          <a:p>
            <a:pPr algn="ctr"/>
            <a:r>
              <a:rPr lang="en-US" dirty="0" smtClean="0"/>
              <a:t>Ron Graham’s hand-drawn graph</a:t>
            </a:r>
            <a:endParaRPr lang="en-US" dirty="0"/>
          </a:p>
        </p:txBody>
      </p:sp>
    </p:spTree>
    <p:extLst>
      <p:ext uri="{BB962C8B-B14F-4D97-AF65-F5344CB8AC3E}">
        <p14:creationId xmlns:p14="http://schemas.microsoft.com/office/powerpoint/2010/main" val="72030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Evolution</a:t>
            </a:r>
            <a:endParaRPr lang="en-US" dirty="0"/>
          </a:p>
        </p:txBody>
      </p:sp>
      <p:sp>
        <p:nvSpPr>
          <p:cNvPr id="3" name="Content Placeholder 2"/>
          <p:cNvSpPr>
            <a:spLocks noGrp="1"/>
          </p:cNvSpPr>
          <p:nvPr>
            <p:ph idx="1"/>
          </p:nvPr>
        </p:nvSpPr>
        <p:spPr/>
        <p:txBody>
          <a:bodyPr/>
          <a:lstStyle/>
          <a:p>
            <a:r>
              <a:rPr lang="en-US" dirty="0" smtClean="0"/>
              <a:t>Social networks tend to change over time</a:t>
            </a:r>
          </a:p>
          <a:p>
            <a:r>
              <a:rPr lang="en-US" dirty="0" smtClean="0"/>
              <a:t>You make new friends, lose contact with others</a:t>
            </a:r>
          </a:p>
          <a:p>
            <a:r>
              <a:rPr lang="en-US" dirty="0" smtClean="0"/>
              <a:t>You change schools, jobs, etc.</a:t>
            </a:r>
          </a:p>
          <a:p>
            <a:r>
              <a:rPr lang="en-US" dirty="0" smtClean="0"/>
              <a:t>We’re often interested in examining multiple snapshots of the social graph through time</a:t>
            </a:r>
          </a:p>
        </p:txBody>
      </p:sp>
    </p:spTree>
    <p:extLst>
      <p:ext uri="{BB962C8B-B14F-4D97-AF65-F5344CB8AC3E}">
        <p14:creationId xmlns:p14="http://schemas.microsoft.com/office/powerpoint/2010/main" val="2693159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7760" y="1371600"/>
            <a:ext cx="7162800" cy="4524315"/>
          </a:xfrm>
          <a:prstGeom prst="rect">
            <a:avLst/>
          </a:prstGeom>
          <a:noFill/>
        </p:spPr>
        <p:txBody>
          <a:bodyPr wrap="square" rtlCol="0">
            <a:spAutoFit/>
          </a:bodyPr>
          <a:lstStyle/>
          <a:p>
            <a:pPr algn="ctr"/>
            <a:r>
              <a:rPr lang="en-US" sz="3600" dirty="0"/>
              <a:t>“If two people in a social network have a friend in common, then there is an increased likelihood that they will become friends themselves at home point in the future</a:t>
            </a:r>
            <a:r>
              <a:rPr lang="en-US" sz="3600" dirty="0" smtClean="0"/>
              <a:t>.”</a:t>
            </a:r>
          </a:p>
          <a:p>
            <a:pPr algn="ctr"/>
            <a:r>
              <a:rPr lang="en-US" sz="3600" dirty="0" smtClean="0"/>
              <a:t/>
            </a:r>
            <a:br>
              <a:rPr lang="en-US" sz="3600" dirty="0" smtClean="0"/>
            </a:br>
            <a:r>
              <a:rPr lang="en-US" sz="3600" dirty="0" smtClean="0"/>
              <a:t>- Anatole </a:t>
            </a:r>
            <a:r>
              <a:rPr lang="en-US" sz="3600" dirty="0" err="1" smtClean="0"/>
              <a:t>Rapoport</a:t>
            </a:r>
            <a:r>
              <a:rPr lang="en-US" sz="3600" dirty="0" smtClean="0"/>
              <a:t> (1953)</a:t>
            </a:r>
            <a:endParaRPr lang="en-US" sz="3600" dirty="0"/>
          </a:p>
          <a:p>
            <a:pPr algn="ctr"/>
            <a:endParaRPr lang="en-US" sz="3600" dirty="0"/>
          </a:p>
        </p:txBody>
      </p:sp>
    </p:spTree>
    <p:extLst>
      <p:ext uri="{BB962C8B-B14F-4D97-AF65-F5344CB8AC3E}">
        <p14:creationId xmlns:p14="http://schemas.microsoft.com/office/powerpoint/2010/main" val="3414427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752600"/>
            <a:ext cx="7391400" cy="2062103"/>
          </a:xfrm>
          <a:prstGeom prst="rect">
            <a:avLst/>
          </a:prstGeom>
          <a:noFill/>
        </p:spPr>
        <p:txBody>
          <a:bodyPr wrap="square" rtlCol="0">
            <a:spAutoFit/>
          </a:bodyPr>
          <a:lstStyle/>
          <a:p>
            <a:pPr algn="ctr"/>
            <a:r>
              <a:rPr lang="en-US" sz="3600" dirty="0" smtClean="0"/>
              <a:t>Slides based on </a:t>
            </a:r>
            <a:r>
              <a:rPr lang="en-US" sz="3600" dirty="0" err="1" smtClean="0"/>
              <a:t>Ch</a:t>
            </a:r>
            <a:r>
              <a:rPr lang="en-US" sz="3600" dirty="0" smtClean="0"/>
              <a:t> 2 and 3 of </a:t>
            </a:r>
            <a:r>
              <a:rPr lang="en-US" sz="3600" i="1" dirty="0" smtClean="0"/>
              <a:t>Networks, Crowds and Markets </a:t>
            </a:r>
            <a:r>
              <a:rPr lang="en-US" sz="3600" dirty="0" smtClean="0"/>
              <a:t>by Easley &amp; Kleinberg (2010)</a:t>
            </a:r>
          </a:p>
          <a:p>
            <a:pPr algn="ctr"/>
            <a:r>
              <a:rPr lang="en-US" sz="2000" dirty="0">
                <a:hlinkClick r:id="rId2"/>
              </a:rPr>
              <a:t>http://www.cs.cornell.edu/home/kleinber/networks-book/</a:t>
            </a:r>
            <a:endParaRPr lang="en-US" sz="2000" dirty="0"/>
          </a:p>
        </p:txBody>
      </p:sp>
    </p:spTree>
    <p:extLst>
      <p:ext uri="{BB962C8B-B14F-4D97-AF65-F5344CB8AC3E}">
        <p14:creationId xmlns:p14="http://schemas.microsoft.com/office/powerpoint/2010/main" val="2050750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Triadic Closure</a:t>
            </a:r>
            <a:endParaRPr lang="en-US" dirty="0"/>
          </a:p>
        </p:txBody>
      </p:sp>
      <p:sp>
        <p:nvSpPr>
          <p:cNvPr id="10" name="Oval 9"/>
          <p:cNvSpPr/>
          <p:nvPr/>
        </p:nvSpPr>
        <p:spPr>
          <a:xfrm>
            <a:off x="3817639" y="2619046"/>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2" name="Oval 11"/>
          <p:cNvSpPr/>
          <p:nvPr/>
        </p:nvSpPr>
        <p:spPr>
          <a:xfrm>
            <a:off x="4407402" y="3640125"/>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cxnSp>
        <p:nvCxnSpPr>
          <p:cNvPr id="13" name="Straight Arrow Connector 12"/>
          <p:cNvCxnSpPr>
            <a:stCxn id="10" idx="6"/>
            <a:endCxn id="11" idx="2"/>
          </p:cNvCxnSpPr>
          <p:nvPr/>
        </p:nvCxnSpPr>
        <p:spPr>
          <a:xfrm>
            <a:off x="4655839" y="3000046"/>
            <a:ext cx="533400" cy="53341"/>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369302" y="3365807"/>
            <a:ext cx="228600" cy="335281"/>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31171" y="3365807"/>
            <a:ext cx="324768" cy="398886"/>
          </a:xfrm>
          <a:prstGeom prst="straightConnector1">
            <a:avLst/>
          </a:prstGeom>
          <a:ln w="25400">
            <a:solidFill>
              <a:srgbClr val="C00000"/>
            </a:solidFill>
            <a:prstDash val="dash"/>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189239" y="2672387"/>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26" name="TextBox 25"/>
          <p:cNvSpPr txBox="1"/>
          <p:nvPr/>
        </p:nvSpPr>
        <p:spPr>
          <a:xfrm>
            <a:off x="5638800" y="4415135"/>
            <a:ext cx="2514600" cy="461665"/>
          </a:xfrm>
          <a:prstGeom prst="rect">
            <a:avLst/>
          </a:prstGeom>
          <a:noFill/>
        </p:spPr>
        <p:txBody>
          <a:bodyPr wrap="square" rtlCol="0">
            <a:spAutoFit/>
          </a:bodyPr>
          <a:lstStyle/>
          <a:p>
            <a:pPr algn="ctr"/>
            <a:r>
              <a:rPr lang="en-US" sz="2400" dirty="0" smtClean="0"/>
              <a:t>Likely to appear</a:t>
            </a:r>
            <a:endParaRPr lang="en-US" sz="2400" dirty="0"/>
          </a:p>
        </p:txBody>
      </p:sp>
      <p:sp>
        <p:nvSpPr>
          <p:cNvPr id="31" name="TextBox 30"/>
          <p:cNvSpPr txBox="1"/>
          <p:nvPr/>
        </p:nvSpPr>
        <p:spPr>
          <a:xfrm>
            <a:off x="883939" y="2068679"/>
            <a:ext cx="1935480" cy="830997"/>
          </a:xfrm>
          <a:prstGeom prst="rect">
            <a:avLst/>
          </a:prstGeom>
          <a:noFill/>
        </p:spPr>
        <p:txBody>
          <a:bodyPr wrap="square" rtlCol="0">
            <a:spAutoFit/>
          </a:bodyPr>
          <a:lstStyle/>
          <a:p>
            <a:pPr algn="ctr"/>
            <a:r>
              <a:rPr lang="en-US" sz="2400" dirty="0" smtClean="0"/>
              <a:t>Common</a:t>
            </a:r>
            <a:br>
              <a:rPr lang="en-US" sz="2400" dirty="0" smtClean="0"/>
            </a:br>
            <a:r>
              <a:rPr lang="en-US" sz="2400" dirty="0" smtClean="0"/>
              <a:t>friend</a:t>
            </a:r>
            <a:endParaRPr lang="en-US" sz="2400" dirty="0"/>
          </a:p>
        </p:txBody>
      </p:sp>
      <p:sp>
        <p:nvSpPr>
          <p:cNvPr id="34" name="Freeform 33"/>
          <p:cNvSpPr/>
          <p:nvPr/>
        </p:nvSpPr>
        <p:spPr>
          <a:xfrm>
            <a:off x="2651779" y="2497128"/>
            <a:ext cx="1165860" cy="350518"/>
          </a:xfrm>
          <a:custGeom>
            <a:avLst/>
            <a:gdLst>
              <a:gd name="connsiteX0" fmla="*/ 1097280 w 1100857"/>
              <a:gd name="connsiteY0" fmla="*/ 457200 h 457200"/>
              <a:gd name="connsiteX1" fmla="*/ 1036320 w 1100857"/>
              <a:gd name="connsiteY1" fmla="*/ 381000 h 457200"/>
              <a:gd name="connsiteX2" fmla="*/ 655320 w 1100857"/>
              <a:gd name="connsiteY2" fmla="*/ 76200 h 457200"/>
              <a:gd name="connsiteX3" fmla="*/ 472440 w 1100857"/>
              <a:gd name="connsiteY3" fmla="*/ 274320 h 457200"/>
              <a:gd name="connsiteX4" fmla="*/ 0 w 1100857"/>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57" h="457200">
                <a:moveTo>
                  <a:pt x="1097280" y="457200"/>
                </a:moveTo>
                <a:cubicBezTo>
                  <a:pt x="1103630" y="450850"/>
                  <a:pt x="1109980" y="444500"/>
                  <a:pt x="1036320" y="381000"/>
                </a:cubicBezTo>
                <a:cubicBezTo>
                  <a:pt x="962660" y="317500"/>
                  <a:pt x="749300" y="93980"/>
                  <a:pt x="655320" y="76200"/>
                </a:cubicBezTo>
                <a:cubicBezTo>
                  <a:pt x="561340" y="58420"/>
                  <a:pt x="581660" y="287020"/>
                  <a:pt x="472440" y="274320"/>
                </a:cubicBezTo>
                <a:cubicBezTo>
                  <a:pt x="363220" y="261620"/>
                  <a:pt x="181610" y="130810"/>
                  <a:pt x="0" y="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1511969">
            <a:off x="5318039" y="3766764"/>
            <a:ext cx="1165860" cy="350518"/>
          </a:xfrm>
          <a:custGeom>
            <a:avLst/>
            <a:gdLst>
              <a:gd name="connsiteX0" fmla="*/ 1097280 w 1100857"/>
              <a:gd name="connsiteY0" fmla="*/ 457200 h 457200"/>
              <a:gd name="connsiteX1" fmla="*/ 1036320 w 1100857"/>
              <a:gd name="connsiteY1" fmla="*/ 381000 h 457200"/>
              <a:gd name="connsiteX2" fmla="*/ 655320 w 1100857"/>
              <a:gd name="connsiteY2" fmla="*/ 76200 h 457200"/>
              <a:gd name="connsiteX3" fmla="*/ 472440 w 1100857"/>
              <a:gd name="connsiteY3" fmla="*/ 274320 h 457200"/>
              <a:gd name="connsiteX4" fmla="*/ 0 w 1100857"/>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57" h="457200">
                <a:moveTo>
                  <a:pt x="1097280" y="457200"/>
                </a:moveTo>
                <a:cubicBezTo>
                  <a:pt x="1103630" y="450850"/>
                  <a:pt x="1109980" y="444500"/>
                  <a:pt x="1036320" y="381000"/>
                </a:cubicBezTo>
                <a:cubicBezTo>
                  <a:pt x="962660" y="317500"/>
                  <a:pt x="749300" y="93980"/>
                  <a:pt x="655320" y="76200"/>
                </a:cubicBezTo>
                <a:cubicBezTo>
                  <a:pt x="561340" y="58420"/>
                  <a:pt x="581660" y="287020"/>
                  <a:pt x="472440" y="274320"/>
                </a:cubicBezTo>
                <a:cubicBezTo>
                  <a:pt x="363220" y="261620"/>
                  <a:pt x="181610" y="130810"/>
                  <a:pt x="0" y="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30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Triadic Closure</a:t>
            </a:r>
            <a:endParaRPr lang="en-US" dirty="0"/>
          </a:p>
        </p:txBody>
      </p:sp>
      <p:sp>
        <p:nvSpPr>
          <p:cNvPr id="3" name="Content Placeholder 2"/>
          <p:cNvSpPr>
            <a:spLocks noGrp="1"/>
          </p:cNvSpPr>
          <p:nvPr>
            <p:ph idx="1"/>
          </p:nvPr>
        </p:nvSpPr>
        <p:spPr/>
        <p:txBody>
          <a:bodyPr/>
          <a:lstStyle/>
          <a:p>
            <a:r>
              <a:rPr lang="en-US" i="1" dirty="0" smtClean="0"/>
              <a:t>Opportunity</a:t>
            </a:r>
            <a:r>
              <a:rPr lang="en-US" dirty="0" smtClean="0"/>
              <a:t> – A spending time with B &amp; C increases chance they will meet</a:t>
            </a:r>
          </a:p>
          <a:p>
            <a:r>
              <a:rPr lang="en-US" i="1" dirty="0" smtClean="0"/>
              <a:t>Trust</a:t>
            </a:r>
            <a:r>
              <a:rPr lang="en-US" dirty="0" smtClean="0"/>
              <a:t> – Research shows that B &amp; C are more likely to trust each other if they are aware of mutual friend A</a:t>
            </a:r>
          </a:p>
          <a:p>
            <a:r>
              <a:rPr lang="en-US" i="1" dirty="0" smtClean="0"/>
              <a:t>Incentive</a:t>
            </a:r>
            <a:r>
              <a:rPr lang="en-US" dirty="0" smtClean="0"/>
              <a:t> – Research shows that latent stress occurs when mutual friends are not friends with each other</a:t>
            </a:r>
            <a:endParaRPr lang="en-US" dirty="0"/>
          </a:p>
        </p:txBody>
      </p:sp>
    </p:spTree>
    <p:extLst>
      <p:ext uri="{BB962C8B-B14F-4D97-AF65-F5344CB8AC3E}">
        <p14:creationId xmlns:p14="http://schemas.microsoft.com/office/powerpoint/2010/main" val="86865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Triadic Closure</a:t>
            </a:r>
            <a:endParaRPr lang="en-US" dirty="0"/>
          </a:p>
        </p:txBody>
      </p:sp>
      <p:sp>
        <p:nvSpPr>
          <p:cNvPr id="3" name="Content Placeholder 2"/>
          <p:cNvSpPr>
            <a:spLocks noGrp="1"/>
          </p:cNvSpPr>
          <p:nvPr>
            <p:ph idx="1"/>
          </p:nvPr>
        </p:nvSpPr>
        <p:spPr>
          <a:xfrm>
            <a:off x="457200" y="1600200"/>
            <a:ext cx="8382000" cy="4952999"/>
          </a:xfrm>
        </p:spPr>
        <p:txBody>
          <a:bodyPr>
            <a:normAutofit fontScale="92500" lnSpcReduction="10000"/>
          </a:bodyPr>
          <a:lstStyle/>
          <a:p>
            <a:r>
              <a:rPr lang="en-US" i="1" dirty="0" smtClean="0"/>
              <a:t>Clustering coefficient </a:t>
            </a:r>
            <a:r>
              <a:rPr lang="en-US" dirty="0" smtClean="0"/>
              <a:t>– probability that any two randomly selected friends of a node are also friends</a:t>
            </a:r>
          </a:p>
          <a:p>
            <a:pPr marL="0" indent="0">
              <a:buNone/>
            </a:pPr>
            <a:r>
              <a:rPr lang="en-US" dirty="0" smtClean="0"/>
              <a:t>                          </a:t>
            </a:r>
          </a:p>
          <a:p>
            <a:pPr marL="0" indent="0">
              <a:buNone/>
            </a:pPr>
            <a:endParaRPr lang="en-US" dirty="0" smtClean="0"/>
          </a:p>
          <a:p>
            <a:endParaRPr lang="en-US" dirty="0" smtClean="0"/>
          </a:p>
          <a:p>
            <a:r>
              <a:rPr lang="en-US" dirty="0" smtClean="0"/>
              <a:t>= 0 when </a:t>
            </a:r>
            <a:r>
              <a:rPr lang="en-US" b="1" dirty="0" smtClean="0"/>
              <a:t>none</a:t>
            </a:r>
            <a:r>
              <a:rPr lang="en-US" dirty="0" smtClean="0"/>
              <a:t> of node’s friends are friends with each other</a:t>
            </a:r>
          </a:p>
          <a:p>
            <a:r>
              <a:rPr lang="en-US" dirty="0" smtClean="0"/>
              <a:t>= 1 when </a:t>
            </a:r>
            <a:r>
              <a:rPr lang="en-US" b="1" dirty="0" smtClean="0"/>
              <a:t>all</a:t>
            </a:r>
            <a:r>
              <a:rPr lang="en-US" dirty="0" smtClean="0"/>
              <a:t> of node’s friends are friends with each other</a:t>
            </a:r>
            <a:endParaRPr lang="en-US" dirty="0"/>
          </a:p>
        </p:txBody>
      </p:sp>
      <p:grpSp>
        <p:nvGrpSpPr>
          <p:cNvPr id="10" name="Group 9"/>
          <p:cNvGrpSpPr/>
          <p:nvPr/>
        </p:nvGrpSpPr>
        <p:grpSpPr>
          <a:xfrm>
            <a:off x="929640" y="2971800"/>
            <a:ext cx="7254240" cy="1230509"/>
            <a:chOff x="1219200" y="4813012"/>
            <a:chExt cx="7254240" cy="1230509"/>
          </a:xfrm>
        </p:grpSpPr>
        <p:sp>
          <p:nvSpPr>
            <p:cNvPr id="5" name="TextBox 4"/>
            <p:cNvSpPr txBox="1"/>
            <p:nvPr/>
          </p:nvSpPr>
          <p:spPr>
            <a:xfrm>
              <a:off x="1219200" y="5105400"/>
              <a:ext cx="2971800" cy="584775"/>
            </a:xfrm>
            <a:prstGeom prst="rect">
              <a:avLst/>
            </a:prstGeom>
            <a:noFill/>
          </p:spPr>
          <p:txBody>
            <a:bodyPr wrap="square" rtlCol="0">
              <a:spAutoFit/>
            </a:bodyPr>
            <a:lstStyle/>
            <a:p>
              <a:r>
                <a:rPr lang="en-US" sz="3200" i="1" dirty="0"/>
                <a:t>CC</a:t>
              </a:r>
              <a:r>
                <a:rPr lang="en-US" sz="3200" dirty="0"/>
                <a:t> for a </a:t>
              </a:r>
              <a:r>
                <a:rPr lang="en-US" sz="3200" dirty="0" smtClean="0"/>
                <a:t>node  = </a:t>
              </a:r>
              <a:endParaRPr lang="en-US" sz="3200" dirty="0"/>
            </a:p>
          </p:txBody>
        </p:sp>
        <p:sp>
          <p:nvSpPr>
            <p:cNvPr id="6" name="TextBox 5"/>
            <p:cNvSpPr txBox="1"/>
            <p:nvPr/>
          </p:nvSpPr>
          <p:spPr>
            <a:xfrm>
              <a:off x="4191000" y="4813012"/>
              <a:ext cx="4267200" cy="584775"/>
            </a:xfrm>
            <a:prstGeom prst="rect">
              <a:avLst/>
            </a:prstGeom>
            <a:noFill/>
          </p:spPr>
          <p:txBody>
            <a:bodyPr wrap="square" rtlCol="0">
              <a:spAutoFit/>
            </a:bodyPr>
            <a:lstStyle/>
            <a:p>
              <a:pPr algn="ctr"/>
              <a:r>
                <a:rPr lang="en-US" sz="3200" dirty="0"/>
                <a:t># of friend pairs</a:t>
              </a:r>
            </a:p>
          </p:txBody>
        </p:sp>
        <p:sp>
          <p:nvSpPr>
            <p:cNvPr id="7" name="TextBox 6"/>
            <p:cNvSpPr txBox="1"/>
            <p:nvPr/>
          </p:nvSpPr>
          <p:spPr>
            <a:xfrm>
              <a:off x="4175760" y="5458746"/>
              <a:ext cx="4297680" cy="584775"/>
            </a:xfrm>
            <a:prstGeom prst="rect">
              <a:avLst/>
            </a:prstGeom>
            <a:noFill/>
          </p:spPr>
          <p:txBody>
            <a:bodyPr wrap="square" rtlCol="0">
              <a:spAutoFit/>
            </a:bodyPr>
            <a:lstStyle/>
            <a:p>
              <a:pPr algn="ctr"/>
              <a:r>
                <a:rPr lang="en-US" sz="3200" dirty="0"/>
                <a:t># of possible friend pairs</a:t>
              </a:r>
            </a:p>
          </p:txBody>
        </p:sp>
        <p:cxnSp>
          <p:nvCxnSpPr>
            <p:cNvPr id="9" name="Straight Connector 8"/>
            <p:cNvCxnSpPr/>
            <p:nvPr/>
          </p:nvCxnSpPr>
          <p:spPr>
            <a:xfrm flipV="1">
              <a:off x="4191000" y="5410200"/>
              <a:ext cx="42672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8611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H="1">
            <a:off x="3363444" y="3840477"/>
            <a:ext cx="922020" cy="21706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628364" y="4419600"/>
            <a:ext cx="1315236" cy="60960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562600" y="3138993"/>
            <a:ext cx="533400" cy="89960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Clustering Coefficient</a:t>
            </a:r>
            <a:endParaRPr lang="en-US" dirty="0"/>
          </a:p>
        </p:txBody>
      </p:sp>
      <p:sp>
        <p:nvSpPr>
          <p:cNvPr id="10" name="Oval 9"/>
          <p:cNvSpPr/>
          <p:nvPr/>
        </p:nvSpPr>
        <p:spPr>
          <a:xfrm>
            <a:off x="3619500" y="2438398"/>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2" name="Oval 11"/>
          <p:cNvSpPr/>
          <p:nvPr/>
        </p:nvSpPr>
        <p:spPr>
          <a:xfrm>
            <a:off x="4209263" y="3459477"/>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cxnSp>
        <p:nvCxnSpPr>
          <p:cNvPr id="13" name="Straight Arrow Connector 12"/>
          <p:cNvCxnSpPr>
            <a:stCxn id="10" idx="6"/>
            <a:endCxn id="11" idx="2"/>
          </p:cNvCxnSpPr>
          <p:nvPr/>
        </p:nvCxnSpPr>
        <p:spPr>
          <a:xfrm>
            <a:off x="4457700" y="2819398"/>
            <a:ext cx="533400" cy="7620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171163" y="3185159"/>
            <a:ext cx="228600" cy="335281"/>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933032" y="3185159"/>
            <a:ext cx="324768" cy="398886"/>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991100" y="2514598"/>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6" name="Oval 15"/>
          <p:cNvSpPr/>
          <p:nvPr/>
        </p:nvSpPr>
        <p:spPr>
          <a:xfrm>
            <a:off x="2758440" y="3657600"/>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
            </a:r>
            <a:endParaRPr lang="en-US" sz="3200" dirty="0">
              <a:solidFill>
                <a:schemeClr val="tx1"/>
              </a:solidFill>
            </a:endParaRPr>
          </a:p>
        </p:txBody>
      </p:sp>
      <p:sp>
        <p:nvSpPr>
          <p:cNvPr id="17" name="Oval 16"/>
          <p:cNvSpPr/>
          <p:nvPr/>
        </p:nvSpPr>
        <p:spPr>
          <a:xfrm>
            <a:off x="3866363" y="4800600"/>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a:t>
            </a:r>
            <a:endParaRPr lang="en-US" sz="3200" dirty="0">
              <a:solidFill>
                <a:schemeClr val="tx1"/>
              </a:solidFill>
            </a:endParaRPr>
          </a:p>
        </p:txBody>
      </p:sp>
      <p:sp>
        <p:nvSpPr>
          <p:cNvPr id="18" name="Oval 17"/>
          <p:cNvSpPr/>
          <p:nvPr/>
        </p:nvSpPr>
        <p:spPr>
          <a:xfrm>
            <a:off x="5814060" y="3840477"/>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F</a:t>
            </a:r>
            <a:endParaRPr lang="en-US" sz="3200" dirty="0">
              <a:solidFill>
                <a:schemeClr val="tx1"/>
              </a:solidFill>
            </a:endParaRPr>
          </a:p>
        </p:txBody>
      </p:sp>
      <p:grpSp>
        <p:nvGrpSpPr>
          <p:cNvPr id="34" name="Group 33"/>
          <p:cNvGrpSpPr/>
          <p:nvPr/>
        </p:nvGrpSpPr>
        <p:grpSpPr>
          <a:xfrm>
            <a:off x="472440" y="1683601"/>
            <a:ext cx="3147060" cy="830997"/>
            <a:chOff x="472440" y="1531201"/>
            <a:chExt cx="3147060" cy="830997"/>
          </a:xfrm>
        </p:grpSpPr>
        <p:sp>
          <p:nvSpPr>
            <p:cNvPr id="32" name="TextBox 31"/>
            <p:cNvSpPr txBox="1"/>
            <p:nvPr/>
          </p:nvSpPr>
          <p:spPr>
            <a:xfrm>
              <a:off x="472440" y="1531201"/>
              <a:ext cx="2286000" cy="830997"/>
            </a:xfrm>
            <a:prstGeom prst="rect">
              <a:avLst/>
            </a:prstGeom>
            <a:noFill/>
          </p:spPr>
          <p:txBody>
            <a:bodyPr wrap="square" rtlCol="0">
              <a:spAutoFit/>
            </a:bodyPr>
            <a:lstStyle/>
            <a:p>
              <a:pPr algn="ctr"/>
              <a:r>
                <a:rPr lang="en-US" sz="2400" b="1" dirty="0" smtClean="0"/>
                <a:t>A</a:t>
              </a:r>
              <a:r>
                <a:rPr lang="en-US" sz="2400" dirty="0" smtClean="0"/>
                <a:t>’s CC: </a:t>
              </a:r>
              <a:br>
                <a:rPr lang="en-US" sz="2400" dirty="0" smtClean="0"/>
              </a:br>
              <a:r>
                <a:rPr lang="en-US" sz="2400" dirty="0" smtClean="0"/>
                <a:t>BC / BC = 1  </a:t>
              </a:r>
              <a:endParaRPr lang="en-US" sz="2400" dirty="0"/>
            </a:p>
          </p:txBody>
        </p:sp>
        <p:sp>
          <p:nvSpPr>
            <p:cNvPr id="33" name="Freeform 32"/>
            <p:cNvSpPr/>
            <p:nvPr/>
          </p:nvSpPr>
          <p:spPr>
            <a:xfrm>
              <a:off x="2453640" y="2011680"/>
              <a:ext cx="1165860" cy="350518"/>
            </a:xfrm>
            <a:custGeom>
              <a:avLst/>
              <a:gdLst>
                <a:gd name="connsiteX0" fmla="*/ 1097280 w 1100857"/>
                <a:gd name="connsiteY0" fmla="*/ 457200 h 457200"/>
                <a:gd name="connsiteX1" fmla="*/ 1036320 w 1100857"/>
                <a:gd name="connsiteY1" fmla="*/ 381000 h 457200"/>
                <a:gd name="connsiteX2" fmla="*/ 655320 w 1100857"/>
                <a:gd name="connsiteY2" fmla="*/ 76200 h 457200"/>
                <a:gd name="connsiteX3" fmla="*/ 472440 w 1100857"/>
                <a:gd name="connsiteY3" fmla="*/ 274320 h 457200"/>
                <a:gd name="connsiteX4" fmla="*/ 0 w 1100857"/>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57" h="457200">
                  <a:moveTo>
                    <a:pt x="1097280" y="457200"/>
                  </a:moveTo>
                  <a:cubicBezTo>
                    <a:pt x="1103630" y="450850"/>
                    <a:pt x="1109980" y="444500"/>
                    <a:pt x="1036320" y="381000"/>
                  </a:cubicBezTo>
                  <a:cubicBezTo>
                    <a:pt x="962660" y="317500"/>
                    <a:pt x="749300" y="93980"/>
                    <a:pt x="655320" y="76200"/>
                  </a:cubicBezTo>
                  <a:cubicBezTo>
                    <a:pt x="561340" y="58420"/>
                    <a:pt x="581660" y="287020"/>
                    <a:pt x="472440" y="274320"/>
                  </a:cubicBezTo>
                  <a:cubicBezTo>
                    <a:pt x="363220" y="261620"/>
                    <a:pt x="181610" y="130810"/>
                    <a:pt x="0" y="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568440" y="2307996"/>
            <a:ext cx="2240280" cy="1524863"/>
            <a:chOff x="6568440" y="2155596"/>
            <a:chExt cx="2240280" cy="1524863"/>
          </a:xfrm>
        </p:grpSpPr>
        <p:sp>
          <p:nvSpPr>
            <p:cNvPr id="35" name="TextBox 34"/>
            <p:cNvSpPr txBox="1"/>
            <p:nvPr/>
          </p:nvSpPr>
          <p:spPr>
            <a:xfrm>
              <a:off x="7056120" y="2155596"/>
              <a:ext cx="1752600" cy="830997"/>
            </a:xfrm>
            <a:prstGeom prst="rect">
              <a:avLst/>
            </a:prstGeom>
            <a:noFill/>
          </p:spPr>
          <p:txBody>
            <a:bodyPr wrap="square" rtlCol="0">
              <a:spAutoFit/>
            </a:bodyPr>
            <a:lstStyle/>
            <a:p>
              <a:pPr algn="ctr"/>
              <a:r>
                <a:rPr lang="en-US" sz="2400" b="1" dirty="0" smtClean="0"/>
                <a:t>F</a:t>
              </a:r>
              <a:r>
                <a:rPr lang="en-US" sz="2400" dirty="0" smtClean="0"/>
                <a:t>’s CC: </a:t>
              </a:r>
              <a:br>
                <a:rPr lang="en-US" sz="2400" dirty="0" smtClean="0"/>
              </a:br>
              <a:r>
                <a:rPr lang="en-US" sz="2400" dirty="0" smtClean="0"/>
                <a:t>- / BE = 0  </a:t>
              </a:r>
              <a:endParaRPr lang="en-US" sz="2400" dirty="0"/>
            </a:p>
          </p:txBody>
        </p:sp>
        <p:sp>
          <p:nvSpPr>
            <p:cNvPr id="36" name="Freeform 35"/>
            <p:cNvSpPr/>
            <p:nvPr/>
          </p:nvSpPr>
          <p:spPr>
            <a:xfrm flipH="1">
              <a:off x="6568440" y="3047998"/>
              <a:ext cx="975360" cy="632461"/>
            </a:xfrm>
            <a:custGeom>
              <a:avLst/>
              <a:gdLst>
                <a:gd name="connsiteX0" fmla="*/ 1097280 w 1100857"/>
                <a:gd name="connsiteY0" fmla="*/ 457200 h 457200"/>
                <a:gd name="connsiteX1" fmla="*/ 1036320 w 1100857"/>
                <a:gd name="connsiteY1" fmla="*/ 381000 h 457200"/>
                <a:gd name="connsiteX2" fmla="*/ 655320 w 1100857"/>
                <a:gd name="connsiteY2" fmla="*/ 76200 h 457200"/>
                <a:gd name="connsiteX3" fmla="*/ 472440 w 1100857"/>
                <a:gd name="connsiteY3" fmla="*/ 274320 h 457200"/>
                <a:gd name="connsiteX4" fmla="*/ 0 w 1100857"/>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57" h="457200">
                  <a:moveTo>
                    <a:pt x="1097280" y="457200"/>
                  </a:moveTo>
                  <a:cubicBezTo>
                    <a:pt x="1103630" y="450850"/>
                    <a:pt x="1109980" y="444500"/>
                    <a:pt x="1036320" y="381000"/>
                  </a:cubicBezTo>
                  <a:cubicBezTo>
                    <a:pt x="962660" y="317500"/>
                    <a:pt x="749300" y="93980"/>
                    <a:pt x="655320" y="76200"/>
                  </a:cubicBezTo>
                  <a:cubicBezTo>
                    <a:pt x="561340" y="58420"/>
                    <a:pt x="581660" y="287020"/>
                    <a:pt x="472440" y="274320"/>
                  </a:cubicBezTo>
                  <a:cubicBezTo>
                    <a:pt x="363220" y="261620"/>
                    <a:pt x="181610" y="130810"/>
                    <a:pt x="0" y="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50674" y="4221476"/>
            <a:ext cx="4149088" cy="1333921"/>
            <a:chOff x="250674" y="4069076"/>
            <a:chExt cx="4149088" cy="1333921"/>
          </a:xfrm>
        </p:grpSpPr>
        <p:sp>
          <p:nvSpPr>
            <p:cNvPr id="28" name="TextBox 27"/>
            <p:cNvSpPr txBox="1"/>
            <p:nvPr/>
          </p:nvSpPr>
          <p:spPr>
            <a:xfrm>
              <a:off x="250674" y="4572000"/>
              <a:ext cx="3131820" cy="830997"/>
            </a:xfrm>
            <a:prstGeom prst="rect">
              <a:avLst/>
            </a:prstGeom>
            <a:noFill/>
          </p:spPr>
          <p:txBody>
            <a:bodyPr wrap="square" rtlCol="0">
              <a:spAutoFit/>
            </a:bodyPr>
            <a:lstStyle/>
            <a:p>
              <a:pPr algn="ctr"/>
              <a:r>
                <a:rPr lang="en-US" sz="2400" b="1" dirty="0" smtClean="0"/>
                <a:t>C</a:t>
              </a:r>
              <a:r>
                <a:rPr lang="en-US" sz="2400" dirty="0" smtClean="0"/>
                <a:t>’s CC: </a:t>
              </a:r>
              <a:br>
                <a:rPr lang="en-US" sz="2400" dirty="0" smtClean="0"/>
              </a:br>
              <a:r>
                <a:rPr lang="en-US" sz="2400" dirty="0" smtClean="0"/>
                <a:t>AB / AB, AD, BD = 1/3  </a:t>
              </a:r>
              <a:endParaRPr lang="en-US" sz="2400" dirty="0"/>
            </a:p>
          </p:txBody>
        </p:sp>
        <p:sp>
          <p:nvSpPr>
            <p:cNvPr id="38" name="Freeform 37"/>
            <p:cNvSpPr/>
            <p:nvPr/>
          </p:nvSpPr>
          <p:spPr>
            <a:xfrm>
              <a:off x="3177539" y="4069076"/>
              <a:ext cx="1222223" cy="807723"/>
            </a:xfrm>
            <a:custGeom>
              <a:avLst/>
              <a:gdLst>
                <a:gd name="connsiteX0" fmla="*/ 1005840 w 1005840"/>
                <a:gd name="connsiteY0" fmla="*/ 0 h 883920"/>
                <a:gd name="connsiteX1" fmla="*/ 731520 w 1005840"/>
                <a:gd name="connsiteY1" fmla="*/ 457200 h 883920"/>
                <a:gd name="connsiteX2" fmla="*/ 487680 w 1005840"/>
                <a:gd name="connsiteY2" fmla="*/ 411480 h 883920"/>
                <a:gd name="connsiteX3" fmla="*/ 0 w 1005840"/>
                <a:gd name="connsiteY3" fmla="*/ 883920 h 883920"/>
              </a:gdLst>
              <a:ahLst/>
              <a:cxnLst>
                <a:cxn ang="0">
                  <a:pos x="connsiteX0" y="connsiteY0"/>
                </a:cxn>
                <a:cxn ang="0">
                  <a:pos x="connsiteX1" y="connsiteY1"/>
                </a:cxn>
                <a:cxn ang="0">
                  <a:pos x="connsiteX2" y="connsiteY2"/>
                </a:cxn>
                <a:cxn ang="0">
                  <a:pos x="connsiteX3" y="connsiteY3"/>
                </a:cxn>
              </a:cxnLst>
              <a:rect l="l" t="t" r="r" b="b"/>
              <a:pathLst>
                <a:path w="1005840" h="883920">
                  <a:moveTo>
                    <a:pt x="1005840" y="0"/>
                  </a:moveTo>
                  <a:cubicBezTo>
                    <a:pt x="911860" y="194310"/>
                    <a:pt x="817880" y="388620"/>
                    <a:pt x="731520" y="457200"/>
                  </a:cubicBezTo>
                  <a:cubicBezTo>
                    <a:pt x="645160" y="525780"/>
                    <a:pt x="609600" y="340360"/>
                    <a:pt x="487680" y="411480"/>
                  </a:cubicBezTo>
                  <a:cubicBezTo>
                    <a:pt x="365760" y="482600"/>
                    <a:pt x="0" y="883920"/>
                    <a:pt x="0" y="883920"/>
                  </a:cubicBezTo>
                </a:path>
              </a:pathLst>
            </a:custGeom>
            <a:noFill/>
            <a:ln>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38200" y="6096000"/>
            <a:ext cx="7467600" cy="461665"/>
          </a:xfrm>
          <a:prstGeom prst="rect">
            <a:avLst/>
          </a:prstGeom>
          <a:noFill/>
        </p:spPr>
        <p:txBody>
          <a:bodyPr wrap="square" rtlCol="0">
            <a:spAutoFit/>
          </a:bodyPr>
          <a:lstStyle/>
          <a:p>
            <a:pPr algn="ctr"/>
            <a:r>
              <a:rPr lang="en-US" sz="2400" i="1" dirty="0"/>
              <a:t>CC</a:t>
            </a:r>
            <a:r>
              <a:rPr lang="en-US" sz="2400" dirty="0"/>
              <a:t> for a node = # of friend pairs </a:t>
            </a:r>
            <a:r>
              <a:rPr lang="en-US" sz="2400" dirty="0" smtClean="0"/>
              <a:t>/ </a:t>
            </a:r>
            <a:r>
              <a:rPr lang="en-US" sz="2400" dirty="0"/>
              <a:t># of possible friend </a:t>
            </a:r>
            <a:r>
              <a:rPr lang="en-US" sz="2400" dirty="0" smtClean="0"/>
              <a:t>pairs</a:t>
            </a:r>
            <a:endParaRPr lang="en-US" sz="2400" dirty="0"/>
          </a:p>
        </p:txBody>
      </p:sp>
    </p:spTree>
    <p:extLst>
      <p:ext uri="{BB962C8B-B14F-4D97-AF65-F5344CB8AC3E}">
        <p14:creationId xmlns:p14="http://schemas.microsoft.com/office/powerpoint/2010/main" val="17354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2" idx="1"/>
            <a:endCxn id="17" idx="5"/>
          </p:cNvCxnSpPr>
          <p:nvPr/>
        </p:nvCxnSpPr>
        <p:spPr>
          <a:xfrm flipH="1" flipV="1">
            <a:off x="2163248" y="3209830"/>
            <a:ext cx="1068464" cy="8641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8" idx="6"/>
          </p:cNvCxnSpPr>
          <p:nvPr/>
        </p:nvCxnSpPr>
        <p:spPr>
          <a:xfrm flipH="1">
            <a:off x="2286000" y="4343400"/>
            <a:ext cx="8229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0" idx="4"/>
          </p:cNvCxnSpPr>
          <p:nvPr/>
        </p:nvCxnSpPr>
        <p:spPr>
          <a:xfrm flipV="1">
            <a:off x="3528060" y="3321422"/>
            <a:ext cx="0" cy="64097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Bridges</a:t>
            </a:r>
            <a:endParaRPr lang="en-US" dirty="0"/>
          </a:p>
        </p:txBody>
      </p:sp>
      <p:sp>
        <p:nvSpPr>
          <p:cNvPr id="10" name="Oval 9"/>
          <p:cNvSpPr/>
          <p:nvPr/>
        </p:nvSpPr>
        <p:spPr>
          <a:xfrm>
            <a:off x="3108960" y="2559422"/>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2" name="Oval 11"/>
          <p:cNvSpPr/>
          <p:nvPr/>
        </p:nvSpPr>
        <p:spPr>
          <a:xfrm>
            <a:off x="3108960" y="3962400"/>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3" name="Straight Arrow Connector 12"/>
          <p:cNvCxnSpPr>
            <a:stCxn id="10" idx="6"/>
            <a:endCxn id="11" idx="2"/>
          </p:cNvCxnSpPr>
          <p:nvPr/>
        </p:nvCxnSpPr>
        <p:spPr>
          <a:xfrm>
            <a:off x="3947160" y="2940422"/>
            <a:ext cx="138684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7" idx="6"/>
          </p:cNvCxnSpPr>
          <p:nvPr/>
        </p:nvCxnSpPr>
        <p:spPr>
          <a:xfrm flipH="1">
            <a:off x="2286000" y="2940422"/>
            <a:ext cx="8229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0"/>
            <a:endCxn id="17" idx="4"/>
          </p:cNvCxnSpPr>
          <p:nvPr/>
        </p:nvCxnSpPr>
        <p:spPr>
          <a:xfrm flipV="1">
            <a:off x="1866900" y="3321422"/>
            <a:ext cx="0" cy="64097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34000" y="2559422"/>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6" name="Oval 15"/>
          <p:cNvSpPr/>
          <p:nvPr/>
        </p:nvSpPr>
        <p:spPr>
          <a:xfrm>
            <a:off x="5334000" y="3962400"/>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1447800" y="2559422"/>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8" name="Oval 17"/>
          <p:cNvSpPr/>
          <p:nvPr/>
        </p:nvSpPr>
        <p:spPr>
          <a:xfrm>
            <a:off x="1447800" y="3962400"/>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0" name="TextBox 39"/>
          <p:cNvSpPr txBox="1"/>
          <p:nvPr/>
        </p:nvSpPr>
        <p:spPr>
          <a:xfrm>
            <a:off x="533400" y="5849927"/>
            <a:ext cx="8153400" cy="461665"/>
          </a:xfrm>
          <a:prstGeom prst="rect">
            <a:avLst/>
          </a:prstGeom>
          <a:noFill/>
        </p:spPr>
        <p:txBody>
          <a:bodyPr wrap="square" rtlCol="0">
            <a:spAutoFit/>
          </a:bodyPr>
          <a:lstStyle/>
          <a:p>
            <a:pPr algn="ctr"/>
            <a:r>
              <a:rPr lang="en-US" sz="2400" dirty="0" smtClean="0"/>
              <a:t>Edge is a </a:t>
            </a:r>
            <a:r>
              <a:rPr lang="en-US" sz="2400" b="1" dirty="0" smtClean="0"/>
              <a:t>bridge</a:t>
            </a:r>
            <a:r>
              <a:rPr lang="en-US" sz="2400" dirty="0" smtClean="0"/>
              <a:t> if removing the edge creates two components</a:t>
            </a:r>
            <a:endParaRPr lang="en-US" sz="2400" dirty="0"/>
          </a:p>
        </p:txBody>
      </p:sp>
      <p:sp>
        <p:nvSpPr>
          <p:cNvPr id="30" name="Oval 29"/>
          <p:cNvSpPr/>
          <p:nvPr/>
        </p:nvSpPr>
        <p:spPr>
          <a:xfrm>
            <a:off x="6972300" y="2559422"/>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Oval 30"/>
          <p:cNvSpPr/>
          <p:nvPr/>
        </p:nvSpPr>
        <p:spPr>
          <a:xfrm>
            <a:off x="6972300" y="3962400"/>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2" name="Straight Arrow Connector 41"/>
          <p:cNvCxnSpPr>
            <a:stCxn id="18" idx="7"/>
            <a:endCxn id="10" idx="3"/>
          </p:cNvCxnSpPr>
          <p:nvPr/>
        </p:nvCxnSpPr>
        <p:spPr>
          <a:xfrm flipV="1">
            <a:off x="2163248" y="3209830"/>
            <a:ext cx="1068464" cy="8641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p:cNvCxnSpPr>
          <p:nvPr/>
        </p:nvCxnSpPr>
        <p:spPr>
          <a:xfrm flipH="1" flipV="1">
            <a:off x="6057900" y="3209830"/>
            <a:ext cx="1037152" cy="8641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30" idx="3"/>
          </p:cNvCxnSpPr>
          <p:nvPr/>
        </p:nvCxnSpPr>
        <p:spPr>
          <a:xfrm flipV="1">
            <a:off x="6049448" y="3209830"/>
            <a:ext cx="1045604" cy="8641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0"/>
          </p:cNvCxnSpPr>
          <p:nvPr/>
        </p:nvCxnSpPr>
        <p:spPr>
          <a:xfrm flipV="1">
            <a:off x="5753100" y="3321422"/>
            <a:ext cx="0" cy="64097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1" idx="0"/>
            <a:endCxn id="30" idx="4"/>
          </p:cNvCxnSpPr>
          <p:nvPr/>
        </p:nvCxnSpPr>
        <p:spPr>
          <a:xfrm flipV="1">
            <a:off x="7391400" y="3321422"/>
            <a:ext cx="0" cy="64097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2"/>
            <a:endCxn id="11" idx="6"/>
          </p:cNvCxnSpPr>
          <p:nvPr/>
        </p:nvCxnSpPr>
        <p:spPr>
          <a:xfrm flipH="1">
            <a:off x="6172200" y="2940422"/>
            <a:ext cx="8001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6"/>
            <a:endCxn id="31" idx="2"/>
          </p:cNvCxnSpPr>
          <p:nvPr/>
        </p:nvCxnSpPr>
        <p:spPr>
          <a:xfrm>
            <a:off x="6172200" y="4343400"/>
            <a:ext cx="8001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a:off x="4610100" y="1993795"/>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491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2" idx="1"/>
            <a:endCxn id="17" idx="5"/>
          </p:cNvCxnSpPr>
          <p:nvPr/>
        </p:nvCxnSpPr>
        <p:spPr>
          <a:xfrm flipH="1"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8" idx="6"/>
          </p:cNvCxnSpPr>
          <p:nvPr/>
        </p:nvCxnSpPr>
        <p:spPr>
          <a:xfrm flipH="1">
            <a:off x="2286000" y="540213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0" idx="4"/>
          </p:cNvCxnSpPr>
          <p:nvPr/>
        </p:nvCxnSpPr>
        <p:spPr>
          <a:xfrm flipV="1">
            <a:off x="364236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Local Bridges</a:t>
            </a:r>
            <a:endParaRPr lang="en-US" dirty="0"/>
          </a:p>
        </p:txBody>
      </p:sp>
      <p:sp>
        <p:nvSpPr>
          <p:cNvPr id="10" name="Oval 9"/>
          <p:cNvSpPr/>
          <p:nvPr/>
        </p:nvSpPr>
        <p:spPr>
          <a:xfrm>
            <a:off x="333756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2" name="Oval 11"/>
          <p:cNvSpPr/>
          <p:nvPr/>
        </p:nvSpPr>
        <p:spPr>
          <a:xfrm>
            <a:off x="333756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3" name="Straight Arrow Connector 12"/>
          <p:cNvCxnSpPr>
            <a:stCxn id="10" idx="6"/>
            <a:endCxn id="11" idx="2"/>
          </p:cNvCxnSpPr>
          <p:nvPr/>
        </p:nvCxnSpPr>
        <p:spPr>
          <a:xfrm>
            <a:off x="3947160" y="3999156"/>
            <a:ext cx="161544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7" idx="6"/>
          </p:cNvCxnSpPr>
          <p:nvPr/>
        </p:nvCxnSpPr>
        <p:spPr>
          <a:xfrm flipH="1">
            <a:off x="2286000" y="399915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0"/>
            <a:endCxn id="17" idx="4"/>
          </p:cNvCxnSpPr>
          <p:nvPr/>
        </p:nvCxnSpPr>
        <p:spPr>
          <a:xfrm flipV="1">
            <a:off x="19812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5626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6" name="Oval 15"/>
          <p:cNvSpPr/>
          <p:nvPr/>
        </p:nvSpPr>
        <p:spPr>
          <a:xfrm>
            <a:off x="55626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16764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8" name="Oval 17"/>
          <p:cNvSpPr/>
          <p:nvPr/>
        </p:nvSpPr>
        <p:spPr>
          <a:xfrm>
            <a:off x="16764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0" name="TextBox 39"/>
          <p:cNvSpPr txBox="1"/>
          <p:nvPr/>
        </p:nvSpPr>
        <p:spPr>
          <a:xfrm>
            <a:off x="563880" y="6015335"/>
            <a:ext cx="8153400" cy="461665"/>
          </a:xfrm>
          <a:prstGeom prst="rect">
            <a:avLst/>
          </a:prstGeom>
          <a:noFill/>
        </p:spPr>
        <p:txBody>
          <a:bodyPr wrap="square" rtlCol="0">
            <a:spAutoFit/>
          </a:bodyPr>
          <a:lstStyle/>
          <a:p>
            <a:pPr algn="ctr"/>
            <a:r>
              <a:rPr lang="en-US" sz="2400" dirty="0" smtClean="0"/>
              <a:t>Edge is a </a:t>
            </a:r>
            <a:r>
              <a:rPr lang="en-US" sz="2400" b="1" dirty="0" smtClean="0"/>
              <a:t>local</a:t>
            </a:r>
            <a:r>
              <a:rPr lang="en-US" sz="2400" dirty="0" smtClean="0"/>
              <a:t> </a:t>
            </a:r>
            <a:r>
              <a:rPr lang="en-US" sz="2400" b="1" dirty="0" smtClean="0"/>
              <a:t>bridge</a:t>
            </a:r>
            <a:r>
              <a:rPr lang="en-US" sz="2400" dirty="0" smtClean="0"/>
              <a:t> if endpoints have no friends in common</a:t>
            </a:r>
            <a:endParaRPr lang="en-US" sz="2400" dirty="0"/>
          </a:p>
        </p:txBody>
      </p:sp>
      <p:sp>
        <p:nvSpPr>
          <p:cNvPr id="30" name="Oval 29"/>
          <p:cNvSpPr/>
          <p:nvPr/>
        </p:nvSpPr>
        <p:spPr>
          <a:xfrm>
            <a:off x="72009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Oval 30"/>
          <p:cNvSpPr/>
          <p:nvPr/>
        </p:nvSpPr>
        <p:spPr>
          <a:xfrm>
            <a:off x="72009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2" name="Straight Arrow Connector 41"/>
          <p:cNvCxnSpPr>
            <a:stCxn id="18" idx="7"/>
            <a:endCxn id="10" idx="3"/>
          </p:cNvCxnSpPr>
          <p:nvPr/>
        </p:nvCxnSpPr>
        <p:spPr>
          <a:xfrm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a:endCxn id="11" idx="5"/>
          </p:cNvCxnSpPr>
          <p:nvPr/>
        </p:nvCxnSpPr>
        <p:spPr>
          <a:xfrm flipH="1"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30" idx="3"/>
          </p:cNvCxnSpPr>
          <p:nvPr/>
        </p:nvCxnSpPr>
        <p:spPr>
          <a:xfrm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0"/>
            <a:endCxn id="11" idx="4"/>
          </p:cNvCxnSpPr>
          <p:nvPr/>
        </p:nvCxnSpPr>
        <p:spPr>
          <a:xfrm flipV="1">
            <a:off x="58674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1" idx="0"/>
            <a:endCxn id="30" idx="4"/>
          </p:cNvCxnSpPr>
          <p:nvPr/>
        </p:nvCxnSpPr>
        <p:spPr>
          <a:xfrm flipV="1">
            <a:off x="75057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2"/>
            <a:endCxn id="11" idx="6"/>
          </p:cNvCxnSpPr>
          <p:nvPr/>
        </p:nvCxnSpPr>
        <p:spPr>
          <a:xfrm flipH="1">
            <a:off x="6172200" y="399915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6"/>
            <a:endCxn id="31" idx="2"/>
          </p:cNvCxnSpPr>
          <p:nvPr/>
        </p:nvCxnSpPr>
        <p:spPr>
          <a:xfrm>
            <a:off x="6172200" y="540213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flipV="1">
            <a:off x="4739640" y="4036361"/>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50080" y="153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7" name="Oval 26"/>
          <p:cNvSpPr/>
          <p:nvPr/>
        </p:nvSpPr>
        <p:spPr>
          <a:xfrm>
            <a:off x="44500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9" name="Oval 28"/>
          <p:cNvSpPr/>
          <p:nvPr/>
        </p:nvSpPr>
        <p:spPr>
          <a:xfrm>
            <a:off x="25069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9" name="Oval 48"/>
          <p:cNvSpPr/>
          <p:nvPr/>
        </p:nvSpPr>
        <p:spPr>
          <a:xfrm>
            <a:off x="638175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50" name="Straight Arrow Connector 49"/>
          <p:cNvCxnSpPr>
            <a:stCxn id="17" idx="0"/>
            <a:endCxn id="29" idx="3"/>
          </p:cNvCxnSpPr>
          <p:nvPr/>
        </p:nvCxnSpPr>
        <p:spPr>
          <a:xfrm flipV="1">
            <a:off x="1981200" y="306763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2"/>
            <a:endCxn id="29" idx="6"/>
          </p:cNvCxnSpPr>
          <p:nvPr/>
        </p:nvCxnSpPr>
        <p:spPr>
          <a:xfrm flipH="1">
            <a:off x="3116580" y="2857500"/>
            <a:ext cx="13335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2"/>
            <a:endCxn id="27" idx="6"/>
          </p:cNvCxnSpPr>
          <p:nvPr/>
        </p:nvCxnSpPr>
        <p:spPr>
          <a:xfrm flipH="1">
            <a:off x="5059680" y="285750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6" idx="2"/>
            <a:endCxn id="29" idx="7"/>
          </p:cNvCxnSpPr>
          <p:nvPr/>
        </p:nvCxnSpPr>
        <p:spPr>
          <a:xfrm flipH="1">
            <a:off x="3027306" y="1836420"/>
            <a:ext cx="142277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1"/>
            <a:endCxn id="26" idx="6"/>
          </p:cNvCxnSpPr>
          <p:nvPr/>
        </p:nvCxnSpPr>
        <p:spPr>
          <a:xfrm flipH="1" flipV="1">
            <a:off x="5059680" y="1836420"/>
            <a:ext cx="141134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7" idx="0"/>
            <a:endCxn id="26" idx="4"/>
          </p:cNvCxnSpPr>
          <p:nvPr/>
        </p:nvCxnSpPr>
        <p:spPr>
          <a:xfrm flipV="1">
            <a:off x="4754880" y="213360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 idx="0"/>
            <a:endCxn id="29" idx="5"/>
          </p:cNvCxnSpPr>
          <p:nvPr/>
        </p:nvCxnSpPr>
        <p:spPr>
          <a:xfrm flipH="1" flipV="1">
            <a:off x="3027306" y="306763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 idx="0"/>
            <a:endCxn id="49" idx="3"/>
          </p:cNvCxnSpPr>
          <p:nvPr/>
        </p:nvCxnSpPr>
        <p:spPr>
          <a:xfrm flipV="1">
            <a:off x="5867400" y="306763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0" idx="0"/>
            <a:endCxn id="49" idx="5"/>
          </p:cNvCxnSpPr>
          <p:nvPr/>
        </p:nvCxnSpPr>
        <p:spPr>
          <a:xfrm flipH="1" flipV="1">
            <a:off x="6902076" y="306763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158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2" idx="1"/>
            <a:endCxn id="17" idx="5"/>
          </p:cNvCxnSpPr>
          <p:nvPr/>
        </p:nvCxnSpPr>
        <p:spPr>
          <a:xfrm flipH="1"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8" idx="6"/>
          </p:cNvCxnSpPr>
          <p:nvPr/>
        </p:nvCxnSpPr>
        <p:spPr>
          <a:xfrm flipH="1">
            <a:off x="2286000" y="540213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0" idx="4"/>
          </p:cNvCxnSpPr>
          <p:nvPr/>
        </p:nvCxnSpPr>
        <p:spPr>
          <a:xfrm flipV="1">
            <a:off x="364236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Local Bridges</a:t>
            </a:r>
            <a:endParaRPr lang="en-US" dirty="0"/>
          </a:p>
        </p:txBody>
      </p:sp>
      <p:sp>
        <p:nvSpPr>
          <p:cNvPr id="10" name="Oval 9"/>
          <p:cNvSpPr/>
          <p:nvPr/>
        </p:nvSpPr>
        <p:spPr>
          <a:xfrm>
            <a:off x="333756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2" name="Oval 11"/>
          <p:cNvSpPr/>
          <p:nvPr/>
        </p:nvSpPr>
        <p:spPr>
          <a:xfrm>
            <a:off x="333756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3" name="Straight Arrow Connector 12"/>
          <p:cNvCxnSpPr>
            <a:stCxn id="10" idx="6"/>
            <a:endCxn id="11" idx="2"/>
          </p:cNvCxnSpPr>
          <p:nvPr/>
        </p:nvCxnSpPr>
        <p:spPr>
          <a:xfrm>
            <a:off x="3947160" y="3999156"/>
            <a:ext cx="161544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7" idx="6"/>
          </p:cNvCxnSpPr>
          <p:nvPr/>
        </p:nvCxnSpPr>
        <p:spPr>
          <a:xfrm flipH="1">
            <a:off x="2286000" y="399915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0"/>
            <a:endCxn id="17" idx="4"/>
          </p:cNvCxnSpPr>
          <p:nvPr/>
        </p:nvCxnSpPr>
        <p:spPr>
          <a:xfrm flipV="1">
            <a:off x="19812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5626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6" name="Oval 15"/>
          <p:cNvSpPr/>
          <p:nvPr/>
        </p:nvSpPr>
        <p:spPr>
          <a:xfrm>
            <a:off x="55626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16764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8" name="Oval 17"/>
          <p:cNvSpPr/>
          <p:nvPr/>
        </p:nvSpPr>
        <p:spPr>
          <a:xfrm>
            <a:off x="16764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0" name="TextBox 39"/>
          <p:cNvSpPr txBox="1"/>
          <p:nvPr/>
        </p:nvSpPr>
        <p:spPr>
          <a:xfrm>
            <a:off x="563880" y="6015335"/>
            <a:ext cx="8153400" cy="461665"/>
          </a:xfrm>
          <a:prstGeom prst="rect">
            <a:avLst/>
          </a:prstGeom>
          <a:noFill/>
        </p:spPr>
        <p:txBody>
          <a:bodyPr wrap="square" rtlCol="0">
            <a:spAutoFit/>
          </a:bodyPr>
          <a:lstStyle/>
          <a:p>
            <a:pPr algn="ctr"/>
            <a:r>
              <a:rPr lang="en-US" sz="2400" dirty="0" smtClean="0"/>
              <a:t>Removing a local bridge does </a:t>
            </a:r>
            <a:r>
              <a:rPr lang="en-US" sz="2400" b="1" dirty="0" smtClean="0"/>
              <a:t>not</a:t>
            </a:r>
            <a:r>
              <a:rPr lang="en-US" sz="2400" dirty="0" smtClean="0"/>
              <a:t> create two components! </a:t>
            </a:r>
            <a:endParaRPr lang="en-US" sz="2400" dirty="0"/>
          </a:p>
        </p:txBody>
      </p:sp>
      <p:sp>
        <p:nvSpPr>
          <p:cNvPr id="30" name="Oval 29"/>
          <p:cNvSpPr/>
          <p:nvPr/>
        </p:nvSpPr>
        <p:spPr>
          <a:xfrm>
            <a:off x="72009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Oval 30"/>
          <p:cNvSpPr/>
          <p:nvPr/>
        </p:nvSpPr>
        <p:spPr>
          <a:xfrm>
            <a:off x="72009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2" name="Straight Arrow Connector 41"/>
          <p:cNvCxnSpPr>
            <a:stCxn id="18" idx="7"/>
            <a:endCxn id="10" idx="3"/>
          </p:cNvCxnSpPr>
          <p:nvPr/>
        </p:nvCxnSpPr>
        <p:spPr>
          <a:xfrm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a:endCxn id="11" idx="5"/>
          </p:cNvCxnSpPr>
          <p:nvPr/>
        </p:nvCxnSpPr>
        <p:spPr>
          <a:xfrm flipH="1"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30" idx="3"/>
          </p:cNvCxnSpPr>
          <p:nvPr/>
        </p:nvCxnSpPr>
        <p:spPr>
          <a:xfrm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0"/>
            <a:endCxn id="11" idx="4"/>
          </p:cNvCxnSpPr>
          <p:nvPr/>
        </p:nvCxnSpPr>
        <p:spPr>
          <a:xfrm flipV="1">
            <a:off x="58674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1" idx="0"/>
            <a:endCxn id="30" idx="4"/>
          </p:cNvCxnSpPr>
          <p:nvPr/>
        </p:nvCxnSpPr>
        <p:spPr>
          <a:xfrm flipV="1">
            <a:off x="75057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2"/>
            <a:endCxn id="11" idx="6"/>
          </p:cNvCxnSpPr>
          <p:nvPr/>
        </p:nvCxnSpPr>
        <p:spPr>
          <a:xfrm flipH="1">
            <a:off x="6172200" y="399915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6"/>
            <a:endCxn id="31" idx="2"/>
          </p:cNvCxnSpPr>
          <p:nvPr/>
        </p:nvCxnSpPr>
        <p:spPr>
          <a:xfrm>
            <a:off x="6172200" y="540213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flipV="1">
            <a:off x="4739640" y="4036361"/>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50080" y="153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7" name="Oval 26"/>
          <p:cNvSpPr/>
          <p:nvPr/>
        </p:nvSpPr>
        <p:spPr>
          <a:xfrm>
            <a:off x="44500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9" name="Oval 28"/>
          <p:cNvSpPr/>
          <p:nvPr/>
        </p:nvSpPr>
        <p:spPr>
          <a:xfrm>
            <a:off x="25069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9" name="Oval 48"/>
          <p:cNvSpPr/>
          <p:nvPr/>
        </p:nvSpPr>
        <p:spPr>
          <a:xfrm>
            <a:off x="638175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50" name="Straight Arrow Connector 49"/>
          <p:cNvCxnSpPr>
            <a:stCxn id="17" idx="0"/>
            <a:endCxn id="29" idx="3"/>
          </p:cNvCxnSpPr>
          <p:nvPr/>
        </p:nvCxnSpPr>
        <p:spPr>
          <a:xfrm flipV="1">
            <a:off x="1981200" y="306763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2"/>
            <a:endCxn id="29" idx="6"/>
          </p:cNvCxnSpPr>
          <p:nvPr/>
        </p:nvCxnSpPr>
        <p:spPr>
          <a:xfrm flipH="1">
            <a:off x="3116580" y="2857500"/>
            <a:ext cx="13335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2"/>
            <a:endCxn id="27" idx="6"/>
          </p:cNvCxnSpPr>
          <p:nvPr/>
        </p:nvCxnSpPr>
        <p:spPr>
          <a:xfrm flipH="1">
            <a:off x="5059680" y="285750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6" idx="2"/>
            <a:endCxn id="29" idx="7"/>
          </p:cNvCxnSpPr>
          <p:nvPr/>
        </p:nvCxnSpPr>
        <p:spPr>
          <a:xfrm flipH="1">
            <a:off x="3027306" y="1836420"/>
            <a:ext cx="142277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1"/>
            <a:endCxn id="26" idx="6"/>
          </p:cNvCxnSpPr>
          <p:nvPr/>
        </p:nvCxnSpPr>
        <p:spPr>
          <a:xfrm flipH="1" flipV="1">
            <a:off x="5059680" y="1836420"/>
            <a:ext cx="141134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7" idx="0"/>
            <a:endCxn id="26" idx="4"/>
          </p:cNvCxnSpPr>
          <p:nvPr/>
        </p:nvCxnSpPr>
        <p:spPr>
          <a:xfrm flipV="1">
            <a:off x="4754880" y="213360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 idx="0"/>
            <a:endCxn id="29" idx="5"/>
          </p:cNvCxnSpPr>
          <p:nvPr/>
        </p:nvCxnSpPr>
        <p:spPr>
          <a:xfrm flipH="1" flipV="1">
            <a:off x="3027306" y="306763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 idx="0"/>
            <a:endCxn id="49" idx="3"/>
          </p:cNvCxnSpPr>
          <p:nvPr/>
        </p:nvCxnSpPr>
        <p:spPr>
          <a:xfrm flipV="1">
            <a:off x="5867400" y="306763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0" idx="0"/>
            <a:endCxn id="49" idx="5"/>
          </p:cNvCxnSpPr>
          <p:nvPr/>
        </p:nvCxnSpPr>
        <p:spPr>
          <a:xfrm flipH="1" flipV="1">
            <a:off x="6902076" y="306763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795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and Weak Ties</a:t>
            </a:r>
            <a:endParaRPr lang="en-US" dirty="0"/>
          </a:p>
        </p:txBody>
      </p:sp>
      <p:sp>
        <p:nvSpPr>
          <p:cNvPr id="3" name="TextBox 2"/>
          <p:cNvSpPr txBox="1"/>
          <p:nvPr/>
        </p:nvSpPr>
        <p:spPr>
          <a:xfrm>
            <a:off x="563880" y="6015335"/>
            <a:ext cx="8153400" cy="461665"/>
          </a:xfrm>
          <a:prstGeom prst="rect">
            <a:avLst/>
          </a:prstGeom>
          <a:noFill/>
        </p:spPr>
        <p:txBody>
          <a:bodyPr wrap="square" rtlCol="0">
            <a:spAutoFit/>
          </a:bodyPr>
          <a:lstStyle/>
          <a:p>
            <a:pPr algn="ctr"/>
            <a:r>
              <a:rPr lang="en-US" sz="2400" dirty="0" smtClean="0"/>
              <a:t>Not everyone is your BFF!</a:t>
            </a:r>
            <a:endParaRPr lang="en-US" sz="2400" dirty="0"/>
          </a:p>
        </p:txBody>
      </p:sp>
      <p:cxnSp>
        <p:nvCxnSpPr>
          <p:cNvPr id="4" name="Straight Arrow Connector 3"/>
          <p:cNvCxnSpPr>
            <a:stCxn id="8" idx="1"/>
            <a:endCxn id="14" idx="5"/>
          </p:cNvCxnSpPr>
          <p:nvPr/>
        </p:nvCxnSpPr>
        <p:spPr>
          <a:xfrm flipH="1"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8" idx="2"/>
            <a:endCxn id="15" idx="6"/>
          </p:cNvCxnSpPr>
          <p:nvPr/>
        </p:nvCxnSpPr>
        <p:spPr>
          <a:xfrm flipH="1">
            <a:off x="2286000" y="540213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0"/>
            <a:endCxn id="7" idx="4"/>
          </p:cNvCxnSpPr>
          <p:nvPr/>
        </p:nvCxnSpPr>
        <p:spPr>
          <a:xfrm flipV="1">
            <a:off x="364236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33756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8" name="Oval 7"/>
          <p:cNvSpPr/>
          <p:nvPr/>
        </p:nvSpPr>
        <p:spPr>
          <a:xfrm>
            <a:off x="333756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9" name="Straight Arrow Connector 8"/>
          <p:cNvCxnSpPr>
            <a:stCxn id="7" idx="6"/>
            <a:endCxn id="12" idx="2"/>
          </p:cNvCxnSpPr>
          <p:nvPr/>
        </p:nvCxnSpPr>
        <p:spPr>
          <a:xfrm>
            <a:off x="3947160" y="3999156"/>
            <a:ext cx="1615440" cy="0"/>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a:endCxn id="14" idx="6"/>
          </p:cNvCxnSpPr>
          <p:nvPr/>
        </p:nvCxnSpPr>
        <p:spPr>
          <a:xfrm flipH="1">
            <a:off x="2286000" y="399915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5" idx="0"/>
            <a:endCxn id="14" idx="4"/>
          </p:cNvCxnSpPr>
          <p:nvPr/>
        </p:nvCxnSpPr>
        <p:spPr>
          <a:xfrm flipV="1">
            <a:off x="1981200" y="4296336"/>
            <a:ext cx="0" cy="80861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5626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3" name="Oval 12"/>
          <p:cNvSpPr/>
          <p:nvPr/>
        </p:nvSpPr>
        <p:spPr>
          <a:xfrm>
            <a:off x="55626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6764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16764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2009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72009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8" name="Straight Arrow Connector 17"/>
          <p:cNvCxnSpPr>
            <a:stCxn id="15" idx="7"/>
            <a:endCxn id="7" idx="3"/>
          </p:cNvCxnSpPr>
          <p:nvPr/>
        </p:nvCxnSpPr>
        <p:spPr>
          <a:xfrm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a:endCxn id="12" idx="5"/>
          </p:cNvCxnSpPr>
          <p:nvPr/>
        </p:nvCxnSpPr>
        <p:spPr>
          <a:xfrm flipH="1"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7"/>
            <a:endCxn id="16" idx="3"/>
          </p:cNvCxnSpPr>
          <p:nvPr/>
        </p:nvCxnSpPr>
        <p:spPr>
          <a:xfrm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0"/>
            <a:endCxn id="12" idx="4"/>
          </p:cNvCxnSpPr>
          <p:nvPr/>
        </p:nvCxnSpPr>
        <p:spPr>
          <a:xfrm flipV="1">
            <a:off x="58674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0"/>
            <a:endCxn id="16" idx="4"/>
          </p:cNvCxnSpPr>
          <p:nvPr/>
        </p:nvCxnSpPr>
        <p:spPr>
          <a:xfrm flipV="1">
            <a:off x="7505700" y="4296336"/>
            <a:ext cx="0" cy="80861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a:endCxn id="12" idx="6"/>
          </p:cNvCxnSpPr>
          <p:nvPr/>
        </p:nvCxnSpPr>
        <p:spPr>
          <a:xfrm flipH="1">
            <a:off x="6172200" y="399915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6"/>
            <a:endCxn id="17" idx="2"/>
          </p:cNvCxnSpPr>
          <p:nvPr/>
        </p:nvCxnSpPr>
        <p:spPr>
          <a:xfrm>
            <a:off x="6172200" y="540213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450080" y="153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7" name="Oval 26"/>
          <p:cNvSpPr/>
          <p:nvPr/>
        </p:nvSpPr>
        <p:spPr>
          <a:xfrm>
            <a:off x="44500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8" name="Oval 27"/>
          <p:cNvSpPr/>
          <p:nvPr/>
        </p:nvSpPr>
        <p:spPr>
          <a:xfrm>
            <a:off x="25069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9" name="Oval 28"/>
          <p:cNvSpPr/>
          <p:nvPr/>
        </p:nvSpPr>
        <p:spPr>
          <a:xfrm>
            <a:off x="638175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14" idx="0"/>
            <a:endCxn id="28" idx="3"/>
          </p:cNvCxnSpPr>
          <p:nvPr/>
        </p:nvCxnSpPr>
        <p:spPr>
          <a:xfrm flipV="1">
            <a:off x="1981200" y="3067638"/>
            <a:ext cx="61505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2"/>
            <a:endCxn id="28" idx="6"/>
          </p:cNvCxnSpPr>
          <p:nvPr/>
        </p:nvCxnSpPr>
        <p:spPr>
          <a:xfrm flipH="1">
            <a:off x="3116580" y="2857500"/>
            <a:ext cx="1333500" cy="0"/>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2"/>
            <a:endCxn id="27" idx="6"/>
          </p:cNvCxnSpPr>
          <p:nvPr/>
        </p:nvCxnSpPr>
        <p:spPr>
          <a:xfrm flipH="1">
            <a:off x="5059680" y="285750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a:endCxn id="28" idx="7"/>
          </p:cNvCxnSpPr>
          <p:nvPr/>
        </p:nvCxnSpPr>
        <p:spPr>
          <a:xfrm flipH="1">
            <a:off x="3027306" y="1836420"/>
            <a:ext cx="1422774" cy="810942"/>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1"/>
            <a:endCxn id="26" idx="6"/>
          </p:cNvCxnSpPr>
          <p:nvPr/>
        </p:nvCxnSpPr>
        <p:spPr>
          <a:xfrm flipH="1" flipV="1">
            <a:off x="5059680" y="1836420"/>
            <a:ext cx="141134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0"/>
            <a:endCxn id="26" idx="4"/>
          </p:cNvCxnSpPr>
          <p:nvPr/>
        </p:nvCxnSpPr>
        <p:spPr>
          <a:xfrm flipV="1">
            <a:off x="4754880" y="213360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28" idx="5"/>
          </p:cNvCxnSpPr>
          <p:nvPr/>
        </p:nvCxnSpPr>
        <p:spPr>
          <a:xfrm flipH="1" flipV="1">
            <a:off x="3027306" y="3067638"/>
            <a:ext cx="61505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0"/>
            <a:endCxn id="29" idx="3"/>
          </p:cNvCxnSpPr>
          <p:nvPr/>
        </p:nvCxnSpPr>
        <p:spPr>
          <a:xfrm flipV="1">
            <a:off x="5867400" y="3067638"/>
            <a:ext cx="60362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0"/>
            <a:endCxn id="29" idx="5"/>
          </p:cNvCxnSpPr>
          <p:nvPr/>
        </p:nvCxnSpPr>
        <p:spPr>
          <a:xfrm flipH="1" flipV="1">
            <a:off x="6902076" y="3067638"/>
            <a:ext cx="60362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1000" y="1455003"/>
            <a:ext cx="1413510" cy="830997"/>
          </a:xfrm>
          <a:prstGeom prst="rect">
            <a:avLst/>
          </a:prstGeom>
          <a:solidFill>
            <a:schemeClr val="bg1"/>
          </a:solidFill>
        </p:spPr>
        <p:txBody>
          <a:bodyPr wrap="square" rtlCol="0">
            <a:spAutoFit/>
          </a:bodyPr>
          <a:lstStyle/>
          <a:p>
            <a:r>
              <a:rPr lang="en-US" sz="2400" dirty="0" smtClean="0"/>
              <a:t>Weak</a:t>
            </a:r>
          </a:p>
          <a:p>
            <a:r>
              <a:rPr lang="en-US" sz="2400" dirty="0" smtClean="0"/>
              <a:t>Strong</a:t>
            </a:r>
            <a:endParaRPr lang="en-US" sz="2400" dirty="0"/>
          </a:p>
        </p:txBody>
      </p:sp>
      <p:cxnSp>
        <p:nvCxnSpPr>
          <p:cNvPr id="61" name="Straight Arrow Connector 60"/>
          <p:cNvCxnSpPr/>
          <p:nvPr/>
        </p:nvCxnSpPr>
        <p:spPr>
          <a:xfrm flipH="1">
            <a:off x="1413510" y="1685835"/>
            <a:ext cx="672726" cy="0"/>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413510" y="2069068"/>
            <a:ext cx="672726"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686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Tie Strength</a:t>
            </a:r>
            <a:endParaRPr lang="en-US" dirty="0"/>
          </a:p>
        </p:txBody>
      </p:sp>
      <p:sp>
        <p:nvSpPr>
          <p:cNvPr id="3" name="TextBox 2"/>
          <p:cNvSpPr txBox="1"/>
          <p:nvPr/>
        </p:nvSpPr>
        <p:spPr>
          <a:xfrm>
            <a:off x="563880" y="5995630"/>
            <a:ext cx="8153400" cy="830997"/>
          </a:xfrm>
          <a:prstGeom prst="rect">
            <a:avLst/>
          </a:prstGeom>
          <a:noFill/>
        </p:spPr>
        <p:txBody>
          <a:bodyPr wrap="square" rtlCol="0">
            <a:spAutoFit/>
          </a:bodyPr>
          <a:lstStyle/>
          <a:p>
            <a:pPr algn="ctr"/>
            <a:r>
              <a:rPr lang="en-US" sz="2400" dirty="0" smtClean="0"/>
              <a:t>Can use more fine-grained methods to determine tie strength, like number of Facebook messages exchanged</a:t>
            </a:r>
            <a:endParaRPr lang="en-US" sz="2400" dirty="0"/>
          </a:p>
        </p:txBody>
      </p:sp>
      <p:cxnSp>
        <p:nvCxnSpPr>
          <p:cNvPr id="4" name="Straight Arrow Connector 3"/>
          <p:cNvCxnSpPr>
            <a:stCxn id="8" idx="1"/>
            <a:endCxn id="14" idx="5"/>
          </p:cNvCxnSpPr>
          <p:nvPr/>
        </p:nvCxnSpPr>
        <p:spPr>
          <a:xfrm flipH="1"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8" idx="2"/>
            <a:endCxn id="15" idx="6"/>
          </p:cNvCxnSpPr>
          <p:nvPr/>
        </p:nvCxnSpPr>
        <p:spPr>
          <a:xfrm flipH="1">
            <a:off x="2286000" y="540213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0"/>
            <a:endCxn id="7" idx="4"/>
          </p:cNvCxnSpPr>
          <p:nvPr/>
        </p:nvCxnSpPr>
        <p:spPr>
          <a:xfrm flipV="1">
            <a:off x="364236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33756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8" name="Oval 7"/>
          <p:cNvSpPr/>
          <p:nvPr/>
        </p:nvSpPr>
        <p:spPr>
          <a:xfrm>
            <a:off x="333756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9" name="Straight Arrow Connector 8"/>
          <p:cNvCxnSpPr>
            <a:stCxn id="7" idx="6"/>
            <a:endCxn id="12" idx="2"/>
          </p:cNvCxnSpPr>
          <p:nvPr/>
        </p:nvCxnSpPr>
        <p:spPr>
          <a:xfrm>
            <a:off x="3947160" y="3999156"/>
            <a:ext cx="1615440" cy="0"/>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a:endCxn id="14" idx="6"/>
          </p:cNvCxnSpPr>
          <p:nvPr/>
        </p:nvCxnSpPr>
        <p:spPr>
          <a:xfrm flipH="1">
            <a:off x="2286000" y="399915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5" idx="0"/>
            <a:endCxn id="14" idx="4"/>
          </p:cNvCxnSpPr>
          <p:nvPr/>
        </p:nvCxnSpPr>
        <p:spPr>
          <a:xfrm flipV="1">
            <a:off x="1981200" y="4296336"/>
            <a:ext cx="0" cy="80861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5626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3" name="Oval 12"/>
          <p:cNvSpPr/>
          <p:nvPr/>
        </p:nvSpPr>
        <p:spPr>
          <a:xfrm>
            <a:off x="55626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6764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16764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2009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72009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8" name="Straight Arrow Connector 17"/>
          <p:cNvCxnSpPr>
            <a:stCxn id="15" idx="7"/>
            <a:endCxn id="7" idx="3"/>
          </p:cNvCxnSpPr>
          <p:nvPr/>
        </p:nvCxnSpPr>
        <p:spPr>
          <a:xfrm flipV="1">
            <a:off x="21967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a:endCxn id="12" idx="5"/>
          </p:cNvCxnSpPr>
          <p:nvPr/>
        </p:nvCxnSpPr>
        <p:spPr>
          <a:xfrm flipH="1"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7"/>
            <a:endCxn id="16" idx="3"/>
          </p:cNvCxnSpPr>
          <p:nvPr/>
        </p:nvCxnSpPr>
        <p:spPr>
          <a:xfrm flipV="1">
            <a:off x="60829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0"/>
            <a:endCxn id="12" idx="4"/>
          </p:cNvCxnSpPr>
          <p:nvPr/>
        </p:nvCxnSpPr>
        <p:spPr>
          <a:xfrm flipV="1">
            <a:off x="58674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0"/>
            <a:endCxn id="16" idx="4"/>
          </p:cNvCxnSpPr>
          <p:nvPr/>
        </p:nvCxnSpPr>
        <p:spPr>
          <a:xfrm flipV="1">
            <a:off x="7505700" y="4296336"/>
            <a:ext cx="0" cy="80861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a:endCxn id="12" idx="6"/>
          </p:cNvCxnSpPr>
          <p:nvPr/>
        </p:nvCxnSpPr>
        <p:spPr>
          <a:xfrm flipH="1">
            <a:off x="6172200" y="399915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6"/>
            <a:endCxn id="17" idx="2"/>
          </p:cNvCxnSpPr>
          <p:nvPr/>
        </p:nvCxnSpPr>
        <p:spPr>
          <a:xfrm>
            <a:off x="6172200" y="540213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450080" y="153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7" name="Oval 26"/>
          <p:cNvSpPr/>
          <p:nvPr/>
        </p:nvSpPr>
        <p:spPr>
          <a:xfrm>
            <a:off x="44500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8" name="Oval 27"/>
          <p:cNvSpPr/>
          <p:nvPr/>
        </p:nvSpPr>
        <p:spPr>
          <a:xfrm>
            <a:off x="25069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9" name="Oval 28"/>
          <p:cNvSpPr/>
          <p:nvPr/>
        </p:nvSpPr>
        <p:spPr>
          <a:xfrm>
            <a:off x="638175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14" idx="0"/>
            <a:endCxn id="28" idx="3"/>
          </p:cNvCxnSpPr>
          <p:nvPr/>
        </p:nvCxnSpPr>
        <p:spPr>
          <a:xfrm flipV="1">
            <a:off x="1981200" y="3067638"/>
            <a:ext cx="615054" cy="63433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2"/>
            <a:endCxn id="28" idx="6"/>
          </p:cNvCxnSpPr>
          <p:nvPr/>
        </p:nvCxnSpPr>
        <p:spPr>
          <a:xfrm flipH="1">
            <a:off x="3116580" y="2857500"/>
            <a:ext cx="1333500" cy="0"/>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2"/>
            <a:endCxn id="27" idx="6"/>
          </p:cNvCxnSpPr>
          <p:nvPr/>
        </p:nvCxnSpPr>
        <p:spPr>
          <a:xfrm flipH="1">
            <a:off x="5059680" y="285750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a:endCxn id="28" idx="7"/>
          </p:cNvCxnSpPr>
          <p:nvPr/>
        </p:nvCxnSpPr>
        <p:spPr>
          <a:xfrm flipH="1">
            <a:off x="3027306" y="1836420"/>
            <a:ext cx="1422774" cy="810942"/>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1"/>
            <a:endCxn id="26" idx="6"/>
          </p:cNvCxnSpPr>
          <p:nvPr/>
        </p:nvCxnSpPr>
        <p:spPr>
          <a:xfrm flipH="1" flipV="1">
            <a:off x="5059680" y="1836420"/>
            <a:ext cx="141134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0"/>
            <a:endCxn id="26" idx="4"/>
          </p:cNvCxnSpPr>
          <p:nvPr/>
        </p:nvCxnSpPr>
        <p:spPr>
          <a:xfrm flipV="1">
            <a:off x="4754880" y="213360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28" idx="5"/>
          </p:cNvCxnSpPr>
          <p:nvPr/>
        </p:nvCxnSpPr>
        <p:spPr>
          <a:xfrm flipH="1" flipV="1">
            <a:off x="3027306" y="3067638"/>
            <a:ext cx="615054" cy="63433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0"/>
            <a:endCxn id="29" idx="3"/>
          </p:cNvCxnSpPr>
          <p:nvPr/>
        </p:nvCxnSpPr>
        <p:spPr>
          <a:xfrm flipV="1">
            <a:off x="5867400" y="3067638"/>
            <a:ext cx="603624" cy="63433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0"/>
            <a:endCxn id="29" idx="5"/>
          </p:cNvCxnSpPr>
          <p:nvPr/>
        </p:nvCxnSpPr>
        <p:spPr>
          <a:xfrm flipH="1" flipV="1">
            <a:off x="6902076" y="3067638"/>
            <a:ext cx="603624" cy="634338"/>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642360" y="2698306"/>
            <a:ext cx="205740" cy="369332"/>
          </a:xfrm>
          <a:prstGeom prst="rect">
            <a:avLst/>
          </a:prstGeom>
          <a:solidFill>
            <a:schemeClr val="bg1"/>
          </a:solidFill>
        </p:spPr>
        <p:txBody>
          <a:bodyPr wrap="square" lIns="0" tIns="0" rIns="0" bIns="0" rtlCol="0">
            <a:spAutoFit/>
          </a:bodyPr>
          <a:lstStyle/>
          <a:p>
            <a:r>
              <a:rPr lang="en-US" sz="2400" dirty="0" smtClean="0"/>
              <a:t>1</a:t>
            </a:r>
            <a:endParaRPr lang="en-US" sz="2400" dirty="0"/>
          </a:p>
        </p:txBody>
      </p:sp>
      <p:sp>
        <p:nvSpPr>
          <p:cNvPr id="44" name="TextBox 43"/>
          <p:cNvSpPr txBox="1"/>
          <p:nvPr/>
        </p:nvSpPr>
        <p:spPr>
          <a:xfrm>
            <a:off x="3573780" y="2057225"/>
            <a:ext cx="205740" cy="369332"/>
          </a:xfrm>
          <a:prstGeom prst="rect">
            <a:avLst/>
          </a:prstGeom>
          <a:solidFill>
            <a:schemeClr val="bg1"/>
          </a:solidFill>
        </p:spPr>
        <p:txBody>
          <a:bodyPr wrap="square" lIns="0" tIns="0" rIns="0" bIns="0" rtlCol="0">
            <a:spAutoFit/>
          </a:bodyPr>
          <a:lstStyle/>
          <a:p>
            <a:r>
              <a:rPr lang="en-US" sz="2400" dirty="0"/>
              <a:t>0</a:t>
            </a:r>
          </a:p>
        </p:txBody>
      </p:sp>
      <p:sp>
        <p:nvSpPr>
          <p:cNvPr id="45" name="TextBox 44"/>
          <p:cNvSpPr txBox="1"/>
          <p:nvPr/>
        </p:nvSpPr>
        <p:spPr>
          <a:xfrm>
            <a:off x="5562600" y="1977628"/>
            <a:ext cx="407670" cy="369332"/>
          </a:xfrm>
          <a:prstGeom prst="rect">
            <a:avLst/>
          </a:prstGeom>
          <a:solidFill>
            <a:schemeClr val="bg1"/>
          </a:solidFill>
        </p:spPr>
        <p:txBody>
          <a:bodyPr wrap="square" lIns="0" tIns="0" rIns="0" bIns="0" rtlCol="0">
            <a:spAutoFit/>
          </a:bodyPr>
          <a:lstStyle/>
          <a:p>
            <a:r>
              <a:rPr lang="en-US" sz="2400" dirty="0" smtClean="0"/>
              <a:t>10</a:t>
            </a:r>
            <a:endParaRPr lang="en-US" sz="2400" dirty="0"/>
          </a:p>
        </p:txBody>
      </p:sp>
      <p:sp>
        <p:nvSpPr>
          <p:cNvPr id="46" name="TextBox 45"/>
          <p:cNvSpPr txBox="1"/>
          <p:nvPr/>
        </p:nvSpPr>
        <p:spPr>
          <a:xfrm>
            <a:off x="4848486" y="2194301"/>
            <a:ext cx="205740" cy="369332"/>
          </a:xfrm>
          <a:prstGeom prst="rect">
            <a:avLst/>
          </a:prstGeom>
          <a:solidFill>
            <a:schemeClr val="bg1"/>
          </a:solidFill>
        </p:spPr>
        <p:txBody>
          <a:bodyPr wrap="square" lIns="0" tIns="0" rIns="0" bIns="0" rtlCol="0">
            <a:spAutoFit/>
          </a:bodyPr>
          <a:lstStyle/>
          <a:p>
            <a:r>
              <a:rPr lang="en-US" sz="2400" dirty="0" smtClean="0"/>
              <a:t>6</a:t>
            </a:r>
            <a:endParaRPr lang="en-US" sz="2400" dirty="0"/>
          </a:p>
        </p:txBody>
      </p:sp>
      <p:sp>
        <p:nvSpPr>
          <p:cNvPr id="47" name="TextBox 46"/>
          <p:cNvSpPr txBox="1"/>
          <p:nvPr/>
        </p:nvSpPr>
        <p:spPr>
          <a:xfrm>
            <a:off x="5552814" y="2698306"/>
            <a:ext cx="205740" cy="369332"/>
          </a:xfrm>
          <a:prstGeom prst="rect">
            <a:avLst/>
          </a:prstGeom>
          <a:solidFill>
            <a:schemeClr val="bg1"/>
          </a:solidFill>
        </p:spPr>
        <p:txBody>
          <a:bodyPr wrap="square" lIns="0" tIns="0" rIns="0" bIns="0" rtlCol="0">
            <a:spAutoFit/>
          </a:bodyPr>
          <a:lstStyle/>
          <a:p>
            <a:r>
              <a:rPr lang="en-US" sz="2400" dirty="0"/>
              <a:t>9</a:t>
            </a:r>
          </a:p>
        </p:txBody>
      </p:sp>
    </p:spTree>
    <p:extLst>
      <p:ext uri="{BB962C8B-B14F-4D97-AF65-F5344CB8AC3E}">
        <p14:creationId xmlns:p14="http://schemas.microsoft.com/office/powerpoint/2010/main" val="3091306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 Strength and Triadic Closure</a:t>
            </a:r>
            <a:endParaRPr lang="en-US" dirty="0"/>
          </a:p>
        </p:txBody>
      </p:sp>
      <p:grpSp>
        <p:nvGrpSpPr>
          <p:cNvPr id="18" name="Group 17"/>
          <p:cNvGrpSpPr/>
          <p:nvPr/>
        </p:nvGrpSpPr>
        <p:grpSpPr>
          <a:xfrm>
            <a:off x="682777" y="2212442"/>
            <a:ext cx="2209800" cy="1783079"/>
            <a:chOff x="1007414" y="2212442"/>
            <a:chExt cx="2209800" cy="1783079"/>
          </a:xfrm>
          <a:effectLst>
            <a:outerShdw blurRad="50800" dist="38100" dir="2700000" algn="tl" rotWithShape="0">
              <a:prstClr val="black">
                <a:alpha val="40000"/>
              </a:prstClr>
            </a:outerShdw>
          </a:effectLst>
        </p:grpSpPr>
        <p:sp>
          <p:nvSpPr>
            <p:cNvPr id="3" name="Oval 2"/>
            <p:cNvSpPr/>
            <p:nvPr/>
          </p:nvSpPr>
          <p:spPr>
            <a:xfrm>
              <a:off x="1007414" y="2212442"/>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4" name="Oval 3"/>
            <p:cNvSpPr/>
            <p:nvPr/>
          </p:nvSpPr>
          <p:spPr>
            <a:xfrm>
              <a:off x="1597177" y="3233521"/>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cxnSp>
          <p:nvCxnSpPr>
            <p:cNvPr id="5" name="Straight Arrow Connector 4"/>
            <p:cNvCxnSpPr>
              <a:stCxn id="3" idx="6"/>
              <a:endCxn id="8" idx="2"/>
            </p:cNvCxnSpPr>
            <p:nvPr/>
          </p:nvCxnSpPr>
          <p:spPr>
            <a:xfrm>
              <a:off x="1845614" y="2593442"/>
              <a:ext cx="533400" cy="76200"/>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1559077" y="2959203"/>
              <a:ext cx="228600" cy="335281"/>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379014" y="2288642"/>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grpSp>
      <p:sp>
        <p:nvSpPr>
          <p:cNvPr id="9" name="Freeform 8"/>
          <p:cNvSpPr/>
          <p:nvPr/>
        </p:nvSpPr>
        <p:spPr>
          <a:xfrm rot="-2280000" flipV="1">
            <a:off x="2452183" y="3138218"/>
            <a:ext cx="190978" cy="625201"/>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15375" y="3488918"/>
            <a:ext cx="2133600" cy="830997"/>
          </a:xfrm>
          <a:prstGeom prst="rect">
            <a:avLst/>
          </a:prstGeom>
          <a:noFill/>
        </p:spPr>
        <p:txBody>
          <a:bodyPr wrap="square" rtlCol="0">
            <a:spAutoFit/>
          </a:bodyPr>
          <a:lstStyle/>
          <a:p>
            <a:pPr algn="ctr"/>
            <a:r>
              <a:rPr lang="en-US" sz="2400" dirty="0" smtClean="0"/>
              <a:t>More likely to form</a:t>
            </a:r>
            <a:endParaRPr lang="en-US" sz="2400" dirty="0"/>
          </a:p>
        </p:txBody>
      </p:sp>
      <p:sp>
        <p:nvSpPr>
          <p:cNvPr id="17" name="TextBox 16"/>
          <p:cNvSpPr txBox="1"/>
          <p:nvPr/>
        </p:nvSpPr>
        <p:spPr>
          <a:xfrm>
            <a:off x="6598918" y="3673583"/>
            <a:ext cx="2133600" cy="830997"/>
          </a:xfrm>
          <a:prstGeom prst="rect">
            <a:avLst/>
          </a:prstGeom>
          <a:noFill/>
        </p:spPr>
        <p:txBody>
          <a:bodyPr wrap="square" rtlCol="0">
            <a:spAutoFit/>
          </a:bodyPr>
          <a:lstStyle/>
          <a:p>
            <a:pPr algn="ctr"/>
            <a:r>
              <a:rPr lang="en-US" sz="2400" dirty="0" smtClean="0"/>
              <a:t>Less likely to form</a:t>
            </a:r>
            <a:endParaRPr lang="en-US" sz="2400" dirty="0"/>
          </a:p>
        </p:txBody>
      </p:sp>
      <p:grpSp>
        <p:nvGrpSpPr>
          <p:cNvPr id="19" name="Group 18"/>
          <p:cNvGrpSpPr/>
          <p:nvPr/>
        </p:nvGrpSpPr>
        <p:grpSpPr>
          <a:xfrm>
            <a:off x="5029200" y="2212442"/>
            <a:ext cx="2209800" cy="1783079"/>
            <a:chOff x="1007414" y="2212442"/>
            <a:chExt cx="2209800" cy="1783079"/>
          </a:xfrm>
          <a:effectLst>
            <a:outerShdw blurRad="50800" dist="38100" dir="2700000" algn="tl" rotWithShape="0">
              <a:prstClr val="black">
                <a:alpha val="40000"/>
              </a:prstClr>
            </a:outerShdw>
          </a:effectLst>
        </p:grpSpPr>
        <p:sp>
          <p:nvSpPr>
            <p:cNvPr id="20" name="Oval 19"/>
            <p:cNvSpPr/>
            <p:nvPr/>
          </p:nvSpPr>
          <p:spPr>
            <a:xfrm>
              <a:off x="1007414" y="2212442"/>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21" name="Oval 20"/>
            <p:cNvSpPr/>
            <p:nvPr/>
          </p:nvSpPr>
          <p:spPr>
            <a:xfrm>
              <a:off x="1597177" y="3233521"/>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cxnSp>
          <p:nvCxnSpPr>
            <p:cNvPr id="22" name="Straight Arrow Connector 21"/>
            <p:cNvCxnSpPr>
              <a:stCxn id="20" idx="6"/>
              <a:endCxn id="24" idx="2"/>
            </p:cNvCxnSpPr>
            <p:nvPr/>
          </p:nvCxnSpPr>
          <p:spPr>
            <a:xfrm>
              <a:off x="1845614" y="2593442"/>
              <a:ext cx="533400" cy="76200"/>
            </a:xfrm>
            <a:prstGeom prst="straightConnector1">
              <a:avLst/>
            </a:prstGeom>
            <a:ln w="25400">
              <a:solidFill>
                <a:srgbClr val="C0000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559077" y="2959203"/>
              <a:ext cx="228600" cy="335281"/>
            </a:xfrm>
            <a:prstGeom prst="straightConnector1">
              <a:avLst/>
            </a:prstGeom>
            <a:ln w="25400">
              <a:solidFill>
                <a:srgbClr val="C00000"/>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379014" y="2288642"/>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grpSp>
      <p:sp>
        <p:nvSpPr>
          <p:cNvPr id="25" name="Freeform 24"/>
          <p:cNvSpPr/>
          <p:nvPr/>
        </p:nvSpPr>
        <p:spPr>
          <a:xfrm rot="-2280000" flipV="1">
            <a:off x="6755892" y="3079899"/>
            <a:ext cx="190978" cy="625201"/>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79120" y="5184338"/>
            <a:ext cx="8153400" cy="1077218"/>
          </a:xfrm>
          <a:prstGeom prst="rect">
            <a:avLst/>
          </a:prstGeom>
          <a:noFill/>
        </p:spPr>
        <p:txBody>
          <a:bodyPr wrap="square" rtlCol="0">
            <a:spAutoFit/>
          </a:bodyPr>
          <a:lstStyle/>
          <a:p>
            <a:pPr algn="ctr"/>
            <a:r>
              <a:rPr lang="en-US" sz="3200" dirty="0" smtClean="0"/>
              <a:t>Triadic closure is more likely to form when initial edges are </a:t>
            </a:r>
            <a:r>
              <a:rPr lang="en-US" sz="3200" b="1" dirty="0" smtClean="0"/>
              <a:t>strong</a:t>
            </a:r>
            <a:endParaRPr lang="en-US" sz="3200" b="1" dirty="0"/>
          </a:p>
        </p:txBody>
      </p:sp>
    </p:spTree>
    <p:extLst>
      <p:ext uri="{BB962C8B-B14F-4D97-AF65-F5344CB8AC3E}">
        <p14:creationId xmlns:p14="http://schemas.microsoft.com/office/powerpoint/2010/main" val="1404108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a:t>
            </a:r>
            <a:endParaRPr lang="en-US" dirty="0"/>
          </a:p>
        </p:txBody>
      </p:sp>
      <p:sp>
        <p:nvSpPr>
          <p:cNvPr id="3" name="Content Placeholder 2"/>
          <p:cNvSpPr>
            <a:spLocks noGrp="1"/>
          </p:cNvSpPr>
          <p:nvPr>
            <p:ph idx="1"/>
          </p:nvPr>
        </p:nvSpPr>
        <p:spPr/>
        <p:txBody>
          <a:bodyPr/>
          <a:lstStyle/>
          <a:p>
            <a:r>
              <a:rPr lang="en-US" dirty="0" smtClean="0"/>
              <a:t>Definition: Graph composed of actors (people, organizations, groups) that are tied by social links</a:t>
            </a:r>
            <a:endParaRPr lang="en-US" dirty="0"/>
          </a:p>
        </p:txBody>
      </p:sp>
      <p:sp>
        <p:nvSpPr>
          <p:cNvPr id="4" name="Oval 3"/>
          <p:cNvSpPr/>
          <p:nvPr/>
        </p:nvSpPr>
        <p:spPr>
          <a:xfrm>
            <a:off x="2793494" y="4142459"/>
            <a:ext cx="1245106" cy="1049319"/>
          </a:xfrm>
          <a:prstGeom prst="ellipse">
            <a:avLst/>
          </a:prstGeom>
          <a:no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a:t>
            </a:r>
            <a:endParaRPr lang="en-US" sz="3600" dirty="0">
              <a:solidFill>
                <a:schemeClr val="tx1"/>
              </a:solidFill>
            </a:endParaRPr>
          </a:p>
        </p:txBody>
      </p:sp>
      <p:sp>
        <p:nvSpPr>
          <p:cNvPr id="5" name="Oval 4"/>
          <p:cNvSpPr/>
          <p:nvPr/>
        </p:nvSpPr>
        <p:spPr>
          <a:xfrm>
            <a:off x="5715000" y="4142459"/>
            <a:ext cx="1245106" cy="1049319"/>
          </a:xfrm>
          <a:prstGeom prst="ellipse">
            <a:avLst/>
          </a:prstGeom>
          <a:no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B</a:t>
            </a:r>
            <a:endParaRPr lang="en-US" sz="3600" dirty="0">
              <a:solidFill>
                <a:schemeClr val="tx1"/>
              </a:solidFill>
            </a:endParaRPr>
          </a:p>
        </p:txBody>
      </p:sp>
      <p:cxnSp>
        <p:nvCxnSpPr>
          <p:cNvPr id="6" name="Straight Arrow Connector 5"/>
          <p:cNvCxnSpPr>
            <a:stCxn id="4" idx="6"/>
            <a:endCxn id="5" idx="2"/>
          </p:cNvCxnSpPr>
          <p:nvPr/>
        </p:nvCxnSpPr>
        <p:spPr>
          <a:xfrm>
            <a:off x="4038600" y="4667119"/>
            <a:ext cx="1676400" cy="0"/>
          </a:xfrm>
          <a:prstGeom prst="straightConnector1">
            <a:avLst/>
          </a:prstGeom>
          <a:ln w="25400">
            <a:solidFill>
              <a:schemeClr val="accent3">
                <a:lumMod val="50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4694" y="4120622"/>
            <a:ext cx="1340883" cy="461665"/>
          </a:xfrm>
          <a:prstGeom prst="rect">
            <a:avLst/>
          </a:prstGeom>
          <a:noFill/>
        </p:spPr>
        <p:txBody>
          <a:bodyPr wrap="square" rtlCol="0">
            <a:spAutoFit/>
          </a:bodyPr>
          <a:lstStyle/>
          <a:p>
            <a:pPr algn="ctr"/>
            <a:r>
              <a:rPr lang="en-US" sz="2400" dirty="0" smtClean="0">
                <a:solidFill>
                  <a:schemeClr val="accent3">
                    <a:lumMod val="50000"/>
                  </a:schemeClr>
                </a:solidFill>
              </a:rPr>
              <a:t>follows</a:t>
            </a:r>
            <a:endParaRPr lang="en-US" sz="2400" dirty="0">
              <a:solidFill>
                <a:schemeClr val="accent3">
                  <a:lumMod val="50000"/>
                </a:schemeClr>
              </a:solidFill>
            </a:endParaRPr>
          </a:p>
        </p:txBody>
      </p:sp>
      <p:sp>
        <p:nvSpPr>
          <p:cNvPr id="8" name="Freeform 7"/>
          <p:cNvSpPr/>
          <p:nvPr/>
        </p:nvSpPr>
        <p:spPr>
          <a:xfrm>
            <a:off x="4038600" y="3621752"/>
            <a:ext cx="622553" cy="520707"/>
          </a:xfrm>
          <a:custGeom>
            <a:avLst/>
            <a:gdLst>
              <a:gd name="connsiteX0" fmla="*/ 0 w 1584960"/>
              <a:gd name="connsiteY0" fmla="*/ 0 h 899160"/>
              <a:gd name="connsiteX1" fmla="*/ 548640 w 1584960"/>
              <a:gd name="connsiteY1" fmla="*/ 502920 h 899160"/>
              <a:gd name="connsiteX2" fmla="*/ 1036320 w 1584960"/>
              <a:gd name="connsiteY2" fmla="*/ 335280 h 899160"/>
              <a:gd name="connsiteX3" fmla="*/ 1584960 w 1584960"/>
              <a:gd name="connsiteY3" fmla="*/ 899160 h 899160"/>
            </a:gdLst>
            <a:ahLst/>
            <a:cxnLst>
              <a:cxn ang="0">
                <a:pos x="connsiteX0" y="connsiteY0"/>
              </a:cxn>
              <a:cxn ang="0">
                <a:pos x="connsiteX1" y="connsiteY1"/>
              </a:cxn>
              <a:cxn ang="0">
                <a:pos x="connsiteX2" y="connsiteY2"/>
              </a:cxn>
              <a:cxn ang="0">
                <a:pos x="connsiteX3" y="connsiteY3"/>
              </a:cxn>
            </a:cxnLst>
            <a:rect l="l" t="t" r="r" b="b"/>
            <a:pathLst>
              <a:path w="1584960" h="899160">
                <a:moveTo>
                  <a:pt x="0" y="0"/>
                </a:moveTo>
                <a:cubicBezTo>
                  <a:pt x="187960" y="223520"/>
                  <a:pt x="375920" y="447040"/>
                  <a:pt x="548640" y="502920"/>
                </a:cubicBezTo>
                <a:cubicBezTo>
                  <a:pt x="721360" y="558800"/>
                  <a:pt x="863600" y="269240"/>
                  <a:pt x="1036320" y="335280"/>
                </a:cubicBezTo>
                <a:cubicBezTo>
                  <a:pt x="1209040" y="401320"/>
                  <a:pt x="1397000" y="650240"/>
                  <a:pt x="1584960" y="899160"/>
                </a:cubicBezTo>
              </a:path>
            </a:pathLst>
          </a:custGeom>
          <a:noFill/>
          <a:ln>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94694" y="5896391"/>
            <a:ext cx="1259702" cy="523220"/>
          </a:xfrm>
          <a:prstGeom prst="rect">
            <a:avLst/>
          </a:prstGeom>
          <a:noFill/>
        </p:spPr>
        <p:txBody>
          <a:bodyPr wrap="square" rtlCol="0">
            <a:spAutoFit/>
          </a:bodyPr>
          <a:lstStyle/>
          <a:p>
            <a:pPr algn="ctr"/>
            <a:r>
              <a:rPr lang="en-US" sz="2800" dirty="0" smtClean="0"/>
              <a:t>actors</a:t>
            </a:r>
            <a:endParaRPr lang="en-US" dirty="0"/>
          </a:p>
        </p:txBody>
      </p:sp>
      <p:sp>
        <p:nvSpPr>
          <p:cNvPr id="10" name="TextBox 9"/>
          <p:cNvSpPr txBox="1"/>
          <p:nvPr/>
        </p:nvSpPr>
        <p:spPr>
          <a:xfrm>
            <a:off x="2746097" y="3073111"/>
            <a:ext cx="2060331" cy="523220"/>
          </a:xfrm>
          <a:prstGeom prst="rect">
            <a:avLst/>
          </a:prstGeom>
          <a:noFill/>
        </p:spPr>
        <p:txBody>
          <a:bodyPr wrap="square" rtlCol="0">
            <a:spAutoFit/>
          </a:bodyPr>
          <a:lstStyle/>
          <a:p>
            <a:pPr algn="ctr"/>
            <a:r>
              <a:rPr lang="en-US" sz="2800" dirty="0" smtClean="0"/>
              <a:t>relationship</a:t>
            </a:r>
            <a:endParaRPr lang="en-US" sz="2800" dirty="0"/>
          </a:p>
        </p:txBody>
      </p:sp>
      <p:sp>
        <p:nvSpPr>
          <p:cNvPr id="11" name="Freeform 10"/>
          <p:cNvSpPr/>
          <p:nvPr/>
        </p:nvSpPr>
        <p:spPr>
          <a:xfrm rot="16200000">
            <a:off x="5276170" y="5326938"/>
            <a:ext cx="579887" cy="559018"/>
          </a:xfrm>
          <a:custGeom>
            <a:avLst/>
            <a:gdLst>
              <a:gd name="connsiteX0" fmla="*/ 0 w 1584960"/>
              <a:gd name="connsiteY0" fmla="*/ 0 h 899160"/>
              <a:gd name="connsiteX1" fmla="*/ 548640 w 1584960"/>
              <a:gd name="connsiteY1" fmla="*/ 502920 h 899160"/>
              <a:gd name="connsiteX2" fmla="*/ 1036320 w 1584960"/>
              <a:gd name="connsiteY2" fmla="*/ 335280 h 899160"/>
              <a:gd name="connsiteX3" fmla="*/ 1584960 w 1584960"/>
              <a:gd name="connsiteY3" fmla="*/ 899160 h 899160"/>
            </a:gdLst>
            <a:ahLst/>
            <a:cxnLst>
              <a:cxn ang="0">
                <a:pos x="connsiteX0" y="connsiteY0"/>
              </a:cxn>
              <a:cxn ang="0">
                <a:pos x="connsiteX1" y="connsiteY1"/>
              </a:cxn>
              <a:cxn ang="0">
                <a:pos x="connsiteX2" y="connsiteY2"/>
              </a:cxn>
              <a:cxn ang="0">
                <a:pos x="connsiteX3" y="connsiteY3"/>
              </a:cxn>
            </a:cxnLst>
            <a:rect l="l" t="t" r="r" b="b"/>
            <a:pathLst>
              <a:path w="1584960" h="899160">
                <a:moveTo>
                  <a:pt x="0" y="0"/>
                </a:moveTo>
                <a:cubicBezTo>
                  <a:pt x="187960" y="223520"/>
                  <a:pt x="375920" y="447040"/>
                  <a:pt x="548640" y="502920"/>
                </a:cubicBezTo>
                <a:cubicBezTo>
                  <a:pt x="721360" y="558800"/>
                  <a:pt x="863600" y="269240"/>
                  <a:pt x="1036320" y="335280"/>
                </a:cubicBezTo>
                <a:cubicBezTo>
                  <a:pt x="1209040" y="401320"/>
                  <a:pt x="1397000" y="650240"/>
                  <a:pt x="1584960" y="899160"/>
                </a:cubicBezTo>
              </a:path>
            </a:pathLst>
          </a:custGeom>
          <a:noFill/>
          <a:ln>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5400000" flipH="1">
            <a:off x="3783935" y="5326938"/>
            <a:ext cx="579887" cy="559018"/>
          </a:xfrm>
          <a:custGeom>
            <a:avLst/>
            <a:gdLst>
              <a:gd name="connsiteX0" fmla="*/ 0 w 1584960"/>
              <a:gd name="connsiteY0" fmla="*/ 0 h 899160"/>
              <a:gd name="connsiteX1" fmla="*/ 548640 w 1584960"/>
              <a:gd name="connsiteY1" fmla="*/ 502920 h 899160"/>
              <a:gd name="connsiteX2" fmla="*/ 1036320 w 1584960"/>
              <a:gd name="connsiteY2" fmla="*/ 335280 h 899160"/>
              <a:gd name="connsiteX3" fmla="*/ 1584960 w 1584960"/>
              <a:gd name="connsiteY3" fmla="*/ 899160 h 899160"/>
            </a:gdLst>
            <a:ahLst/>
            <a:cxnLst>
              <a:cxn ang="0">
                <a:pos x="connsiteX0" y="connsiteY0"/>
              </a:cxn>
              <a:cxn ang="0">
                <a:pos x="connsiteX1" y="connsiteY1"/>
              </a:cxn>
              <a:cxn ang="0">
                <a:pos x="connsiteX2" y="connsiteY2"/>
              </a:cxn>
              <a:cxn ang="0">
                <a:pos x="connsiteX3" y="connsiteY3"/>
              </a:cxn>
            </a:cxnLst>
            <a:rect l="l" t="t" r="r" b="b"/>
            <a:pathLst>
              <a:path w="1584960" h="899160">
                <a:moveTo>
                  <a:pt x="0" y="0"/>
                </a:moveTo>
                <a:cubicBezTo>
                  <a:pt x="187960" y="223520"/>
                  <a:pt x="375920" y="447040"/>
                  <a:pt x="548640" y="502920"/>
                </a:cubicBezTo>
                <a:cubicBezTo>
                  <a:pt x="721360" y="558800"/>
                  <a:pt x="863600" y="269240"/>
                  <a:pt x="1036320" y="335280"/>
                </a:cubicBezTo>
                <a:cubicBezTo>
                  <a:pt x="1209040" y="401320"/>
                  <a:pt x="1397000" y="650240"/>
                  <a:pt x="1584960" y="899160"/>
                </a:cubicBezTo>
              </a:path>
            </a:pathLst>
          </a:custGeom>
          <a:noFill/>
          <a:ln>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759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a:stCxn id="7" idx="7"/>
          </p:cNvCxnSpPr>
          <p:nvPr/>
        </p:nvCxnSpPr>
        <p:spPr>
          <a:xfrm flipV="1">
            <a:off x="3438811" y="5151121"/>
            <a:ext cx="291981" cy="370671"/>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Strong Triadic Closure Property</a:t>
            </a:r>
            <a:endParaRPr lang="en-US" dirty="0"/>
          </a:p>
        </p:txBody>
      </p:sp>
      <p:sp>
        <p:nvSpPr>
          <p:cNvPr id="4" name="Rectangle 3"/>
          <p:cNvSpPr/>
          <p:nvPr/>
        </p:nvSpPr>
        <p:spPr>
          <a:xfrm>
            <a:off x="685800" y="1676400"/>
            <a:ext cx="7696200" cy="1384995"/>
          </a:xfrm>
          <a:prstGeom prst="rect">
            <a:avLst/>
          </a:prstGeom>
        </p:spPr>
        <p:txBody>
          <a:bodyPr wrap="square">
            <a:spAutoFit/>
          </a:bodyPr>
          <a:lstStyle/>
          <a:p>
            <a:pPr algn="ctr"/>
            <a:r>
              <a:rPr lang="en-US" sz="2800" dirty="0"/>
              <a:t>Node A satisfies the </a:t>
            </a:r>
            <a:r>
              <a:rPr lang="en-US" sz="2800" b="1" dirty="0"/>
              <a:t>Strong Triadic Closure Property </a:t>
            </a:r>
            <a:r>
              <a:rPr lang="en-US" sz="2800" dirty="0"/>
              <a:t>if it has strong ties to two other nodes B and C, and there is some edge between B and C</a:t>
            </a:r>
          </a:p>
        </p:txBody>
      </p:sp>
      <p:sp>
        <p:nvSpPr>
          <p:cNvPr id="6" name="Oval 5"/>
          <p:cNvSpPr/>
          <p:nvPr/>
        </p:nvSpPr>
        <p:spPr>
          <a:xfrm>
            <a:off x="2133600" y="4389121"/>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7" name="Oval 6"/>
          <p:cNvSpPr/>
          <p:nvPr/>
        </p:nvSpPr>
        <p:spPr>
          <a:xfrm>
            <a:off x="2723363" y="5410200"/>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cxnSp>
        <p:nvCxnSpPr>
          <p:cNvPr id="8" name="Straight Arrow Connector 7"/>
          <p:cNvCxnSpPr>
            <a:stCxn id="6" idx="6"/>
            <a:endCxn id="10" idx="2"/>
          </p:cNvCxnSpPr>
          <p:nvPr/>
        </p:nvCxnSpPr>
        <p:spPr>
          <a:xfrm>
            <a:off x="2971800" y="4770121"/>
            <a:ext cx="533400" cy="7620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685263" y="5135882"/>
            <a:ext cx="228600" cy="335281"/>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505200" y="4465321"/>
            <a:ext cx="838200" cy="76200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1" name="Freeform 10"/>
          <p:cNvSpPr/>
          <p:nvPr/>
        </p:nvSpPr>
        <p:spPr>
          <a:xfrm rot="8760000" flipV="1">
            <a:off x="1784142" y="3870648"/>
            <a:ext cx="190978" cy="625201"/>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19100" y="3483280"/>
            <a:ext cx="2133600" cy="461665"/>
          </a:xfrm>
          <a:prstGeom prst="rect">
            <a:avLst/>
          </a:prstGeom>
          <a:noFill/>
        </p:spPr>
        <p:txBody>
          <a:bodyPr wrap="square" rtlCol="0">
            <a:spAutoFit/>
          </a:bodyPr>
          <a:lstStyle/>
          <a:p>
            <a:pPr algn="ctr"/>
            <a:r>
              <a:rPr lang="en-US" sz="2400" dirty="0" smtClean="0"/>
              <a:t>satisfies</a:t>
            </a:r>
            <a:endParaRPr lang="en-US" sz="2400" dirty="0"/>
          </a:p>
        </p:txBody>
      </p:sp>
      <p:grpSp>
        <p:nvGrpSpPr>
          <p:cNvPr id="16" name="Group 15"/>
          <p:cNvGrpSpPr/>
          <p:nvPr/>
        </p:nvGrpSpPr>
        <p:grpSpPr>
          <a:xfrm>
            <a:off x="5448300" y="4396742"/>
            <a:ext cx="2209800" cy="1783079"/>
            <a:chOff x="1007414" y="2212442"/>
            <a:chExt cx="2209800" cy="1783079"/>
          </a:xfrm>
          <a:effectLst>
            <a:outerShdw blurRad="50800" dist="38100" dir="2700000" algn="tl" rotWithShape="0">
              <a:prstClr val="black">
                <a:alpha val="40000"/>
              </a:prstClr>
            </a:outerShdw>
          </a:effectLst>
        </p:grpSpPr>
        <p:sp>
          <p:nvSpPr>
            <p:cNvPr id="17" name="Oval 16"/>
            <p:cNvSpPr/>
            <p:nvPr/>
          </p:nvSpPr>
          <p:spPr>
            <a:xfrm>
              <a:off x="1007414" y="2212442"/>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8" name="Oval 17"/>
            <p:cNvSpPr/>
            <p:nvPr/>
          </p:nvSpPr>
          <p:spPr>
            <a:xfrm>
              <a:off x="1597177" y="3233521"/>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cxnSp>
          <p:nvCxnSpPr>
            <p:cNvPr id="19" name="Straight Arrow Connector 18"/>
            <p:cNvCxnSpPr>
              <a:stCxn id="17" idx="6"/>
              <a:endCxn id="21" idx="2"/>
            </p:cNvCxnSpPr>
            <p:nvPr/>
          </p:nvCxnSpPr>
          <p:spPr>
            <a:xfrm>
              <a:off x="1845614" y="2593442"/>
              <a:ext cx="533400" cy="76200"/>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559077" y="2959203"/>
              <a:ext cx="228600" cy="335281"/>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379014" y="2288642"/>
              <a:ext cx="838200" cy="76200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grpSp>
      <p:sp>
        <p:nvSpPr>
          <p:cNvPr id="22" name="Freeform 21"/>
          <p:cNvSpPr/>
          <p:nvPr/>
        </p:nvSpPr>
        <p:spPr>
          <a:xfrm rot="8760000" flipV="1">
            <a:off x="5280010" y="3870647"/>
            <a:ext cx="190978" cy="625201"/>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00763" y="3467774"/>
            <a:ext cx="2133600" cy="461665"/>
          </a:xfrm>
          <a:prstGeom prst="rect">
            <a:avLst/>
          </a:prstGeom>
          <a:noFill/>
        </p:spPr>
        <p:txBody>
          <a:bodyPr wrap="square" rtlCol="0">
            <a:spAutoFit/>
          </a:bodyPr>
          <a:lstStyle/>
          <a:p>
            <a:pPr algn="ctr"/>
            <a:r>
              <a:rPr lang="en-US" sz="2400" dirty="0" smtClean="0"/>
              <a:t>violates</a:t>
            </a:r>
            <a:endParaRPr lang="en-US" sz="2400" dirty="0"/>
          </a:p>
        </p:txBody>
      </p:sp>
    </p:spTree>
    <p:extLst>
      <p:ext uri="{BB962C8B-B14F-4D97-AF65-F5344CB8AC3E}">
        <p14:creationId xmlns:p14="http://schemas.microsoft.com/office/powerpoint/2010/main" val="2986259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Triadic Closure and Bridges</a:t>
            </a:r>
            <a:endParaRPr lang="en-US" dirty="0"/>
          </a:p>
        </p:txBody>
      </p:sp>
      <p:sp>
        <p:nvSpPr>
          <p:cNvPr id="3" name="TextBox 2"/>
          <p:cNvSpPr txBox="1"/>
          <p:nvPr/>
        </p:nvSpPr>
        <p:spPr>
          <a:xfrm>
            <a:off x="563880" y="6015335"/>
            <a:ext cx="8153400" cy="523220"/>
          </a:xfrm>
          <a:prstGeom prst="rect">
            <a:avLst/>
          </a:prstGeom>
          <a:noFill/>
        </p:spPr>
        <p:txBody>
          <a:bodyPr wrap="square" rtlCol="0">
            <a:spAutoFit/>
          </a:bodyPr>
          <a:lstStyle/>
          <a:p>
            <a:pPr algn="ctr"/>
            <a:r>
              <a:rPr lang="en-US" sz="2800" dirty="0" smtClean="0"/>
              <a:t>Answer: </a:t>
            </a:r>
            <a:r>
              <a:rPr lang="en-US" sz="2800" b="1" dirty="0" smtClean="0"/>
              <a:t>No!</a:t>
            </a:r>
            <a:r>
              <a:rPr lang="en-US" sz="2800" dirty="0" smtClean="0"/>
              <a:t>   Why not?</a:t>
            </a:r>
            <a:endParaRPr lang="en-US" sz="2800" dirty="0"/>
          </a:p>
        </p:txBody>
      </p:sp>
      <p:cxnSp>
        <p:nvCxnSpPr>
          <p:cNvPr id="4" name="Straight Arrow Connector 3"/>
          <p:cNvCxnSpPr>
            <a:stCxn id="8" idx="1"/>
            <a:endCxn id="14" idx="5"/>
          </p:cNvCxnSpPr>
          <p:nvPr/>
        </p:nvCxnSpPr>
        <p:spPr>
          <a:xfrm flipH="1" flipV="1">
            <a:off x="33016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8" idx="2"/>
            <a:endCxn id="15" idx="6"/>
          </p:cNvCxnSpPr>
          <p:nvPr/>
        </p:nvCxnSpPr>
        <p:spPr>
          <a:xfrm flipH="1">
            <a:off x="3390900" y="540213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0"/>
            <a:endCxn id="7" idx="4"/>
          </p:cNvCxnSpPr>
          <p:nvPr/>
        </p:nvCxnSpPr>
        <p:spPr>
          <a:xfrm flipV="1">
            <a:off x="474726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44246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8" name="Oval 7"/>
          <p:cNvSpPr/>
          <p:nvPr/>
        </p:nvSpPr>
        <p:spPr>
          <a:xfrm>
            <a:off x="444246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9" name="Straight Arrow Connector 8"/>
          <p:cNvCxnSpPr>
            <a:stCxn id="7" idx="6"/>
            <a:endCxn id="12" idx="2"/>
          </p:cNvCxnSpPr>
          <p:nvPr/>
        </p:nvCxnSpPr>
        <p:spPr>
          <a:xfrm>
            <a:off x="5052060" y="3999156"/>
            <a:ext cx="1615440" cy="0"/>
          </a:xfrm>
          <a:prstGeom prst="straightConnector1">
            <a:avLst/>
          </a:prstGeom>
          <a:ln w="25400">
            <a:solidFill>
              <a:srgbClr val="C00000"/>
            </a:solidFill>
            <a:prstDash val="solid"/>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2"/>
            <a:endCxn id="14" idx="6"/>
          </p:cNvCxnSpPr>
          <p:nvPr/>
        </p:nvCxnSpPr>
        <p:spPr>
          <a:xfrm flipH="1">
            <a:off x="3390900" y="399915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5" idx="0"/>
            <a:endCxn id="14" idx="4"/>
          </p:cNvCxnSpPr>
          <p:nvPr/>
        </p:nvCxnSpPr>
        <p:spPr>
          <a:xfrm flipV="1">
            <a:off x="3086100" y="4296336"/>
            <a:ext cx="0" cy="80861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6675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3" name="Oval 12"/>
          <p:cNvSpPr/>
          <p:nvPr/>
        </p:nvSpPr>
        <p:spPr>
          <a:xfrm>
            <a:off x="66675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27813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27813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8305800" y="370197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8305800" y="510495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8" name="Straight Arrow Connector 17"/>
          <p:cNvCxnSpPr>
            <a:stCxn id="15" idx="7"/>
            <a:endCxn id="7" idx="3"/>
          </p:cNvCxnSpPr>
          <p:nvPr/>
        </p:nvCxnSpPr>
        <p:spPr>
          <a:xfrm flipV="1">
            <a:off x="3301626" y="420929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a:endCxn id="12" idx="5"/>
          </p:cNvCxnSpPr>
          <p:nvPr/>
        </p:nvCxnSpPr>
        <p:spPr>
          <a:xfrm flipH="1" flipV="1">
            <a:off x="71878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7"/>
            <a:endCxn id="16" idx="3"/>
          </p:cNvCxnSpPr>
          <p:nvPr/>
        </p:nvCxnSpPr>
        <p:spPr>
          <a:xfrm flipV="1">
            <a:off x="7187826" y="420929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0"/>
            <a:endCxn id="12" idx="4"/>
          </p:cNvCxnSpPr>
          <p:nvPr/>
        </p:nvCxnSpPr>
        <p:spPr>
          <a:xfrm flipV="1">
            <a:off x="6972300" y="429633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0"/>
            <a:endCxn id="16" idx="4"/>
          </p:cNvCxnSpPr>
          <p:nvPr/>
        </p:nvCxnSpPr>
        <p:spPr>
          <a:xfrm flipV="1">
            <a:off x="8610600" y="4296336"/>
            <a:ext cx="0" cy="80861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a:endCxn id="12" idx="6"/>
          </p:cNvCxnSpPr>
          <p:nvPr/>
        </p:nvCxnSpPr>
        <p:spPr>
          <a:xfrm flipH="1">
            <a:off x="7277100" y="399915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6"/>
            <a:endCxn id="17" idx="2"/>
          </p:cNvCxnSpPr>
          <p:nvPr/>
        </p:nvCxnSpPr>
        <p:spPr>
          <a:xfrm>
            <a:off x="7277100" y="540213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554980" y="153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7" name="Oval 26"/>
          <p:cNvSpPr/>
          <p:nvPr/>
        </p:nvSpPr>
        <p:spPr>
          <a:xfrm>
            <a:off x="55549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8" name="Oval 27"/>
          <p:cNvSpPr/>
          <p:nvPr/>
        </p:nvSpPr>
        <p:spPr>
          <a:xfrm>
            <a:off x="361188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9" name="Oval 28"/>
          <p:cNvSpPr/>
          <p:nvPr/>
        </p:nvSpPr>
        <p:spPr>
          <a:xfrm>
            <a:off x="7486650" y="256032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14" idx="0"/>
            <a:endCxn id="28" idx="3"/>
          </p:cNvCxnSpPr>
          <p:nvPr/>
        </p:nvCxnSpPr>
        <p:spPr>
          <a:xfrm flipV="1">
            <a:off x="3086100" y="3067638"/>
            <a:ext cx="61505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2"/>
            <a:endCxn id="28" idx="6"/>
          </p:cNvCxnSpPr>
          <p:nvPr/>
        </p:nvCxnSpPr>
        <p:spPr>
          <a:xfrm flipH="1">
            <a:off x="4221480" y="2857500"/>
            <a:ext cx="1333500" cy="0"/>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2"/>
            <a:endCxn id="27" idx="6"/>
          </p:cNvCxnSpPr>
          <p:nvPr/>
        </p:nvCxnSpPr>
        <p:spPr>
          <a:xfrm flipH="1">
            <a:off x="6164580" y="285750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a:endCxn id="28" idx="7"/>
          </p:cNvCxnSpPr>
          <p:nvPr/>
        </p:nvCxnSpPr>
        <p:spPr>
          <a:xfrm flipH="1">
            <a:off x="4132206" y="1836420"/>
            <a:ext cx="1422774" cy="810942"/>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1"/>
            <a:endCxn id="26" idx="6"/>
          </p:cNvCxnSpPr>
          <p:nvPr/>
        </p:nvCxnSpPr>
        <p:spPr>
          <a:xfrm flipH="1" flipV="1">
            <a:off x="6164580" y="1836420"/>
            <a:ext cx="1411344" cy="8109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0"/>
            <a:endCxn id="26" idx="4"/>
          </p:cNvCxnSpPr>
          <p:nvPr/>
        </p:nvCxnSpPr>
        <p:spPr>
          <a:xfrm flipV="1">
            <a:off x="5859780" y="213360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0"/>
            <a:endCxn id="28" idx="5"/>
          </p:cNvCxnSpPr>
          <p:nvPr/>
        </p:nvCxnSpPr>
        <p:spPr>
          <a:xfrm flipH="1" flipV="1">
            <a:off x="4132206" y="3067638"/>
            <a:ext cx="61505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0"/>
            <a:endCxn id="29" idx="3"/>
          </p:cNvCxnSpPr>
          <p:nvPr/>
        </p:nvCxnSpPr>
        <p:spPr>
          <a:xfrm flipV="1">
            <a:off x="6972300" y="3067638"/>
            <a:ext cx="60362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0"/>
            <a:endCxn id="29" idx="5"/>
          </p:cNvCxnSpPr>
          <p:nvPr/>
        </p:nvCxnSpPr>
        <p:spPr>
          <a:xfrm flipH="1" flipV="1">
            <a:off x="8006976" y="3067638"/>
            <a:ext cx="603624" cy="634338"/>
          </a:xfrm>
          <a:prstGeom prst="straightConnector1">
            <a:avLst/>
          </a:prstGeom>
          <a:ln w="25400">
            <a:solidFill>
              <a:srgbClr val="C00000"/>
            </a:solidFill>
            <a:prstDash val="sysDot"/>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11194" y="1539240"/>
            <a:ext cx="2874906" cy="2677656"/>
          </a:xfrm>
          <a:prstGeom prst="rect">
            <a:avLst/>
          </a:prstGeom>
          <a:noFill/>
        </p:spPr>
        <p:txBody>
          <a:bodyPr wrap="square" rtlCol="0">
            <a:spAutoFit/>
          </a:bodyPr>
          <a:lstStyle/>
          <a:p>
            <a:pPr algn="ctr"/>
            <a:r>
              <a:rPr lang="en-US" sz="2400" dirty="0" smtClean="0"/>
              <a:t>Can a node with at least 2 strong edges satisfy the STC property and be involved in a local bridge that is a </a:t>
            </a:r>
            <a:r>
              <a:rPr lang="en-US" sz="2400" b="1" dirty="0" smtClean="0"/>
              <a:t>strong tie</a:t>
            </a:r>
            <a:r>
              <a:rPr lang="en-US" sz="2400" dirty="0" smtClean="0"/>
              <a:t>?</a:t>
            </a:r>
            <a:endParaRPr lang="en-US" sz="2400" dirty="0"/>
          </a:p>
        </p:txBody>
      </p:sp>
      <p:sp>
        <p:nvSpPr>
          <p:cNvPr id="42" name="Freeform 41"/>
          <p:cNvSpPr/>
          <p:nvPr/>
        </p:nvSpPr>
        <p:spPr>
          <a:xfrm flipV="1">
            <a:off x="5768340" y="4058326"/>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68340" y="4911766"/>
            <a:ext cx="632460" cy="584775"/>
          </a:xfrm>
          <a:prstGeom prst="rect">
            <a:avLst/>
          </a:prstGeom>
          <a:noFill/>
        </p:spPr>
        <p:txBody>
          <a:bodyPr wrap="square" rtlCol="0">
            <a:spAutoFit/>
          </a:bodyPr>
          <a:lstStyle/>
          <a:p>
            <a:r>
              <a:rPr lang="en-US" sz="3200" dirty="0" smtClean="0"/>
              <a:t>?</a:t>
            </a:r>
            <a:endParaRPr lang="en-US" sz="3200" dirty="0"/>
          </a:p>
        </p:txBody>
      </p:sp>
    </p:spTree>
    <p:extLst>
      <p:ext uri="{BB962C8B-B14F-4D97-AF65-F5344CB8AC3E}">
        <p14:creationId xmlns:p14="http://schemas.microsoft.com/office/powerpoint/2010/main" val="279476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Strong Triadic Closure and Bridges</a:t>
            </a:r>
          </a:p>
        </p:txBody>
      </p:sp>
      <p:sp>
        <p:nvSpPr>
          <p:cNvPr id="4" name="Content Placeholder 3"/>
          <p:cNvSpPr>
            <a:spLocks noGrp="1"/>
          </p:cNvSpPr>
          <p:nvPr>
            <p:ph idx="1"/>
          </p:nvPr>
        </p:nvSpPr>
        <p:spPr/>
        <p:txBody>
          <a:bodyPr/>
          <a:lstStyle/>
          <a:p>
            <a:r>
              <a:rPr lang="en-US" dirty="0" smtClean="0"/>
              <a:t>STC property says edge must form when two strong edges emanate from </a:t>
            </a:r>
            <a:r>
              <a:rPr lang="en-US" dirty="0" smtClean="0"/>
              <a:t>the same </a:t>
            </a:r>
            <a:r>
              <a:rPr lang="en-US" dirty="0" smtClean="0"/>
              <a:t>node</a:t>
            </a:r>
          </a:p>
          <a:p>
            <a:r>
              <a:rPr lang="en-US" dirty="0" smtClean="0"/>
              <a:t>Therefore </a:t>
            </a:r>
            <a:r>
              <a:rPr lang="en-US" dirty="0" smtClean="0"/>
              <a:t>a network that satisfies the STC property </a:t>
            </a:r>
            <a:r>
              <a:rPr lang="en-US" dirty="0" smtClean="0"/>
              <a:t>and has a sufficient number of string ties </a:t>
            </a:r>
            <a:r>
              <a:rPr lang="en-US" smtClean="0"/>
              <a:t>will likely have </a:t>
            </a:r>
            <a:r>
              <a:rPr lang="en-US" i="1" dirty="0"/>
              <a:t>only </a:t>
            </a:r>
            <a:r>
              <a:rPr lang="en-US" i="1" dirty="0" smtClean="0"/>
              <a:t>weak </a:t>
            </a:r>
            <a:r>
              <a:rPr lang="en-US" dirty="0" smtClean="0"/>
              <a:t>local bridges</a:t>
            </a:r>
          </a:p>
          <a:p>
            <a:r>
              <a:rPr lang="en-US" dirty="0" smtClean="0"/>
              <a:t>Does not always hold in real social networks, but useful theoretical framework in which to understand connections and test theories</a:t>
            </a:r>
          </a:p>
        </p:txBody>
      </p:sp>
    </p:spTree>
    <p:extLst>
      <p:ext uri="{BB962C8B-B14F-4D97-AF65-F5344CB8AC3E}">
        <p14:creationId xmlns:p14="http://schemas.microsoft.com/office/powerpoint/2010/main" val="2729207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Large-Scale Data Studies</a:t>
            </a:r>
            <a:endParaRPr lang="en-US" dirty="0"/>
          </a:p>
        </p:txBody>
      </p:sp>
      <p:sp>
        <p:nvSpPr>
          <p:cNvPr id="3" name="Content Placeholder 2"/>
          <p:cNvSpPr>
            <a:spLocks noGrp="1"/>
          </p:cNvSpPr>
          <p:nvPr>
            <p:ph idx="1"/>
          </p:nvPr>
        </p:nvSpPr>
        <p:spPr/>
        <p:txBody>
          <a:bodyPr/>
          <a:lstStyle/>
          <a:p>
            <a:r>
              <a:rPr lang="en-US" dirty="0" smtClean="0"/>
              <a:t>Put new concepts to work by examining several large-scale studies</a:t>
            </a:r>
          </a:p>
          <a:p>
            <a:r>
              <a:rPr lang="en-US" dirty="0" smtClean="0"/>
              <a:t>Examples:</a:t>
            </a:r>
          </a:p>
          <a:p>
            <a:pPr lvl="1"/>
            <a:r>
              <a:rPr lang="en-US" dirty="0" smtClean="0"/>
              <a:t>Cell phone usage</a:t>
            </a:r>
          </a:p>
          <a:p>
            <a:pPr lvl="1"/>
            <a:r>
              <a:rPr lang="en-US" dirty="0" smtClean="0"/>
              <a:t>Facebook</a:t>
            </a:r>
          </a:p>
          <a:p>
            <a:pPr lvl="1"/>
            <a:r>
              <a:rPr lang="en-US" dirty="0" smtClean="0"/>
              <a:t>Twitter</a:t>
            </a:r>
            <a:endParaRPr lang="en-US" dirty="0"/>
          </a:p>
        </p:txBody>
      </p:sp>
    </p:spTree>
    <p:extLst>
      <p:ext uri="{BB962C8B-B14F-4D97-AF65-F5344CB8AC3E}">
        <p14:creationId xmlns:p14="http://schemas.microsoft.com/office/powerpoint/2010/main" val="587124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 Social Network</a:t>
            </a:r>
            <a:endParaRPr lang="en-US" dirty="0"/>
          </a:p>
        </p:txBody>
      </p:sp>
      <p:sp>
        <p:nvSpPr>
          <p:cNvPr id="3" name="Content Placeholder 2"/>
          <p:cNvSpPr>
            <a:spLocks noGrp="1"/>
          </p:cNvSpPr>
          <p:nvPr>
            <p:ph idx="1"/>
          </p:nvPr>
        </p:nvSpPr>
        <p:spPr/>
        <p:txBody>
          <a:bodyPr/>
          <a:lstStyle/>
          <a:p>
            <a:r>
              <a:rPr lang="en-US" dirty="0" err="1" smtClean="0"/>
              <a:t>Onnela</a:t>
            </a:r>
            <a:r>
              <a:rPr lang="en-US" dirty="0" smtClean="0"/>
              <a:t> et al., Structure and tie strengths in mobile communication networks (2007)</a:t>
            </a:r>
          </a:p>
          <a:p>
            <a:r>
              <a:rPr lang="en-US" dirty="0" smtClean="0"/>
              <a:t>18 weeks of cell phone data covering 20% of country’s population</a:t>
            </a:r>
          </a:p>
          <a:p>
            <a:r>
              <a:rPr lang="en-US" dirty="0" smtClean="0"/>
              <a:t>Node = cell phone user</a:t>
            </a:r>
          </a:p>
          <a:p>
            <a:r>
              <a:rPr lang="en-US" dirty="0" smtClean="0"/>
              <a:t>Edge = if two nodes called each other (both directions)</a:t>
            </a:r>
          </a:p>
          <a:p>
            <a:r>
              <a:rPr lang="en-US" dirty="0"/>
              <a:t>Tie strength = duration of calls</a:t>
            </a:r>
          </a:p>
          <a:p>
            <a:endParaRPr lang="en-US" dirty="0"/>
          </a:p>
        </p:txBody>
      </p:sp>
    </p:spTree>
    <p:extLst>
      <p:ext uri="{BB962C8B-B14F-4D97-AF65-F5344CB8AC3E}">
        <p14:creationId xmlns:p14="http://schemas.microsoft.com/office/powerpoint/2010/main" val="617449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 Social Network</a:t>
            </a:r>
            <a:endParaRPr lang="en-US" dirty="0"/>
          </a:p>
        </p:txBody>
      </p:sp>
      <p:sp>
        <p:nvSpPr>
          <p:cNvPr id="3" name="Content Placeholder 2"/>
          <p:cNvSpPr>
            <a:spLocks noGrp="1"/>
          </p:cNvSpPr>
          <p:nvPr>
            <p:ph idx="1"/>
          </p:nvPr>
        </p:nvSpPr>
        <p:spPr>
          <a:xfrm>
            <a:off x="457200" y="1600200"/>
            <a:ext cx="8305800" cy="4648200"/>
          </a:xfrm>
        </p:spPr>
        <p:txBody>
          <a:bodyPr>
            <a:normAutofit/>
          </a:bodyPr>
          <a:lstStyle/>
          <a:p>
            <a:r>
              <a:rPr lang="en-US" dirty="0" smtClean="0"/>
              <a:t>Instead of determining if edge is a local bridge or not, use neighborhood overlap</a:t>
            </a:r>
          </a:p>
          <a:p>
            <a:endParaRPr lang="en-US" dirty="0" smtClean="0"/>
          </a:p>
          <a:p>
            <a:endParaRPr lang="en-US" dirty="0" smtClean="0"/>
          </a:p>
          <a:p>
            <a:endParaRPr lang="en-US" dirty="0"/>
          </a:p>
          <a:p>
            <a:r>
              <a:rPr lang="en-US" dirty="0" smtClean="0"/>
              <a:t>= 1 if all neighbors of A and B are connected</a:t>
            </a:r>
          </a:p>
          <a:p>
            <a:r>
              <a:rPr lang="en-US" dirty="0" smtClean="0"/>
              <a:t>= 0 if no neighbors are connected (local bridge)</a:t>
            </a:r>
          </a:p>
          <a:p>
            <a:r>
              <a:rPr lang="en-US" dirty="0" smtClean="0"/>
              <a:t>Close to 0 is “almost” a local bridge</a:t>
            </a:r>
            <a:endParaRPr lang="en-US" dirty="0"/>
          </a:p>
        </p:txBody>
      </p:sp>
      <p:grpSp>
        <p:nvGrpSpPr>
          <p:cNvPr id="13" name="Group 12"/>
          <p:cNvGrpSpPr/>
          <p:nvPr/>
        </p:nvGrpSpPr>
        <p:grpSpPr>
          <a:xfrm>
            <a:off x="838200" y="2971800"/>
            <a:ext cx="7315200" cy="1056620"/>
            <a:chOff x="838200" y="2971800"/>
            <a:chExt cx="7315200" cy="1056620"/>
          </a:xfrm>
        </p:grpSpPr>
        <p:sp>
          <p:nvSpPr>
            <p:cNvPr id="4" name="TextBox 3"/>
            <p:cNvSpPr txBox="1"/>
            <p:nvPr/>
          </p:nvSpPr>
          <p:spPr>
            <a:xfrm>
              <a:off x="838200" y="2997666"/>
              <a:ext cx="2362200" cy="954107"/>
            </a:xfrm>
            <a:prstGeom prst="rect">
              <a:avLst/>
            </a:prstGeom>
            <a:noFill/>
          </p:spPr>
          <p:txBody>
            <a:bodyPr wrap="square" rtlCol="0">
              <a:spAutoFit/>
            </a:bodyPr>
            <a:lstStyle/>
            <a:p>
              <a:pPr algn="ctr"/>
              <a:r>
                <a:rPr lang="en-US" sz="2800" dirty="0" smtClean="0"/>
                <a:t>Neighborhood </a:t>
              </a:r>
              <a:br>
                <a:rPr lang="en-US" sz="2800" dirty="0" smtClean="0"/>
              </a:br>
              <a:r>
                <a:rPr lang="en-US" sz="2800" dirty="0" smtClean="0"/>
                <a:t>overlap</a:t>
              </a:r>
              <a:endParaRPr lang="en-US" sz="2800" dirty="0"/>
            </a:p>
          </p:txBody>
        </p:sp>
        <p:sp>
          <p:nvSpPr>
            <p:cNvPr id="5" name="TextBox 4"/>
            <p:cNvSpPr txBox="1"/>
            <p:nvPr/>
          </p:nvSpPr>
          <p:spPr>
            <a:xfrm>
              <a:off x="3200400" y="3213109"/>
              <a:ext cx="419100" cy="523220"/>
            </a:xfrm>
            <a:prstGeom prst="rect">
              <a:avLst/>
            </a:prstGeom>
            <a:noFill/>
          </p:spPr>
          <p:txBody>
            <a:bodyPr wrap="square" rtlCol="0">
              <a:spAutoFit/>
            </a:bodyPr>
            <a:lstStyle/>
            <a:p>
              <a:pPr algn="ctr"/>
              <a:r>
                <a:rPr lang="en-US" sz="2800" dirty="0" smtClean="0"/>
                <a:t>=</a:t>
              </a:r>
              <a:endParaRPr lang="en-US" sz="2800" dirty="0"/>
            </a:p>
          </p:txBody>
        </p:sp>
        <p:sp>
          <p:nvSpPr>
            <p:cNvPr id="6" name="TextBox 5"/>
            <p:cNvSpPr txBox="1"/>
            <p:nvPr/>
          </p:nvSpPr>
          <p:spPr>
            <a:xfrm>
              <a:off x="3962400" y="2971800"/>
              <a:ext cx="4191000" cy="523220"/>
            </a:xfrm>
            <a:prstGeom prst="rect">
              <a:avLst/>
            </a:prstGeom>
            <a:noFill/>
          </p:spPr>
          <p:txBody>
            <a:bodyPr wrap="square" rtlCol="0">
              <a:spAutoFit/>
            </a:bodyPr>
            <a:lstStyle/>
            <a:p>
              <a:pPr algn="ctr"/>
              <a:r>
                <a:rPr lang="en-US" sz="2800" dirty="0" smtClean="0"/>
                <a:t>neighbors of both A and B</a:t>
              </a:r>
            </a:p>
          </p:txBody>
        </p:sp>
        <p:cxnSp>
          <p:nvCxnSpPr>
            <p:cNvPr id="8" name="Straight Connector 7"/>
            <p:cNvCxnSpPr/>
            <p:nvPr/>
          </p:nvCxnSpPr>
          <p:spPr>
            <a:xfrm>
              <a:off x="3962400" y="3520886"/>
              <a:ext cx="419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8600" y="3505200"/>
              <a:ext cx="4114800" cy="523220"/>
            </a:xfrm>
            <a:prstGeom prst="rect">
              <a:avLst/>
            </a:prstGeom>
            <a:noFill/>
          </p:spPr>
          <p:txBody>
            <a:bodyPr wrap="square" rtlCol="0">
              <a:spAutoFit/>
            </a:bodyPr>
            <a:lstStyle/>
            <a:p>
              <a:pPr algn="ctr"/>
              <a:r>
                <a:rPr lang="en-US" sz="2800" dirty="0" smtClean="0"/>
                <a:t>neighbors of A or B</a:t>
              </a:r>
              <a:endParaRPr lang="en-US" sz="2800" dirty="0"/>
            </a:p>
          </p:txBody>
        </p:sp>
      </p:grpSp>
    </p:spTree>
    <p:extLst>
      <p:ext uri="{BB962C8B-B14F-4D97-AF65-F5344CB8AC3E}">
        <p14:creationId xmlns:p14="http://schemas.microsoft.com/office/powerpoint/2010/main" val="572165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2" idx="1"/>
            <a:endCxn id="17" idx="5"/>
          </p:cNvCxnSpPr>
          <p:nvPr/>
        </p:nvCxnSpPr>
        <p:spPr>
          <a:xfrm flipH="1" flipV="1">
            <a:off x="2044326" y="332537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8" idx="6"/>
          </p:cNvCxnSpPr>
          <p:nvPr/>
        </p:nvCxnSpPr>
        <p:spPr>
          <a:xfrm flipH="1">
            <a:off x="2133600" y="451821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0" idx="4"/>
          </p:cNvCxnSpPr>
          <p:nvPr/>
        </p:nvCxnSpPr>
        <p:spPr>
          <a:xfrm flipV="1">
            <a:off x="348996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Neighborhood Overlap</a:t>
            </a:r>
            <a:endParaRPr lang="en-US" dirty="0"/>
          </a:p>
        </p:txBody>
      </p:sp>
      <p:sp>
        <p:nvSpPr>
          <p:cNvPr id="10" name="Oval 9"/>
          <p:cNvSpPr/>
          <p:nvPr/>
        </p:nvSpPr>
        <p:spPr>
          <a:xfrm>
            <a:off x="318516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2" name="Oval 11"/>
          <p:cNvSpPr/>
          <p:nvPr/>
        </p:nvSpPr>
        <p:spPr>
          <a:xfrm>
            <a:off x="318516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a:t>
            </a:r>
            <a:endParaRPr lang="en-US" sz="3200" dirty="0">
              <a:solidFill>
                <a:schemeClr val="tx1"/>
              </a:solidFill>
            </a:endParaRPr>
          </a:p>
        </p:txBody>
      </p:sp>
      <p:cxnSp>
        <p:nvCxnSpPr>
          <p:cNvPr id="13" name="Straight Arrow Connector 12"/>
          <p:cNvCxnSpPr>
            <a:stCxn id="10" idx="6"/>
            <a:endCxn id="11" idx="2"/>
          </p:cNvCxnSpPr>
          <p:nvPr/>
        </p:nvCxnSpPr>
        <p:spPr>
          <a:xfrm>
            <a:off x="3794760" y="3115236"/>
            <a:ext cx="161544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7" idx="6"/>
          </p:cNvCxnSpPr>
          <p:nvPr/>
        </p:nvCxnSpPr>
        <p:spPr>
          <a:xfrm flipH="1">
            <a:off x="2133600" y="311523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0"/>
            <a:endCxn id="17" idx="4"/>
          </p:cNvCxnSpPr>
          <p:nvPr/>
        </p:nvCxnSpPr>
        <p:spPr>
          <a:xfrm flipV="1">
            <a:off x="18288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4102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6" name="Oval 15"/>
          <p:cNvSpPr/>
          <p:nvPr/>
        </p:nvSpPr>
        <p:spPr>
          <a:xfrm>
            <a:off x="54102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15240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a:t>
            </a:r>
            <a:endParaRPr lang="en-US" sz="3200" dirty="0">
              <a:solidFill>
                <a:schemeClr val="tx1"/>
              </a:solidFill>
            </a:endParaRPr>
          </a:p>
        </p:txBody>
      </p:sp>
      <p:sp>
        <p:nvSpPr>
          <p:cNvPr id="18" name="Oval 17"/>
          <p:cNvSpPr/>
          <p:nvPr/>
        </p:nvSpPr>
        <p:spPr>
          <a:xfrm>
            <a:off x="15240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F</a:t>
            </a:r>
            <a:endParaRPr lang="en-US" sz="3200" dirty="0">
              <a:solidFill>
                <a:schemeClr val="tx1"/>
              </a:solidFill>
            </a:endParaRPr>
          </a:p>
        </p:txBody>
      </p:sp>
      <p:sp>
        <p:nvSpPr>
          <p:cNvPr id="30" name="Oval 29"/>
          <p:cNvSpPr/>
          <p:nvPr/>
        </p:nvSpPr>
        <p:spPr>
          <a:xfrm>
            <a:off x="70485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Oval 30"/>
          <p:cNvSpPr/>
          <p:nvPr/>
        </p:nvSpPr>
        <p:spPr>
          <a:xfrm>
            <a:off x="70485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2" name="Straight Arrow Connector 41"/>
          <p:cNvCxnSpPr>
            <a:stCxn id="18" idx="7"/>
            <a:endCxn id="10" idx="3"/>
          </p:cNvCxnSpPr>
          <p:nvPr/>
        </p:nvCxnSpPr>
        <p:spPr>
          <a:xfrm flipV="1">
            <a:off x="2044326" y="332537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a:endCxn id="11" idx="5"/>
          </p:cNvCxnSpPr>
          <p:nvPr/>
        </p:nvCxnSpPr>
        <p:spPr>
          <a:xfrm flipH="1" flipV="1">
            <a:off x="5930526" y="332537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30" idx="3"/>
          </p:cNvCxnSpPr>
          <p:nvPr/>
        </p:nvCxnSpPr>
        <p:spPr>
          <a:xfrm flipV="1">
            <a:off x="5930526" y="332537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0"/>
            <a:endCxn id="11" idx="4"/>
          </p:cNvCxnSpPr>
          <p:nvPr/>
        </p:nvCxnSpPr>
        <p:spPr>
          <a:xfrm flipV="1">
            <a:off x="57150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1" idx="0"/>
            <a:endCxn id="30" idx="4"/>
          </p:cNvCxnSpPr>
          <p:nvPr/>
        </p:nvCxnSpPr>
        <p:spPr>
          <a:xfrm flipV="1">
            <a:off x="73533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2"/>
            <a:endCxn id="11" idx="6"/>
          </p:cNvCxnSpPr>
          <p:nvPr/>
        </p:nvCxnSpPr>
        <p:spPr>
          <a:xfrm flipH="1">
            <a:off x="6019800" y="311523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6"/>
            <a:endCxn id="31" idx="2"/>
          </p:cNvCxnSpPr>
          <p:nvPr/>
        </p:nvCxnSpPr>
        <p:spPr>
          <a:xfrm>
            <a:off x="6019800" y="451821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rot="16200000" flipV="1">
            <a:off x="3569148" y="2084253"/>
            <a:ext cx="182880" cy="650388"/>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29768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9" name="Oval 28"/>
          <p:cNvSpPr/>
          <p:nvPr/>
        </p:nvSpPr>
        <p:spPr>
          <a:xfrm>
            <a:off x="235458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
            </a:r>
            <a:endParaRPr lang="en-US" sz="3200" dirty="0">
              <a:solidFill>
                <a:schemeClr val="tx1"/>
              </a:solidFill>
            </a:endParaRPr>
          </a:p>
        </p:txBody>
      </p:sp>
      <p:sp>
        <p:nvSpPr>
          <p:cNvPr id="49" name="Oval 48"/>
          <p:cNvSpPr/>
          <p:nvPr/>
        </p:nvSpPr>
        <p:spPr>
          <a:xfrm>
            <a:off x="622935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50" name="Straight Arrow Connector 49"/>
          <p:cNvCxnSpPr>
            <a:stCxn id="17" idx="0"/>
            <a:endCxn id="29" idx="3"/>
          </p:cNvCxnSpPr>
          <p:nvPr/>
        </p:nvCxnSpPr>
        <p:spPr>
          <a:xfrm flipV="1">
            <a:off x="1828800" y="218371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2"/>
            <a:endCxn id="29" idx="6"/>
          </p:cNvCxnSpPr>
          <p:nvPr/>
        </p:nvCxnSpPr>
        <p:spPr>
          <a:xfrm flipH="1">
            <a:off x="2964180" y="1973580"/>
            <a:ext cx="13335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2"/>
            <a:endCxn id="27" idx="6"/>
          </p:cNvCxnSpPr>
          <p:nvPr/>
        </p:nvCxnSpPr>
        <p:spPr>
          <a:xfrm flipH="1">
            <a:off x="4907280" y="197358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 idx="0"/>
            <a:endCxn id="29" idx="5"/>
          </p:cNvCxnSpPr>
          <p:nvPr/>
        </p:nvCxnSpPr>
        <p:spPr>
          <a:xfrm flipH="1" flipV="1">
            <a:off x="2874906" y="218371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 idx="0"/>
            <a:endCxn id="49" idx="3"/>
          </p:cNvCxnSpPr>
          <p:nvPr/>
        </p:nvCxnSpPr>
        <p:spPr>
          <a:xfrm flipV="1">
            <a:off x="5715000" y="218371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0" idx="0"/>
            <a:endCxn id="49" idx="5"/>
          </p:cNvCxnSpPr>
          <p:nvPr/>
        </p:nvCxnSpPr>
        <p:spPr>
          <a:xfrm flipH="1" flipV="1">
            <a:off x="6749676" y="218371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520712" y="5117955"/>
            <a:ext cx="4754880" cy="1056620"/>
            <a:chOff x="838200" y="2971800"/>
            <a:chExt cx="4754880" cy="1056620"/>
          </a:xfrm>
        </p:grpSpPr>
        <p:sp>
          <p:nvSpPr>
            <p:cNvPr id="41" name="TextBox 40"/>
            <p:cNvSpPr txBox="1"/>
            <p:nvPr/>
          </p:nvSpPr>
          <p:spPr>
            <a:xfrm>
              <a:off x="838200" y="2997666"/>
              <a:ext cx="2362200" cy="954107"/>
            </a:xfrm>
            <a:prstGeom prst="rect">
              <a:avLst/>
            </a:prstGeom>
            <a:noFill/>
          </p:spPr>
          <p:txBody>
            <a:bodyPr wrap="square" rtlCol="0">
              <a:spAutoFit/>
            </a:bodyPr>
            <a:lstStyle/>
            <a:p>
              <a:pPr algn="ctr"/>
              <a:r>
                <a:rPr lang="en-US" sz="2800" dirty="0" smtClean="0"/>
                <a:t>Neighborhood </a:t>
              </a:r>
              <a:br>
                <a:rPr lang="en-US" sz="2800" dirty="0" smtClean="0"/>
              </a:br>
              <a:r>
                <a:rPr lang="en-US" sz="2800" dirty="0" smtClean="0"/>
                <a:t>overlap of AD</a:t>
              </a:r>
              <a:endParaRPr lang="en-US" sz="2800" dirty="0"/>
            </a:p>
          </p:txBody>
        </p:sp>
        <p:sp>
          <p:nvSpPr>
            <p:cNvPr id="43" name="TextBox 42"/>
            <p:cNvSpPr txBox="1"/>
            <p:nvPr/>
          </p:nvSpPr>
          <p:spPr>
            <a:xfrm>
              <a:off x="3200400" y="3213109"/>
              <a:ext cx="419100" cy="523220"/>
            </a:xfrm>
            <a:prstGeom prst="rect">
              <a:avLst/>
            </a:prstGeom>
            <a:noFill/>
          </p:spPr>
          <p:txBody>
            <a:bodyPr wrap="square" rtlCol="0">
              <a:spAutoFit/>
            </a:bodyPr>
            <a:lstStyle/>
            <a:p>
              <a:pPr algn="ctr"/>
              <a:r>
                <a:rPr lang="en-US" sz="2800" dirty="0" smtClean="0"/>
                <a:t>=</a:t>
              </a:r>
              <a:endParaRPr lang="en-US" sz="2800" dirty="0"/>
            </a:p>
          </p:txBody>
        </p:sp>
        <p:sp>
          <p:nvSpPr>
            <p:cNvPr id="44" name="TextBox 43"/>
            <p:cNvSpPr txBox="1"/>
            <p:nvPr/>
          </p:nvSpPr>
          <p:spPr>
            <a:xfrm>
              <a:off x="3962400" y="2971800"/>
              <a:ext cx="1541406" cy="523220"/>
            </a:xfrm>
            <a:prstGeom prst="rect">
              <a:avLst/>
            </a:prstGeom>
            <a:noFill/>
          </p:spPr>
          <p:txBody>
            <a:bodyPr wrap="square" rtlCol="0">
              <a:spAutoFit/>
            </a:bodyPr>
            <a:lstStyle/>
            <a:p>
              <a:pPr algn="ctr"/>
              <a:r>
                <a:rPr lang="en-US" sz="2800" dirty="0"/>
                <a:t>E</a:t>
              </a:r>
              <a:endParaRPr lang="en-US" sz="2800" dirty="0" smtClean="0"/>
            </a:p>
          </p:txBody>
        </p:sp>
        <p:cxnSp>
          <p:nvCxnSpPr>
            <p:cNvPr id="52" name="Straight Connector 51"/>
            <p:cNvCxnSpPr/>
            <p:nvPr/>
          </p:nvCxnSpPr>
          <p:spPr>
            <a:xfrm>
              <a:off x="3962400" y="3520886"/>
              <a:ext cx="15133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13288" y="3505200"/>
              <a:ext cx="1779792" cy="523220"/>
            </a:xfrm>
            <a:prstGeom prst="rect">
              <a:avLst/>
            </a:prstGeom>
            <a:noFill/>
          </p:spPr>
          <p:txBody>
            <a:bodyPr wrap="square" rtlCol="0">
              <a:spAutoFit/>
            </a:bodyPr>
            <a:lstStyle/>
            <a:p>
              <a:pPr algn="ctr"/>
              <a:r>
                <a:rPr lang="en-US" sz="2800" dirty="0"/>
                <a:t>C, E, F, </a:t>
              </a:r>
              <a:r>
                <a:rPr lang="en-US" sz="2800" dirty="0" smtClean="0"/>
                <a:t>G, B</a:t>
              </a:r>
              <a:endParaRPr lang="en-US" sz="2800" dirty="0"/>
            </a:p>
          </p:txBody>
        </p:sp>
      </p:grpSp>
      <p:sp>
        <p:nvSpPr>
          <p:cNvPr id="55" name="TextBox 54"/>
          <p:cNvSpPr txBox="1"/>
          <p:nvPr/>
        </p:nvSpPr>
        <p:spPr>
          <a:xfrm>
            <a:off x="6585846" y="5374485"/>
            <a:ext cx="1110354" cy="523220"/>
          </a:xfrm>
          <a:prstGeom prst="rect">
            <a:avLst/>
          </a:prstGeom>
          <a:noFill/>
        </p:spPr>
        <p:txBody>
          <a:bodyPr wrap="square" rtlCol="0">
            <a:spAutoFit/>
          </a:bodyPr>
          <a:lstStyle/>
          <a:p>
            <a:pPr algn="ctr"/>
            <a:r>
              <a:rPr lang="en-US" sz="2800" dirty="0" smtClean="0"/>
              <a:t>1/5</a:t>
            </a:r>
          </a:p>
        </p:txBody>
      </p:sp>
      <p:sp>
        <p:nvSpPr>
          <p:cNvPr id="57" name="TextBox 56"/>
          <p:cNvSpPr txBox="1"/>
          <p:nvPr/>
        </p:nvSpPr>
        <p:spPr>
          <a:xfrm>
            <a:off x="6275592" y="5359109"/>
            <a:ext cx="419100" cy="523220"/>
          </a:xfrm>
          <a:prstGeom prst="rect">
            <a:avLst/>
          </a:prstGeom>
          <a:noFill/>
        </p:spPr>
        <p:txBody>
          <a:bodyPr wrap="square" rtlCol="0">
            <a:spAutoFit/>
          </a:bodyPr>
          <a:lstStyle/>
          <a:p>
            <a:pPr algn="ctr"/>
            <a:r>
              <a:rPr lang="en-US" sz="2800" dirty="0" smtClean="0"/>
              <a:t>=</a:t>
            </a:r>
            <a:endParaRPr lang="en-US" sz="2800" dirty="0"/>
          </a:p>
        </p:txBody>
      </p:sp>
    </p:spTree>
    <p:extLst>
      <p:ext uri="{BB962C8B-B14F-4D97-AF65-F5344CB8AC3E}">
        <p14:creationId xmlns:p14="http://schemas.microsoft.com/office/powerpoint/2010/main" val="1839768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stCxn id="12" idx="1"/>
            <a:endCxn id="17" idx="5"/>
          </p:cNvCxnSpPr>
          <p:nvPr/>
        </p:nvCxnSpPr>
        <p:spPr>
          <a:xfrm flipH="1" flipV="1">
            <a:off x="2044326" y="332537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8" idx="6"/>
          </p:cNvCxnSpPr>
          <p:nvPr/>
        </p:nvCxnSpPr>
        <p:spPr>
          <a:xfrm flipH="1">
            <a:off x="2133600" y="4518214"/>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0"/>
            <a:endCxn id="10" idx="4"/>
          </p:cNvCxnSpPr>
          <p:nvPr/>
        </p:nvCxnSpPr>
        <p:spPr>
          <a:xfrm flipV="1">
            <a:off x="348996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Neighborhood Overlap</a:t>
            </a:r>
            <a:endParaRPr lang="en-US" dirty="0"/>
          </a:p>
        </p:txBody>
      </p:sp>
      <p:sp>
        <p:nvSpPr>
          <p:cNvPr id="10" name="Oval 9"/>
          <p:cNvSpPr/>
          <p:nvPr/>
        </p:nvSpPr>
        <p:spPr>
          <a:xfrm>
            <a:off x="318516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2" name="Oval 11"/>
          <p:cNvSpPr/>
          <p:nvPr/>
        </p:nvSpPr>
        <p:spPr>
          <a:xfrm>
            <a:off x="318516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a:t>
            </a:r>
            <a:endParaRPr lang="en-US" sz="3200" dirty="0">
              <a:solidFill>
                <a:schemeClr val="tx1"/>
              </a:solidFill>
            </a:endParaRPr>
          </a:p>
        </p:txBody>
      </p:sp>
      <p:cxnSp>
        <p:nvCxnSpPr>
          <p:cNvPr id="13" name="Straight Arrow Connector 12"/>
          <p:cNvCxnSpPr>
            <a:stCxn id="10" idx="6"/>
            <a:endCxn id="11" idx="2"/>
          </p:cNvCxnSpPr>
          <p:nvPr/>
        </p:nvCxnSpPr>
        <p:spPr>
          <a:xfrm>
            <a:off x="3794760" y="3115236"/>
            <a:ext cx="161544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7" idx="6"/>
          </p:cNvCxnSpPr>
          <p:nvPr/>
        </p:nvCxnSpPr>
        <p:spPr>
          <a:xfrm flipH="1">
            <a:off x="2133600" y="3115236"/>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0"/>
            <a:endCxn id="17" idx="4"/>
          </p:cNvCxnSpPr>
          <p:nvPr/>
        </p:nvCxnSpPr>
        <p:spPr>
          <a:xfrm flipV="1">
            <a:off x="18288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4102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6" name="Oval 15"/>
          <p:cNvSpPr/>
          <p:nvPr/>
        </p:nvSpPr>
        <p:spPr>
          <a:xfrm>
            <a:off x="54102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 name="Oval 16"/>
          <p:cNvSpPr/>
          <p:nvPr/>
        </p:nvSpPr>
        <p:spPr>
          <a:xfrm>
            <a:off x="15240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a:t>
            </a:r>
            <a:endParaRPr lang="en-US" sz="3200" dirty="0">
              <a:solidFill>
                <a:schemeClr val="tx1"/>
              </a:solidFill>
            </a:endParaRPr>
          </a:p>
        </p:txBody>
      </p:sp>
      <p:sp>
        <p:nvSpPr>
          <p:cNvPr id="18" name="Oval 17"/>
          <p:cNvSpPr/>
          <p:nvPr/>
        </p:nvSpPr>
        <p:spPr>
          <a:xfrm>
            <a:off x="15240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F</a:t>
            </a:r>
            <a:endParaRPr lang="en-US" sz="3200" dirty="0">
              <a:solidFill>
                <a:schemeClr val="tx1"/>
              </a:solidFill>
            </a:endParaRPr>
          </a:p>
        </p:txBody>
      </p:sp>
      <p:sp>
        <p:nvSpPr>
          <p:cNvPr id="30" name="Oval 29"/>
          <p:cNvSpPr/>
          <p:nvPr/>
        </p:nvSpPr>
        <p:spPr>
          <a:xfrm>
            <a:off x="7048500" y="2818056"/>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Oval 30"/>
          <p:cNvSpPr/>
          <p:nvPr/>
        </p:nvSpPr>
        <p:spPr>
          <a:xfrm>
            <a:off x="7048500" y="422103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42" name="Straight Arrow Connector 41"/>
          <p:cNvCxnSpPr>
            <a:stCxn id="18" idx="7"/>
            <a:endCxn id="10" idx="3"/>
          </p:cNvCxnSpPr>
          <p:nvPr/>
        </p:nvCxnSpPr>
        <p:spPr>
          <a:xfrm flipV="1">
            <a:off x="2044326" y="3325374"/>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1" idx="1"/>
            <a:endCxn id="11" idx="5"/>
          </p:cNvCxnSpPr>
          <p:nvPr/>
        </p:nvCxnSpPr>
        <p:spPr>
          <a:xfrm flipH="1" flipV="1">
            <a:off x="5930526" y="332537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7"/>
            <a:endCxn id="30" idx="3"/>
          </p:cNvCxnSpPr>
          <p:nvPr/>
        </p:nvCxnSpPr>
        <p:spPr>
          <a:xfrm flipV="1">
            <a:off x="5930526" y="3325374"/>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6" idx="0"/>
            <a:endCxn id="11" idx="4"/>
          </p:cNvCxnSpPr>
          <p:nvPr/>
        </p:nvCxnSpPr>
        <p:spPr>
          <a:xfrm flipV="1">
            <a:off x="57150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1" idx="0"/>
            <a:endCxn id="30" idx="4"/>
          </p:cNvCxnSpPr>
          <p:nvPr/>
        </p:nvCxnSpPr>
        <p:spPr>
          <a:xfrm flipV="1">
            <a:off x="7353300" y="3412416"/>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0" idx="2"/>
            <a:endCxn id="11" idx="6"/>
          </p:cNvCxnSpPr>
          <p:nvPr/>
        </p:nvCxnSpPr>
        <p:spPr>
          <a:xfrm flipH="1">
            <a:off x="6019800" y="3115236"/>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6" idx="6"/>
            <a:endCxn id="31" idx="2"/>
          </p:cNvCxnSpPr>
          <p:nvPr/>
        </p:nvCxnSpPr>
        <p:spPr>
          <a:xfrm>
            <a:off x="6019800" y="4518214"/>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flipV="1">
            <a:off x="4602480" y="3166337"/>
            <a:ext cx="182880" cy="650388"/>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29768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9" name="Oval 28"/>
          <p:cNvSpPr/>
          <p:nvPr/>
        </p:nvSpPr>
        <p:spPr>
          <a:xfrm>
            <a:off x="235458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
            </a:r>
            <a:endParaRPr lang="en-US" sz="3200" dirty="0">
              <a:solidFill>
                <a:schemeClr val="tx1"/>
              </a:solidFill>
            </a:endParaRPr>
          </a:p>
        </p:txBody>
      </p:sp>
      <p:sp>
        <p:nvSpPr>
          <p:cNvPr id="49" name="Oval 48"/>
          <p:cNvSpPr/>
          <p:nvPr/>
        </p:nvSpPr>
        <p:spPr>
          <a:xfrm>
            <a:off x="6229350" y="16764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50" name="Straight Arrow Connector 49"/>
          <p:cNvCxnSpPr>
            <a:stCxn id="17" idx="0"/>
            <a:endCxn id="29" idx="3"/>
          </p:cNvCxnSpPr>
          <p:nvPr/>
        </p:nvCxnSpPr>
        <p:spPr>
          <a:xfrm flipV="1">
            <a:off x="1828800" y="218371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2"/>
            <a:endCxn id="29" idx="6"/>
          </p:cNvCxnSpPr>
          <p:nvPr/>
        </p:nvCxnSpPr>
        <p:spPr>
          <a:xfrm flipH="1">
            <a:off x="2964180" y="1973580"/>
            <a:ext cx="13335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2"/>
            <a:endCxn id="27" idx="6"/>
          </p:cNvCxnSpPr>
          <p:nvPr/>
        </p:nvCxnSpPr>
        <p:spPr>
          <a:xfrm flipH="1">
            <a:off x="4907280" y="1973580"/>
            <a:ext cx="132207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0" idx="0"/>
            <a:endCxn id="29" idx="5"/>
          </p:cNvCxnSpPr>
          <p:nvPr/>
        </p:nvCxnSpPr>
        <p:spPr>
          <a:xfrm flipH="1" flipV="1">
            <a:off x="2874906" y="2183718"/>
            <a:ext cx="61505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 idx="0"/>
            <a:endCxn id="49" idx="3"/>
          </p:cNvCxnSpPr>
          <p:nvPr/>
        </p:nvCxnSpPr>
        <p:spPr>
          <a:xfrm flipV="1">
            <a:off x="5715000" y="218371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0" idx="0"/>
            <a:endCxn id="49" idx="5"/>
          </p:cNvCxnSpPr>
          <p:nvPr/>
        </p:nvCxnSpPr>
        <p:spPr>
          <a:xfrm flipH="1" flipV="1">
            <a:off x="6749676" y="2183718"/>
            <a:ext cx="603624" cy="63433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295400" y="5143821"/>
            <a:ext cx="2362200" cy="954107"/>
          </a:xfrm>
          <a:prstGeom prst="rect">
            <a:avLst/>
          </a:prstGeom>
          <a:noFill/>
        </p:spPr>
        <p:txBody>
          <a:bodyPr wrap="square" rtlCol="0">
            <a:spAutoFit/>
          </a:bodyPr>
          <a:lstStyle/>
          <a:p>
            <a:pPr algn="ctr"/>
            <a:r>
              <a:rPr lang="en-US" sz="2800" dirty="0" smtClean="0"/>
              <a:t>Neighborhood </a:t>
            </a:r>
            <a:br>
              <a:rPr lang="en-US" sz="2800" dirty="0" smtClean="0"/>
            </a:br>
            <a:r>
              <a:rPr lang="en-US" sz="2800" dirty="0" smtClean="0"/>
              <a:t>overlap of AB</a:t>
            </a:r>
            <a:endParaRPr lang="en-US" sz="2800" dirty="0"/>
          </a:p>
        </p:txBody>
      </p:sp>
      <p:sp>
        <p:nvSpPr>
          <p:cNvPr id="43" name="TextBox 42"/>
          <p:cNvSpPr txBox="1"/>
          <p:nvPr/>
        </p:nvSpPr>
        <p:spPr>
          <a:xfrm>
            <a:off x="3657600" y="5359264"/>
            <a:ext cx="419100" cy="523220"/>
          </a:xfrm>
          <a:prstGeom prst="rect">
            <a:avLst/>
          </a:prstGeom>
          <a:noFill/>
        </p:spPr>
        <p:txBody>
          <a:bodyPr wrap="square" rtlCol="0">
            <a:spAutoFit/>
          </a:bodyPr>
          <a:lstStyle/>
          <a:p>
            <a:pPr algn="ctr"/>
            <a:r>
              <a:rPr lang="en-US" sz="2800" dirty="0" smtClean="0"/>
              <a:t>=</a:t>
            </a:r>
            <a:endParaRPr lang="en-US" sz="2800" dirty="0"/>
          </a:p>
        </p:txBody>
      </p:sp>
      <p:sp>
        <p:nvSpPr>
          <p:cNvPr id="44" name="TextBox 43"/>
          <p:cNvSpPr txBox="1"/>
          <p:nvPr/>
        </p:nvSpPr>
        <p:spPr>
          <a:xfrm>
            <a:off x="4786482" y="5117955"/>
            <a:ext cx="1541406" cy="523220"/>
          </a:xfrm>
          <a:prstGeom prst="rect">
            <a:avLst/>
          </a:prstGeom>
          <a:noFill/>
        </p:spPr>
        <p:txBody>
          <a:bodyPr wrap="square" rtlCol="0">
            <a:spAutoFit/>
          </a:bodyPr>
          <a:lstStyle/>
          <a:p>
            <a:pPr algn="ctr"/>
            <a:r>
              <a:rPr lang="en-US" sz="2800" dirty="0" smtClean="0"/>
              <a:t>-</a:t>
            </a:r>
          </a:p>
        </p:txBody>
      </p:sp>
      <p:cxnSp>
        <p:nvCxnSpPr>
          <p:cNvPr id="52" name="Straight Connector 51"/>
          <p:cNvCxnSpPr/>
          <p:nvPr/>
        </p:nvCxnSpPr>
        <p:spPr>
          <a:xfrm>
            <a:off x="4419600" y="5667041"/>
            <a:ext cx="21940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19600" y="5715000"/>
            <a:ext cx="2194038" cy="523220"/>
          </a:xfrm>
          <a:prstGeom prst="rect">
            <a:avLst/>
          </a:prstGeom>
          <a:noFill/>
        </p:spPr>
        <p:txBody>
          <a:bodyPr wrap="square" rtlCol="0">
            <a:spAutoFit/>
          </a:bodyPr>
          <a:lstStyle/>
          <a:p>
            <a:pPr algn="ctr"/>
            <a:r>
              <a:rPr lang="en-US" sz="2800" dirty="0" smtClean="0"/>
              <a:t>D, E, F, G, etc.</a:t>
            </a:r>
            <a:endParaRPr lang="en-US" sz="2800" dirty="0"/>
          </a:p>
        </p:txBody>
      </p:sp>
      <p:sp>
        <p:nvSpPr>
          <p:cNvPr id="55" name="TextBox 54"/>
          <p:cNvSpPr txBox="1"/>
          <p:nvPr/>
        </p:nvSpPr>
        <p:spPr>
          <a:xfrm>
            <a:off x="6912462" y="5405431"/>
            <a:ext cx="1110354" cy="523220"/>
          </a:xfrm>
          <a:prstGeom prst="rect">
            <a:avLst/>
          </a:prstGeom>
          <a:noFill/>
        </p:spPr>
        <p:txBody>
          <a:bodyPr wrap="square" rtlCol="0">
            <a:spAutoFit/>
          </a:bodyPr>
          <a:lstStyle/>
          <a:p>
            <a:pPr algn="ctr"/>
            <a:r>
              <a:rPr lang="en-US" sz="2800" dirty="0" smtClean="0"/>
              <a:t>0</a:t>
            </a:r>
          </a:p>
        </p:txBody>
      </p:sp>
      <p:sp>
        <p:nvSpPr>
          <p:cNvPr id="57" name="TextBox 56"/>
          <p:cNvSpPr txBox="1"/>
          <p:nvPr/>
        </p:nvSpPr>
        <p:spPr>
          <a:xfrm>
            <a:off x="6858000" y="5389745"/>
            <a:ext cx="419100" cy="523220"/>
          </a:xfrm>
          <a:prstGeom prst="rect">
            <a:avLst/>
          </a:prstGeom>
          <a:noFill/>
        </p:spPr>
        <p:txBody>
          <a:bodyPr wrap="square" rtlCol="0">
            <a:spAutoFit/>
          </a:bodyPr>
          <a:lstStyle/>
          <a:p>
            <a:pPr algn="ctr"/>
            <a:r>
              <a:rPr lang="en-US" sz="2800" dirty="0" smtClean="0"/>
              <a:t>=</a:t>
            </a:r>
            <a:endParaRPr lang="en-US" sz="2800" dirty="0"/>
          </a:p>
        </p:txBody>
      </p:sp>
    </p:spTree>
    <p:extLst>
      <p:ext uri="{BB962C8B-B14F-4D97-AF65-F5344CB8AC3E}">
        <p14:creationId xmlns:p14="http://schemas.microsoft.com/office/powerpoint/2010/main" val="2594944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
            <a:ext cx="525780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1040" y="6301562"/>
            <a:ext cx="8001000" cy="307777"/>
          </a:xfrm>
          <a:prstGeom prst="rect">
            <a:avLst/>
          </a:prstGeom>
          <a:noFill/>
        </p:spPr>
        <p:txBody>
          <a:bodyPr wrap="square" rtlCol="0">
            <a:spAutoFit/>
          </a:bodyPr>
          <a:lstStyle/>
          <a:p>
            <a:pPr algn="ctr"/>
            <a:r>
              <a:rPr lang="en-US" sz="1400" dirty="0">
                <a:hlinkClick r:id="rId4"/>
              </a:rPr>
              <a:t>http://www.cs.cornell.edu/home/kleinber/networks-book/networks-book-ch03.pdf</a:t>
            </a:r>
            <a:endParaRPr lang="en-US" sz="1400" dirty="0"/>
          </a:p>
        </p:txBody>
      </p:sp>
      <p:cxnSp>
        <p:nvCxnSpPr>
          <p:cNvPr id="6" name="Straight Arrow Connector 5"/>
          <p:cNvCxnSpPr/>
          <p:nvPr/>
        </p:nvCxnSpPr>
        <p:spPr>
          <a:xfrm>
            <a:off x="4229100" y="5562600"/>
            <a:ext cx="36576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57700" y="5562600"/>
            <a:ext cx="3429000" cy="523220"/>
          </a:xfrm>
          <a:prstGeom prst="rect">
            <a:avLst/>
          </a:prstGeom>
          <a:noFill/>
        </p:spPr>
        <p:txBody>
          <a:bodyPr wrap="square" rtlCol="0">
            <a:spAutoFit/>
          </a:bodyPr>
          <a:lstStyle/>
          <a:p>
            <a:pPr algn="ctr"/>
            <a:r>
              <a:rPr lang="en-US" sz="2800" dirty="0" smtClean="0">
                <a:solidFill>
                  <a:schemeClr val="accent1">
                    <a:lumMod val="75000"/>
                  </a:schemeClr>
                </a:solidFill>
              </a:rPr>
              <a:t>Tie Strength</a:t>
            </a:r>
            <a:endParaRPr lang="en-US" sz="2800" dirty="0">
              <a:solidFill>
                <a:schemeClr val="accent1">
                  <a:lumMod val="75000"/>
                </a:schemeClr>
              </a:solidFill>
            </a:endParaRPr>
          </a:p>
        </p:txBody>
      </p:sp>
      <p:cxnSp>
        <p:nvCxnSpPr>
          <p:cNvPr id="10" name="Straight Arrow Connector 9"/>
          <p:cNvCxnSpPr/>
          <p:nvPr/>
        </p:nvCxnSpPr>
        <p:spPr>
          <a:xfrm flipV="1">
            <a:off x="2971800" y="533400"/>
            <a:ext cx="0" cy="388620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1953280"/>
            <a:ext cx="3429000" cy="954107"/>
          </a:xfrm>
          <a:prstGeom prst="rect">
            <a:avLst/>
          </a:prstGeom>
          <a:noFill/>
        </p:spPr>
        <p:txBody>
          <a:bodyPr wrap="square" rtlCol="0">
            <a:spAutoFit/>
          </a:bodyPr>
          <a:lstStyle/>
          <a:p>
            <a:pPr algn="ctr"/>
            <a:r>
              <a:rPr lang="en-US" sz="2800" dirty="0" smtClean="0">
                <a:solidFill>
                  <a:schemeClr val="accent1">
                    <a:lumMod val="75000"/>
                  </a:schemeClr>
                </a:solidFill>
              </a:rPr>
              <a:t>Neighborhood</a:t>
            </a:r>
            <a:br>
              <a:rPr lang="en-US" sz="2800" dirty="0" smtClean="0">
                <a:solidFill>
                  <a:schemeClr val="accent1">
                    <a:lumMod val="75000"/>
                  </a:schemeClr>
                </a:solidFill>
              </a:rPr>
            </a:br>
            <a:r>
              <a:rPr lang="en-US" sz="2800" dirty="0" smtClean="0">
                <a:solidFill>
                  <a:schemeClr val="accent1">
                    <a:lumMod val="75000"/>
                  </a:schemeClr>
                </a:solidFill>
              </a:rPr>
              <a:t>Overlap</a:t>
            </a:r>
            <a:endParaRPr lang="en-US" sz="2800" dirty="0">
              <a:solidFill>
                <a:schemeClr val="accent1">
                  <a:lumMod val="75000"/>
                </a:schemeClr>
              </a:solidFill>
            </a:endParaRPr>
          </a:p>
        </p:txBody>
      </p:sp>
      <p:sp>
        <p:nvSpPr>
          <p:cNvPr id="11" name="TextBox 10"/>
          <p:cNvSpPr txBox="1"/>
          <p:nvPr/>
        </p:nvSpPr>
        <p:spPr>
          <a:xfrm>
            <a:off x="533400" y="4885789"/>
            <a:ext cx="2438400" cy="954107"/>
          </a:xfrm>
          <a:prstGeom prst="rect">
            <a:avLst/>
          </a:prstGeom>
          <a:noFill/>
        </p:spPr>
        <p:txBody>
          <a:bodyPr wrap="square" rtlCol="0">
            <a:spAutoFit/>
          </a:bodyPr>
          <a:lstStyle/>
          <a:p>
            <a:pPr algn="ctr"/>
            <a:r>
              <a:rPr lang="en-US" sz="2800" dirty="0" err="1" smtClean="0"/>
              <a:t>Onnela</a:t>
            </a:r>
            <a:r>
              <a:rPr lang="en-US" sz="2800" dirty="0" smtClean="0"/>
              <a:t> </a:t>
            </a:r>
            <a:r>
              <a:rPr lang="en-US" sz="2800" dirty="0"/>
              <a:t>et al</a:t>
            </a:r>
            <a:r>
              <a:rPr lang="en-US" sz="2800" dirty="0" smtClean="0"/>
              <a:t>.’s findings</a:t>
            </a:r>
            <a:endParaRPr lang="en-US" sz="2800" dirty="0"/>
          </a:p>
        </p:txBody>
      </p:sp>
    </p:spTree>
    <p:extLst>
      <p:ext uri="{BB962C8B-B14F-4D97-AF65-F5344CB8AC3E}">
        <p14:creationId xmlns:p14="http://schemas.microsoft.com/office/powerpoint/2010/main" val="2792838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Ties</a:t>
            </a:r>
            <a:endParaRPr lang="en-US" dirty="0"/>
          </a:p>
        </p:txBody>
      </p:sp>
      <p:sp>
        <p:nvSpPr>
          <p:cNvPr id="3" name="Content Placeholder 2"/>
          <p:cNvSpPr>
            <a:spLocks noGrp="1"/>
          </p:cNvSpPr>
          <p:nvPr>
            <p:ph idx="1"/>
          </p:nvPr>
        </p:nvSpPr>
        <p:spPr/>
        <p:txBody>
          <a:bodyPr/>
          <a:lstStyle/>
          <a:p>
            <a:r>
              <a:rPr lang="en-US" dirty="0" smtClean="0"/>
              <a:t>84% of cell phone graph nodes lied in a single giant component</a:t>
            </a:r>
          </a:p>
          <a:p>
            <a:r>
              <a:rPr lang="en-US" dirty="0" smtClean="0"/>
              <a:t>Do weak ties link strongly connected components?</a:t>
            </a:r>
          </a:p>
          <a:p>
            <a:pPr lvl="1"/>
            <a:r>
              <a:rPr lang="en-US" dirty="0" smtClean="0"/>
              <a:t>Removed edges one at a time starting with strongest edges </a:t>
            </a:r>
            <a:r>
              <a:rPr lang="en-US" dirty="0" smtClean="0">
                <a:sym typeface="Wingdings" pitchFamily="2" charset="2"/>
              </a:rPr>
              <a:t> giant component slowly erodes</a:t>
            </a:r>
          </a:p>
          <a:p>
            <a:pPr lvl="1"/>
            <a:r>
              <a:rPr lang="en-US" dirty="0" smtClean="0">
                <a:sym typeface="Wingdings" pitchFamily="2" charset="2"/>
              </a:rPr>
              <a:t>Removed edges starting with weakest edges  giant component shrank quicker, remnants broke apart quickly once critical weak edges removed</a:t>
            </a:r>
            <a:endParaRPr lang="en-US" dirty="0"/>
          </a:p>
        </p:txBody>
      </p:sp>
    </p:spTree>
    <p:extLst>
      <p:ext uri="{BB962C8B-B14F-4D97-AF65-F5344CB8AC3E}">
        <p14:creationId xmlns:p14="http://schemas.microsoft.com/office/powerpoint/2010/main" val="86520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Social Networks (OSN)</a:t>
            </a:r>
            <a:endParaRPr lang="en-US" dirty="0"/>
          </a:p>
        </p:txBody>
      </p:sp>
      <p:sp>
        <p:nvSpPr>
          <p:cNvPr id="3" name="Content Placeholder 2"/>
          <p:cNvSpPr>
            <a:spLocks noGrp="1"/>
          </p:cNvSpPr>
          <p:nvPr>
            <p:ph idx="1"/>
          </p:nvPr>
        </p:nvSpPr>
        <p:spPr/>
        <p:txBody>
          <a:bodyPr>
            <a:normAutofit/>
          </a:bodyPr>
          <a:lstStyle/>
          <a:p>
            <a:r>
              <a:rPr lang="en-US" dirty="0" smtClean="0"/>
              <a:t>Digital incarnation of a social network</a:t>
            </a:r>
          </a:p>
          <a:p>
            <a:r>
              <a:rPr lang="en-US" dirty="0" smtClean="0"/>
              <a:t>Created by social network sites, social networking services</a:t>
            </a:r>
          </a:p>
          <a:p>
            <a:r>
              <a:rPr lang="en-US" dirty="0" smtClean="0"/>
              <a:t>Web-based services that allows users to:</a:t>
            </a:r>
            <a:r>
              <a:rPr lang="en-US" baseline="30000" dirty="0" smtClean="0"/>
              <a:t>1</a:t>
            </a:r>
            <a:endParaRPr lang="en-US" dirty="0" smtClean="0"/>
          </a:p>
          <a:p>
            <a:pPr lvl="1"/>
            <a:r>
              <a:rPr lang="en-US" dirty="0" smtClean="0"/>
              <a:t>construct (semi-)public profiles within the system</a:t>
            </a:r>
          </a:p>
          <a:p>
            <a:pPr lvl="1"/>
            <a:r>
              <a:rPr lang="en-US" dirty="0" smtClean="0"/>
              <a:t>“connect” to other users</a:t>
            </a:r>
          </a:p>
          <a:p>
            <a:pPr lvl="1"/>
            <a:r>
              <a:rPr lang="en-US" dirty="0" smtClean="0"/>
              <a:t>view and traverse lists of connections created by others</a:t>
            </a:r>
          </a:p>
        </p:txBody>
      </p:sp>
      <p:sp>
        <p:nvSpPr>
          <p:cNvPr id="4" name="TextBox 3"/>
          <p:cNvSpPr txBox="1"/>
          <p:nvPr/>
        </p:nvSpPr>
        <p:spPr>
          <a:xfrm>
            <a:off x="762000" y="6324600"/>
            <a:ext cx="7772400" cy="381000"/>
          </a:xfrm>
          <a:prstGeom prst="rect">
            <a:avLst/>
          </a:prstGeom>
          <a:noFill/>
        </p:spPr>
        <p:txBody>
          <a:bodyPr wrap="square" rtlCol="0">
            <a:spAutoFit/>
          </a:bodyPr>
          <a:lstStyle/>
          <a:p>
            <a:r>
              <a:rPr lang="en-US" baseline="30000" dirty="0"/>
              <a:t>1</a:t>
            </a:r>
            <a:r>
              <a:rPr lang="en-US" dirty="0"/>
              <a:t>Boyd &amp; Ellison </a:t>
            </a:r>
            <a:r>
              <a:rPr lang="en-US" dirty="0" smtClean="0"/>
              <a:t>(2007) - </a:t>
            </a:r>
            <a:r>
              <a:rPr lang="en-US" dirty="0"/>
              <a:t>Social Network Sites: Definition, History, and Scholarship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 Strength on Facebook</a:t>
            </a:r>
            <a:endParaRPr lang="en-US" dirty="0"/>
          </a:p>
        </p:txBody>
      </p:sp>
      <p:sp>
        <p:nvSpPr>
          <p:cNvPr id="3" name="Content Placeholder 2"/>
          <p:cNvSpPr>
            <a:spLocks noGrp="1"/>
          </p:cNvSpPr>
          <p:nvPr>
            <p:ph idx="1"/>
          </p:nvPr>
        </p:nvSpPr>
        <p:spPr/>
        <p:txBody>
          <a:bodyPr/>
          <a:lstStyle/>
          <a:p>
            <a:r>
              <a:rPr lang="en-US" dirty="0" smtClean="0"/>
              <a:t>Marlow et al., </a:t>
            </a:r>
            <a:r>
              <a:rPr lang="en-US" i="1" dirty="0" smtClean="0"/>
              <a:t>Maintained relationships on Facebook, </a:t>
            </a:r>
            <a:r>
              <a:rPr lang="en-US" dirty="0" smtClean="0"/>
              <a:t>2009, </a:t>
            </a:r>
            <a:r>
              <a:rPr lang="en-US" dirty="0" smtClean="0">
                <a:hlinkClick r:id="rId2"/>
              </a:rPr>
              <a:t>http</a:t>
            </a:r>
            <a:r>
              <a:rPr lang="en-US" dirty="0">
                <a:hlinkClick r:id="rId2"/>
              </a:rPr>
              <a:t>://</a:t>
            </a:r>
            <a:r>
              <a:rPr lang="en-US" dirty="0" smtClean="0">
                <a:hlinkClick r:id="rId2"/>
              </a:rPr>
              <a:t>overstated.net/2009/03/09/maintained-relationships-on-facebook</a:t>
            </a:r>
            <a:endParaRPr lang="en-US" dirty="0" smtClean="0"/>
          </a:p>
          <a:p>
            <a:r>
              <a:rPr lang="en-US" dirty="0" smtClean="0"/>
              <a:t>Analyzed tie strength of Facebook users using one month of interactions</a:t>
            </a:r>
          </a:p>
          <a:p>
            <a:endParaRPr lang="en-US" dirty="0" smtClean="0"/>
          </a:p>
          <a:p>
            <a:endParaRPr lang="en-US" dirty="0"/>
          </a:p>
        </p:txBody>
      </p:sp>
    </p:spTree>
    <p:extLst>
      <p:ext uri="{BB962C8B-B14F-4D97-AF65-F5344CB8AC3E}">
        <p14:creationId xmlns:p14="http://schemas.microsoft.com/office/powerpoint/2010/main" val="3064085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Categories of Links</a:t>
            </a:r>
          </a:p>
        </p:txBody>
      </p:sp>
      <p:sp>
        <p:nvSpPr>
          <p:cNvPr id="3" name="Content Placeholder 2"/>
          <p:cNvSpPr>
            <a:spLocks noGrp="1"/>
          </p:cNvSpPr>
          <p:nvPr>
            <p:ph idx="1"/>
          </p:nvPr>
        </p:nvSpPr>
        <p:spPr/>
        <p:txBody>
          <a:bodyPr/>
          <a:lstStyle/>
          <a:p>
            <a:r>
              <a:rPr lang="en-US" i="1" dirty="0" smtClean="0"/>
              <a:t>Reciprocal/Mutual</a:t>
            </a:r>
            <a:r>
              <a:rPr lang="en-US" dirty="0" smtClean="0"/>
              <a:t> </a:t>
            </a:r>
            <a:r>
              <a:rPr lang="en-US" dirty="0"/>
              <a:t>– messages sent both ways</a:t>
            </a:r>
          </a:p>
          <a:p>
            <a:r>
              <a:rPr lang="en-US" i="1" dirty="0"/>
              <a:t>One-way</a:t>
            </a:r>
            <a:r>
              <a:rPr lang="en-US" dirty="0"/>
              <a:t> – at least one message </a:t>
            </a:r>
            <a:r>
              <a:rPr lang="en-US" dirty="0" smtClean="0"/>
              <a:t>sent (friend may or may not have reciprocated)</a:t>
            </a:r>
            <a:endParaRPr lang="en-US" dirty="0"/>
          </a:p>
          <a:p>
            <a:r>
              <a:rPr lang="en-US" i="1" dirty="0"/>
              <a:t>Maintained</a:t>
            </a:r>
            <a:r>
              <a:rPr lang="en-US" dirty="0"/>
              <a:t> – user clicked on Friend’s content (from feed) or profile more than once</a:t>
            </a:r>
          </a:p>
          <a:p>
            <a:endParaRPr lang="en-US" dirty="0"/>
          </a:p>
        </p:txBody>
      </p:sp>
    </p:spTree>
    <p:extLst>
      <p:ext uri="{BB962C8B-B14F-4D97-AF65-F5344CB8AC3E}">
        <p14:creationId xmlns:p14="http://schemas.microsoft.com/office/powerpoint/2010/main" val="2361670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0"/>
            <a:ext cx="2514600" cy="1143000"/>
          </a:xfrm>
        </p:spPr>
        <p:txBody>
          <a:bodyPr>
            <a:normAutofit fontScale="90000"/>
          </a:bodyPr>
          <a:lstStyle/>
          <a:p>
            <a:r>
              <a:rPr lang="en-US" dirty="0" smtClean="0"/>
              <a:t>Typical User’s Network</a:t>
            </a:r>
            <a:endParaRPr lang="en-US" dirty="0"/>
          </a:p>
        </p:txBody>
      </p:sp>
      <p:pic>
        <p:nvPicPr>
          <p:cNvPr id="167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213360"/>
            <a:ext cx="546735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 y="6461760"/>
            <a:ext cx="6629400" cy="276999"/>
          </a:xfrm>
          <a:prstGeom prst="rect">
            <a:avLst/>
          </a:prstGeom>
          <a:noFill/>
        </p:spPr>
        <p:txBody>
          <a:bodyPr wrap="square" rtlCol="0">
            <a:spAutoFit/>
          </a:bodyPr>
          <a:lstStyle/>
          <a:p>
            <a:r>
              <a:rPr lang="en-US" sz="1200" dirty="0">
                <a:hlinkClick r:id="rId3"/>
              </a:rPr>
              <a:t>http://overstated.net/2009/03/09/maintained-relationships-on-facebook</a:t>
            </a:r>
            <a:endParaRPr lang="en-US" sz="1200" dirty="0"/>
          </a:p>
        </p:txBody>
      </p:sp>
      <p:grpSp>
        <p:nvGrpSpPr>
          <p:cNvPr id="12" name="Group 11"/>
          <p:cNvGrpSpPr/>
          <p:nvPr/>
        </p:nvGrpSpPr>
        <p:grpSpPr>
          <a:xfrm>
            <a:off x="895350" y="533400"/>
            <a:ext cx="4714875" cy="3121431"/>
            <a:chOff x="895350" y="533400"/>
            <a:chExt cx="4714875" cy="3121431"/>
          </a:xfrm>
        </p:grpSpPr>
        <p:sp>
          <p:nvSpPr>
            <p:cNvPr id="4" name="Oval 3"/>
            <p:cNvSpPr/>
            <p:nvPr/>
          </p:nvSpPr>
          <p:spPr>
            <a:xfrm>
              <a:off x="3257550" y="533400"/>
              <a:ext cx="14478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76750" y="990600"/>
              <a:ext cx="1133475"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8040000">
              <a:off x="2769061" y="1281899"/>
              <a:ext cx="159560" cy="1887487"/>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7440000">
              <a:off x="3499254" y="1419258"/>
              <a:ext cx="401131" cy="1943296"/>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95350" y="2823834"/>
              <a:ext cx="2362200" cy="830997"/>
            </a:xfrm>
            <a:prstGeom prst="rect">
              <a:avLst/>
            </a:prstGeom>
            <a:noFill/>
          </p:spPr>
          <p:txBody>
            <a:bodyPr wrap="square" rtlCol="0">
              <a:spAutoFit/>
            </a:bodyPr>
            <a:lstStyle/>
            <a:p>
              <a:pPr algn="ctr"/>
              <a:r>
                <a:rPr lang="en-US" sz="2400" dirty="0" smtClean="0">
                  <a:solidFill>
                    <a:srgbClr val="C00000"/>
                  </a:solidFill>
                </a:rPr>
                <a:t>College &amp; high school friends?</a:t>
              </a:r>
              <a:endParaRPr lang="en-US" sz="2400" dirty="0">
                <a:solidFill>
                  <a:srgbClr val="C00000"/>
                </a:solidFill>
              </a:endParaRPr>
            </a:p>
          </p:txBody>
        </p:sp>
      </p:grpSp>
      <p:grpSp>
        <p:nvGrpSpPr>
          <p:cNvPr id="15" name="Group 14"/>
          <p:cNvGrpSpPr/>
          <p:nvPr/>
        </p:nvGrpSpPr>
        <p:grpSpPr>
          <a:xfrm>
            <a:off x="7246620" y="1008307"/>
            <a:ext cx="2278380" cy="2420693"/>
            <a:chOff x="7246620" y="1008307"/>
            <a:chExt cx="2278380" cy="2420693"/>
          </a:xfrm>
        </p:grpSpPr>
        <p:sp>
          <p:nvSpPr>
            <p:cNvPr id="11" name="Oval 10"/>
            <p:cNvSpPr/>
            <p:nvPr/>
          </p:nvSpPr>
          <p:spPr>
            <a:xfrm>
              <a:off x="7246620" y="1008307"/>
              <a:ext cx="1133475"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46620" y="2598003"/>
              <a:ext cx="2278380" cy="830997"/>
            </a:xfrm>
            <a:prstGeom prst="rect">
              <a:avLst/>
            </a:prstGeom>
            <a:noFill/>
          </p:spPr>
          <p:txBody>
            <a:bodyPr wrap="square" rtlCol="0">
              <a:spAutoFit/>
            </a:bodyPr>
            <a:lstStyle/>
            <a:p>
              <a:pPr algn="ctr"/>
              <a:r>
                <a:rPr lang="en-US" sz="2400" dirty="0" smtClean="0">
                  <a:solidFill>
                    <a:srgbClr val="C00000"/>
                  </a:solidFill>
                </a:rPr>
                <a:t>Less </a:t>
              </a:r>
              <a:br>
                <a:rPr lang="en-US" sz="2400" dirty="0" smtClean="0">
                  <a:solidFill>
                    <a:srgbClr val="C00000"/>
                  </a:solidFill>
                </a:rPr>
              </a:br>
              <a:r>
                <a:rPr lang="en-US" sz="2400" dirty="0" smtClean="0">
                  <a:solidFill>
                    <a:srgbClr val="C00000"/>
                  </a:solidFill>
                </a:rPr>
                <a:t>interest</a:t>
              </a:r>
              <a:endParaRPr lang="en-US" sz="2400" dirty="0">
                <a:solidFill>
                  <a:srgbClr val="C00000"/>
                </a:solidFill>
              </a:endParaRPr>
            </a:p>
          </p:txBody>
        </p:sp>
        <p:sp>
          <p:nvSpPr>
            <p:cNvPr id="14" name="Freeform 13"/>
            <p:cNvSpPr/>
            <p:nvPr/>
          </p:nvSpPr>
          <p:spPr>
            <a:xfrm rot="-12480000">
              <a:off x="8192123" y="2008396"/>
              <a:ext cx="96004" cy="594672"/>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793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Limits to Maintaining Relationships</a:t>
            </a:r>
            <a:endParaRPr lang="en-US" dirty="0"/>
          </a:p>
        </p:txBody>
      </p:sp>
      <p:sp>
        <p:nvSpPr>
          <p:cNvPr id="5" name="Content Placeholder 4"/>
          <p:cNvSpPr>
            <a:spLocks noGrp="1"/>
          </p:cNvSpPr>
          <p:nvPr>
            <p:ph idx="1"/>
          </p:nvPr>
        </p:nvSpPr>
        <p:spPr>
          <a:xfrm>
            <a:off x="457200" y="1600200"/>
            <a:ext cx="3657600" cy="4525963"/>
          </a:xfrm>
        </p:spPr>
        <p:txBody>
          <a:bodyPr>
            <a:normAutofit fontScale="92500" lnSpcReduction="10000"/>
          </a:bodyPr>
          <a:lstStyle/>
          <a:p>
            <a:r>
              <a:rPr lang="en-US" i="1" dirty="0" smtClean="0"/>
              <a:t>Reciprocal</a:t>
            </a:r>
            <a:r>
              <a:rPr lang="en-US" dirty="0" smtClean="0"/>
              <a:t> – messages sent both ways</a:t>
            </a:r>
          </a:p>
          <a:p>
            <a:r>
              <a:rPr lang="en-US" i="1" dirty="0" smtClean="0"/>
              <a:t>One-way</a:t>
            </a:r>
            <a:r>
              <a:rPr lang="en-US" dirty="0" smtClean="0"/>
              <a:t> – at least one message sent</a:t>
            </a:r>
          </a:p>
          <a:p>
            <a:r>
              <a:rPr lang="en-US" i="1" dirty="0" smtClean="0"/>
              <a:t>Maintained</a:t>
            </a:r>
            <a:r>
              <a:rPr lang="en-US" dirty="0" smtClean="0"/>
              <a:t> – user clicked on Friend’s content (from feed) or profile more than once</a:t>
            </a:r>
            <a:endParaRPr lang="en-US" dirty="0"/>
          </a:p>
        </p:txBody>
      </p:sp>
      <p:pic>
        <p:nvPicPr>
          <p:cNvPr id="155650" name="Picture 2" descr="active-network-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1676400"/>
            <a:ext cx="4495800" cy="43615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6400800"/>
            <a:ext cx="6629400" cy="276999"/>
          </a:xfrm>
          <a:prstGeom prst="rect">
            <a:avLst/>
          </a:prstGeom>
          <a:noFill/>
        </p:spPr>
        <p:txBody>
          <a:bodyPr wrap="square" rtlCol="0">
            <a:spAutoFit/>
          </a:bodyPr>
          <a:lstStyle/>
          <a:p>
            <a:r>
              <a:rPr lang="en-US" sz="1200" dirty="0">
                <a:hlinkClick r:id="rId3"/>
              </a:rPr>
              <a:t>http://overstated.net/2009/03/09/maintained-relationships-on-facebook</a:t>
            </a:r>
            <a:endParaRPr lang="en-US" sz="1200" dirty="0"/>
          </a:p>
        </p:txBody>
      </p:sp>
      <p:grpSp>
        <p:nvGrpSpPr>
          <p:cNvPr id="8" name="Group 7"/>
          <p:cNvGrpSpPr/>
          <p:nvPr/>
        </p:nvGrpSpPr>
        <p:grpSpPr>
          <a:xfrm>
            <a:off x="6096000" y="1188720"/>
            <a:ext cx="2971800" cy="1190291"/>
            <a:chOff x="6096000" y="1188720"/>
            <a:chExt cx="2971800" cy="1190291"/>
          </a:xfrm>
        </p:grpSpPr>
        <p:sp>
          <p:nvSpPr>
            <p:cNvPr id="9" name="Freeform 8"/>
            <p:cNvSpPr/>
            <p:nvPr/>
          </p:nvSpPr>
          <p:spPr>
            <a:xfrm>
              <a:off x="8321040" y="1650385"/>
              <a:ext cx="182880" cy="728626"/>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0" y="1188720"/>
              <a:ext cx="2971800" cy="461665"/>
            </a:xfrm>
            <a:prstGeom prst="rect">
              <a:avLst/>
            </a:prstGeom>
            <a:noFill/>
          </p:spPr>
          <p:txBody>
            <a:bodyPr wrap="square" rtlCol="0">
              <a:spAutoFit/>
            </a:bodyPr>
            <a:lstStyle/>
            <a:p>
              <a:pPr algn="ctr"/>
              <a:r>
                <a:rPr lang="en-US" sz="2400" dirty="0" smtClean="0">
                  <a:solidFill>
                    <a:srgbClr val="C00000"/>
                  </a:solidFill>
                </a:rPr>
                <a:t>passive engagement</a:t>
              </a:r>
              <a:endParaRPr lang="en-US" sz="2400" dirty="0">
                <a:solidFill>
                  <a:srgbClr val="C00000"/>
                </a:solidFill>
              </a:endParaRPr>
            </a:p>
          </p:txBody>
        </p:sp>
      </p:grpSp>
      <p:grpSp>
        <p:nvGrpSpPr>
          <p:cNvPr id="14" name="Group 13"/>
          <p:cNvGrpSpPr/>
          <p:nvPr/>
        </p:nvGrpSpPr>
        <p:grpSpPr>
          <a:xfrm>
            <a:off x="5791200" y="4005225"/>
            <a:ext cx="2971800" cy="2863770"/>
            <a:chOff x="5791200" y="4005225"/>
            <a:chExt cx="2971800" cy="2863770"/>
          </a:xfrm>
        </p:grpSpPr>
        <p:sp>
          <p:nvSpPr>
            <p:cNvPr id="11" name="Freeform 10"/>
            <p:cNvSpPr/>
            <p:nvPr/>
          </p:nvSpPr>
          <p:spPr>
            <a:xfrm rot="540000" flipV="1">
              <a:off x="8076408" y="4005225"/>
              <a:ext cx="213360" cy="2032772"/>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91200" y="6037998"/>
              <a:ext cx="2971800" cy="830997"/>
            </a:xfrm>
            <a:prstGeom prst="rect">
              <a:avLst/>
            </a:prstGeom>
            <a:noFill/>
          </p:spPr>
          <p:txBody>
            <a:bodyPr wrap="square" rtlCol="0">
              <a:spAutoFit/>
            </a:bodyPr>
            <a:lstStyle/>
            <a:p>
              <a:pPr algn="ctr"/>
              <a:r>
                <a:rPr lang="en-US" sz="2400" dirty="0" smtClean="0">
                  <a:solidFill>
                    <a:srgbClr val="C00000"/>
                  </a:solidFill>
                </a:rPr>
                <a:t>Can’t keep up with everyone!</a:t>
              </a:r>
              <a:endParaRPr lang="en-US" sz="2400" dirty="0">
                <a:solidFill>
                  <a:srgbClr val="C00000"/>
                </a:solidFill>
              </a:endParaRPr>
            </a:p>
          </p:txBody>
        </p:sp>
        <p:sp>
          <p:nvSpPr>
            <p:cNvPr id="13" name="Freeform 12"/>
            <p:cNvSpPr/>
            <p:nvPr/>
          </p:nvSpPr>
          <p:spPr>
            <a:xfrm rot="540000" flipV="1">
              <a:off x="8296925" y="4573896"/>
              <a:ext cx="139671" cy="1466379"/>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999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 Strength on Twitter</a:t>
            </a:r>
            <a:endParaRPr lang="en-US" dirty="0"/>
          </a:p>
        </p:txBody>
      </p:sp>
      <p:sp>
        <p:nvSpPr>
          <p:cNvPr id="3" name="Content Placeholder 2"/>
          <p:cNvSpPr>
            <a:spLocks noGrp="1"/>
          </p:cNvSpPr>
          <p:nvPr>
            <p:ph idx="1"/>
          </p:nvPr>
        </p:nvSpPr>
        <p:spPr/>
        <p:txBody>
          <a:bodyPr/>
          <a:lstStyle/>
          <a:p>
            <a:r>
              <a:rPr lang="en-US" dirty="0" err="1" smtClean="0"/>
              <a:t>Huberman</a:t>
            </a:r>
            <a:r>
              <a:rPr lang="en-US" dirty="0" smtClean="0"/>
              <a:t> et al., Social networks that matter: Twitter under the microscope, </a:t>
            </a:r>
            <a:r>
              <a:rPr lang="en-US" i="1" dirty="0" smtClean="0"/>
              <a:t>First Monday</a:t>
            </a:r>
            <a:r>
              <a:rPr lang="en-US" dirty="0" smtClean="0"/>
              <a:t>, Jan 2009</a:t>
            </a:r>
          </a:p>
          <a:p>
            <a:r>
              <a:rPr lang="en-US" dirty="0" smtClean="0"/>
              <a:t>Analyzed tie strength </a:t>
            </a:r>
            <a:r>
              <a:rPr lang="en-US" dirty="0"/>
              <a:t>of 211,024 </a:t>
            </a:r>
            <a:r>
              <a:rPr lang="en-US" dirty="0" smtClean="0"/>
              <a:t>active Twitter users during observation period</a:t>
            </a:r>
          </a:p>
          <a:p>
            <a:r>
              <a:rPr lang="en-US" b="1" dirty="0" err="1" smtClean="0"/>
              <a:t>Followees</a:t>
            </a:r>
            <a:r>
              <a:rPr lang="en-US" dirty="0" smtClean="0"/>
              <a:t> – people being followed</a:t>
            </a:r>
            <a:endParaRPr lang="en-US" b="1" dirty="0" smtClean="0"/>
          </a:p>
          <a:p>
            <a:r>
              <a:rPr lang="en-US" b="1" dirty="0" smtClean="0"/>
              <a:t>Friend</a:t>
            </a:r>
            <a:r>
              <a:rPr lang="en-US" dirty="0" smtClean="0"/>
              <a:t> – person who user has directed at least two tweets to (strong ties)</a:t>
            </a:r>
          </a:p>
          <a:p>
            <a:endParaRPr lang="en-US" dirty="0" smtClean="0"/>
          </a:p>
          <a:p>
            <a:endParaRPr lang="en-US" dirty="0"/>
          </a:p>
        </p:txBody>
      </p:sp>
    </p:spTree>
    <p:extLst>
      <p:ext uri="{BB962C8B-B14F-4D97-AF65-F5344CB8AC3E}">
        <p14:creationId xmlns:p14="http://schemas.microsoft.com/office/powerpoint/2010/main" val="4287925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 vs. </a:t>
            </a:r>
            <a:r>
              <a:rPr lang="en-US" dirty="0" err="1" smtClean="0"/>
              <a:t>Followees</a:t>
            </a:r>
            <a:endParaRPr lang="en-US" dirty="0"/>
          </a:p>
        </p:txBody>
      </p:sp>
      <p:pic>
        <p:nvPicPr>
          <p:cNvPr id="168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905000"/>
            <a:ext cx="70675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4600" y="6248400"/>
            <a:ext cx="4648200" cy="338554"/>
          </a:xfrm>
          <a:prstGeom prst="rect">
            <a:avLst/>
          </a:prstGeom>
          <a:noFill/>
        </p:spPr>
        <p:txBody>
          <a:bodyPr wrap="square" rtlCol="0">
            <a:spAutoFit/>
          </a:bodyPr>
          <a:lstStyle/>
          <a:p>
            <a:pPr algn="ctr"/>
            <a:r>
              <a:rPr lang="en-US" sz="1600" dirty="0">
                <a:hlinkClick r:id="rId3"/>
              </a:rPr>
              <a:t>http://arxiv.org/pdf/0812.1045.pdf</a:t>
            </a:r>
            <a:endParaRPr lang="en-US" sz="1600" dirty="0"/>
          </a:p>
        </p:txBody>
      </p:sp>
      <p:grpSp>
        <p:nvGrpSpPr>
          <p:cNvPr id="5" name="Group 4"/>
          <p:cNvGrpSpPr/>
          <p:nvPr/>
        </p:nvGrpSpPr>
        <p:grpSpPr>
          <a:xfrm>
            <a:off x="3390899" y="1905000"/>
            <a:ext cx="4714875" cy="2579631"/>
            <a:chOff x="3390899" y="1905000"/>
            <a:chExt cx="4714875" cy="2579631"/>
          </a:xfrm>
        </p:grpSpPr>
        <p:sp>
          <p:nvSpPr>
            <p:cNvPr id="6" name="Freeform 5"/>
            <p:cNvSpPr/>
            <p:nvPr/>
          </p:nvSpPr>
          <p:spPr>
            <a:xfrm rot="540000" flipV="1">
              <a:off x="5623652" y="3059543"/>
              <a:ext cx="187958" cy="51317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21669" y="3653634"/>
              <a:ext cx="3622131" cy="830997"/>
            </a:xfrm>
            <a:prstGeom prst="rect">
              <a:avLst/>
            </a:prstGeom>
            <a:noFill/>
          </p:spPr>
          <p:txBody>
            <a:bodyPr wrap="square" rtlCol="0">
              <a:spAutoFit/>
            </a:bodyPr>
            <a:lstStyle/>
            <a:p>
              <a:pPr algn="ctr"/>
              <a:r>
                <a:rPr lang="en-US" sz="2400" dirty="0" smtClean="0">
                  <a:solidFill>
                    <a:srgbClr val="C00000"/>
                  </a:solidFill>
                </a:rPr>
                <a:t>Limit number of strong ties a user can maintain</a:t>
              </a:r>
              <a:endParaRPr lang="en-US" sz="2400" dirty="0">
                <a:solidFill>
                  <a:srgbClr val="C00000"/>
                </a:solidFill>
              </a:endParaRPr>
            </a:p>
          </p:txBody>
        </p:sp>
        <p:sp>
          <p:nvSpPr>
            <p:cNvPr id="8" name="Oval 7"/>
            <p:cNvSpPr/>
            <p:nvPr/>
          </p:nvSpPr>
          <p:spPr>
            <a:xfrm>
              <a:off x="3390899" y="1905000"/>
              <a:ext cx="4714875"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69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0"/>
            <a:ext cx="8229600" cy="2209800"/>
          </a:xfrm>
        </p:spPr>
        <p:txBody>
          <a:bodyPr>
            <a:normAutofit/>
          </a:bodyPr>
          <a:lstStyle/>
          <a:p>
            <a:r>
              <a:rPr lang="en-US" dirty="0" smtClean="0"/>
              <a:t>Now let’s shift the attention away from the edges and towards the nodes…</a:t>
            </a:r>
            <a:endParaRPr lang="en-US" dirty="0"/>
          </a:p>
        </p:txBody>
      </p:sp>
    </p:spTree>
    <p:extLst>
      <p:ext uri="{BB962C8B-B14F-4D97-AF65-F5344CB8AC3E}">
        <p14:creationId xmlns:p14="http://schemas.microsoft.com/office/powerpoint/2010/main" val="964433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Embeddedness</a:t>
            </a:r>
            <a:endParaRPr lang="en-US" dirty="0"/>
          </a:p>
        </p:txBody>
      </p:sp>
      <p:sp>
        <p:nvSpPr>
          <p:cNvPr id="3" name="Content Placeholder 2"/>
          <p:cNvSpPr>
            <a:spLocks noGrp="1"/>
          </p:cNvSpPr>
          <p:nvPr>
            <p:ph idx="1"/>
          </p:nvPr>
        </p:nvSpPr>
        <p:spPr>
          <a:xfrm>
            <a:off x="457200" y="1600200"/>
            <a:ext cx="8229600" cy="4571999"/>
          </a:xfrm>
        </p:spPr>
        <p:txBody>
          <a:bodyPr>
            <a:normAutofit lnSpcReduction="10000"/>
          </a:bodyPr>
          <a:lstStyle/>
          <a:p>
            <a:r>
              <a:rPr lang="en-US" dirty="0" smtClean="0"/>
              <a:t>Defined as the number of common neighbors shared by two endpoints</a:t>
            </a:r>
          </a:p>
          <a:p>
            <a:endParaRPr lang="en-US" dirty="0"/>
          </a:p>
          <a:p>
            <a:endParaRPr lang="en-US" dirty="0" smtClean="0"/>
          </a:p>
          <a:p>
            <a:endParaRPr lang="en-US" dirty="0"/>
          </a:p>
          <a:p>
            <a:endParaRPr lang="en-US" dirty="0" smtClean="0"/>
          </a:p>
          <a:p>
            <a:r>
              <a:rPr lang="en-US" dirty="0" smtClean="0"/>
              <a:t>Equal to numerator in neighborhood overlap</a:t>
            </a:r>
          </a:p>
          <a:p>
            <a:r>
              <a:rPr lang="en-US" dirty="0" smtClean="0"/>
              <a:t>Local bridges have embeddedness of zero</a:t>
            </a:r>
          </a:p>
          <a:p>
            <a:endParaRPr lang="en-US" dirty="0"/>
          </a:p>
        </p:txBody>
      </p:sp>
      <p:sp>
        <p:nvSpPr>
          <p:cNvPr id="13" name="Oval 12"/>
          <p:cNvSpPr/>
          <p:nvPr/>
        </p:nvSpPr>
        <p:spPr>
          <a:xfrm>
            <a:off x="2333886" y="284226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14" name="Oval 13"/>
          <p:cNvSpPr/>
          <p:nvPr/>
        </p:nvSpPr>
        <p:spPr>
          <a:xfrm>
            <a:off x="2333886" y="38633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15" name="Oval 14"/>
          <p:cNvSpPr/>
          <p:nvPr/>
        </p:nvSpPr>
        <p:spPr>
          <a:xfrm>
            <a:off x="1143000" y="337566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16" name="Oval 15"/>
          <p:cNvSpPr/>
          <p:nvPr/>
        </p:nvSpPr>
        <p:spPr>
          <a:xfrm>
            <a:off x="3396876" y="337566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
            </a:r>
            <a:endParaRPr lang="en-US" sz="3200" dirty="0">
              <a:solidFill>
                <a:schemeClr val="tx1"/>
              </a:solidFill>
            </a:endParaRPr>
          </a:p>
        </p:txBody>
      </p:sp>
      <p:cxnSp>
        <p:nvCxnSpPr>
          <p:cNvPr id="17" name="Straight Arrow Connector 16"/>
          <p:cNvCxnSpPr>
            <a:stCxn id="14" idx="2"/>
            <a:endCxn id="15" idx="5"/>
          </p:cNvCxnSpPr>
          <p:nvPr/>
        </p:nvCxnSpPr>
        <p:spPr>
          <a:xfrm flipH="1" flipV="1">
            <a:off x="1663326" y="3882978"/>
            <a:ext cx="670560"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a:endCxn id="14" idx="6"/>
          </p:cNvCxnSpPr>
          <p:nvPr/>
        </p:nvCxnSpPr>
        <p:spPr>
          <a:xfrm flipH="1">
            <a:off x="2943486" y="3882978"/>
            <a:ext cx="542664"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5" idx="7"/>
          </p:cNvCxnSpPr>
          <p:nvPr/>
        </p:nvCxnSpPr>
        <p:spPr>
          <a:xfrm flipH="1">
            <a:off x="1663326" y="3139440"/>
            <a:ext cx="670560"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1"/>
            <a:endCxn id="13" idx="6"/>
          </p:cNvCxnSpPr>
          <p:nvPr/>
        </p:nvCxnSpPr>
        <p:spPr>
          <a:xfrm flipH="1" flipV="1">
            <a:off x="2943486" y="3139440"/>
            <a:ext cx="542664"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0"/>
            <a:endCxn id="13" idx="4"/>
          </p:cNvCxnSpPr>
          <p:nvPr/>
        </p:nvCxnSpPr>
        <p:spPr>
          <a:xfrm flipV="1">
            <a:off x="2638686" y="343662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5800" y="3204381"/>
            <a:ext cx="3962400" cy="954107"/>
          </a:xfrm>
          <a:prstGeom prst="rect">
            <a:avLst/>
          </a:prstGeom>
          <a:noFill/>
        </p:spPr>
        <p:txBody>
          <a:bodyPr wrap="square" rtlCol="0">
            <a:spAutoFit/>
          </a:bodyPr>
          <a:lstStyle/>
          <a:p>
            <a:r>
              <a:rPr lang="en-US" sz="2800" dirty="0" smtClean="0"/>
              <a:t>Embeddedness of A-B = 1</a:t>
            </a:r>
          </a:p>
          <a:p>
            <a:r>
              <a:rPr lang="en-US" sz="2800" dirty="0"/>
              <a:t>Embeddedness </a:t>
            </a:r>
            <a:r>
              <a:rPr lang="en-US" sz="2800" dirty="0" smtClean="0"/>
              <a:t>of A-C = 2</a:t>
            </a:r>
            <a:endParaRPr lang="en-US" sz="2800" dirty="0"/>
          </a:p>
        </p:txBody>
      </p:sp>
    </p:spTree>
    <p:extLst>
      <p:ext uri="{BB962C8B-B14F-4D97-AF65-F5344CB8AC3E}">
        <p14:creationId xmlns:p14="http://schemas.microsoft.com/office/powerpoint/2010/main" val="380826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cxnSp>
        <p:nvCxnSpPr>
          <p:cNvPr id="3" name="Straight Arrow Connector 2"/>
          <p:cNvCxnSpPr>
            <a:stCxn id="7" idx="1"/>
            <a:endCxn id="13" idx="5"/>
          </p:cNvCxnSpPr>
          <p:nvPr/>
        </p:nvCxnSpPr>
        <p:spPr>
          <a:xfrm flipH="1" flipV="1">
            <a:off x="1587126" y="4453580"/>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7" idx="2"/>
            <a:endCxn id="14" idx="6"/>
          </p:cNvCxnSpPr>
          <p:nvPr/>
        </p:nvCxnSpPr>
        <p:spPr>
          <a:xfrm flipH="1">
            <a:off x="1676400" y="5646420"/>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7" idx="0"/>
            <a:endCxn id="6" idx="4"/>
          </p:cNvCxnSpPr>
          <p:nvPr/>
        </p:nvCxnSpPr>
        <p:spPr>
          <a:xfrm flipV="1">
            <a:off x="3032760" y="4540622"/>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727960" y="3946262"/>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7" name="Oval 6"/>
          <p:cNvSpPr/>
          <p:nvPr/>
        </p:nvSpPr>
        <p:spPr>
          <a:xfrm>
            <a:off x="2727960" y="534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8" name="Straight Arrow Connector 7"/>
          <p:cNvCxnSpPr>
            <a:stCxn id="6" idx="6"/>
            <a:endCxn id="46" idx="2"/>
          </p:cNvCxnSpPr>
          <p:nvPr/>
        </p:nvCxnSpPr>
        <p:spPr>
          <a:xfrm flipV="1">
            <a:off x="3337560" y="3941554"/>
            <a:ext cx="1024890" cy="3018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13" idx="6"/>
          </p:cNvCxnSpPr>
          <p:nvPr/>
        </p:nvCxnSpPr>
        <p:spPr>
          <a:xfrm flipH="1">
            <a:off x="1676400" y="4243442"/>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0"/>
            <a:endCxn id="13" idx="4"/>
          </p:cNvCxnSpPr>
          <p:nvPr/>
        </p:nvCxnSpPr>
        <p:spPr>
          <a:xfrm flipV="1">
            <a:off x="1371600" y="4540622"/>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29300" y="3870062"/>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
            </a:r>
            <a:endParaRPr lang="en-US" sz="3200" dirty="0">
              <a:solidFill>
                <a:schemeClr val="tx1"/>
              </a:solidFill>
            </a:endParaRPr>
          </a:p>
        </p:txBody>
      </p:sp>
      <p:sp>
        <p:nvSpPr>
          <p:cNvPr id="12" name="Oval 11"/>
          <p:cNvSpPr/>
          <p:nvPr/>
        </p:nvSpPr>
        <p:spPr>
          <a:xfrm>
            <a:off x="5829300" y="52730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3" name="Oval 12"/>
          <p:cNvSpPr/>
          <p:nvPr/>
        </p:nvSpPr>
        <p:spPr>
          <a:xfrm>
            <a:off x="1066800" y="3946262"/>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066800" y="53492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7467600" y="3870062"/>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467600" y="527304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7" name="Straight Arrow Connector 16"/>
          <p:cNvCxnSpPr>
            <a:stCxn id="14" idx="7"/>
            <a:endCxn id="6" idx="3"/>
          </p:cNvCxnSpPr>
          <p:nvPr/>
        </p:nvCxnSpPr>
        <p:spPr>
          <a:xfrm flipV="1">
            <a:off x="1587126" y="4453580"/>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1"/>
            <a:endCxn id="11" idx="5"/>
          </p:cNvCxnSpPr>
          <p:nvPr/>
        </p:nvCxnSpPr>
        <p:spPr>
          <a:xfrm flipH="1" flipV="1">
            <a:off x="6349626" y="4377380"/>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5" idx="3"/>
          </p:cNvCxnSpPr>
          <p:nvPr/>
        </p:nvCxnSpPr>
        <p:spPr>
          <a:xfrm flipV="1">
            <a:off x="6349626" y="4377380"/>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0"/>
            <a:endCxn id="11" idx="4"/>
          </p:cNvCxnSpPr>
          <p:nvPr/>
        </p:nvCxnSpPr>
        <p:spPr>
          <a:xfrm flipV="1">
            <a:off x="6134100" y="4464422"/>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0"/>
            <a:endCxn id="15" idx="4"/>
          </p:cNvCxnSpPr>
          <p:nvPr/>
        </p:nvCxnSpPr>
        <p:spPr>
          <a:xfrm flipV="1">
            <a:off x="7772400" y="4464422"/>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1" idx="6"/>
          </p:cNvCxnSpPr>
          <p:nvPr/>
        </p:nvCxnSpPr>
        <p:spPr>
          <a:xfrm flipH="1">
            <a:off x="6438900" y="4167242"/>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6" idx="2"/>
          </p:cNvCxnSpPr>
          <p:nvPr/>
        </p:nvCxnSpPr>
        <p:spPr>
          <a:xfrm>
            <a:off x="6438900" y="5570220"/>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rot="-2160000" flipV="1">
            <a:off x="3458534" y="4349630"/>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33010" y="14478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6" name="Oval 25"/>
          <p:cNvSpPr/>
          <p:nvPr/>
        </p:nvSpPr>
        <p:spPr>
          <a:xfrm>
            <a:off x="5033010" y="246888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7" name="Oval 26"/>
          <p:cNvSpPr/>
          <p:nvPr/>
        </p:nvSpPr>
        <p:spPr>
          <a:xfrm>
            <a:off x="3842124" y="19812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8" name="Oval 27"/>
          <p:cNvSpPr/>
          <p:nvPr/>
        </p:nvSpPr>
        <p:spPr>
          <a:xfrm>
            <a:off x="6096000" y="1981200"/>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26" idx="2"/>
            <a:endCxn id="27" idx="5"/>
          </p:cNvCxnSpPr>
          <p:nvPr/>
        </p:nvCxnSpPr>
        <p:spPr>
          <a:xfrm flipH="1" flipV="1">
            <a:off x="4362450" y="2488518"/>
            <a:ext cx="670560"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3"/>
            <a:endCxn id="26" idx="6"/>
          </p:cNvCxnSpPr>
          <p:nvPr/>
        </p:nvCxnSpPr>
        <p:spPr>
          <a:xfrm flipH="1">
            <a:off x="5642610" y="2488518"/>
            <a:ext cx="542664"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2"/>
            <a:endCxn id="27" idx="7"/>
          </p:cNvCxnSpPr>
          <p:nvPr/>
        </p:nvCxnSpPr>
        <p:spPr>
          <a:xfrm flipH="1">
            <a:off x="4362450" y="1744980"/>
            <a:ext cx="670560"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1"/>
            <a:endCxn id="25" idx="6"/>
          </p:cNvCxnSpPr>
          <p:nvPr/>
        </p:nvCxnSpPr>
        <p:spPr>
          <a:xfrm flipH="1" flipV="1">
            <a:off x="5642610" y="1744980"/>
            <a:ext cx="542664"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0"/>
            <a:endCxn id="25" idx="4"/>
          </p:cNvCxnSpPr>
          <p:nvPr/>
        </p:nvCxnSpPr>
        <p:spPr>
          <a:xfrm flipV="1">
            <a:off x="5337810" y="2042160"/>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6" idx="7"/>
            <a:endCxn id="26" idx="4"/>
          </p:cNvCxnSpPr>
          <p:nvPr/>
        </p:nvCxnSpPr>
        <p:spPr>
          <a:xfrm flipV="1">
            <a:off x="4882776" y="3063240"/>
            <a:ext cx="455034" cy="668176"/>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362450" y="364437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cxnSp>
        <p:nvCxnSpPr>
          <p:cNvPr id="53" name="Straight Arrow Connector 52"/>
          <p:cNvCxnSpPr>
            <a:stCxn id="11" idx="2"/>
            <a:endCxn id="46" idx="6"/>
          </p:cNvCxnSpPr>
          <p:nvPr/>
        </p:nvCxnSpPr>
        <p:spPr>
          <a:xfrm flipH="1" flipV="1">
            <a:off x="4972050" y="3941554"/>
            <a:ext cx="857250" cy="2256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1897380" y="2947299"/>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62" name="Straight Arrow Connector 61"/>
          <p:cNvCxnSpPr>
            <a:stCxn id="60" idx="3"/>
            <a:endCxn id="13" idx="7"/>
          </p:cNvCxnSpPr>
          <p:nvPr/>
        </p:nvCxnSpPr>
        <p:spPr>
          <a:xfrm flipH="1">
            <a:off x="1587126" y="3454617"/>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 idx="1"/>
            <a:endCxn id="60" idx="5"/>
          </p:cNvCxnSpPr>
          <p:nvPr/>
        </p:nvCxnSpPr>
        <p:spPr>
          <a:xfrm flipH="1" flipV="1">
            <a:off x="2417706" y="3454617"/>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6" idx="1"/>
            <a:endCxn id="60" idx="6"/>
          </p:cNvCxnSpPr>
          <p:nvPr/>
        </p:nvCxnSpPr>
        <p:spPr>
          <a:xfrm flipH="1" flipV="1">
            <a:off x="2506980" y="3244479"/>
            <a:ext cx="1944744" cy="48693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 idx="7"/>
            <a:endCxn id="46" idx="3"/>
          </p:cNvCxnSpPr>
          <p:nvPr/>
        </p:nvCxnSpPr>
        <p:spPr>
          <a:xfrm flipV="1">
            <a:off x="3248286" y="4151692"/>
            <a:ext cx="1203438" cy="128459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4" idx="7"/>
            <a:endCxn id="60" idx="4"/>
          </p:cNvCxnSpPr>
          <p:nvPr/>
        </p:nvCxnSpPr>
        <p:spPr>
          <a:xfrm flipV="1">
            <a:off x="1587126" y="3541659"/>
            <a:ext cx="615054" cy="1894623"/>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549974" y="4944931"/>
            <a:ext cx="2269808" cy="1200329"/>
          </a:xfrm>
          <a:prstGeom prst="rect">
            <a:avLst/>
          </a:prstGeom>
          <a:noFill/>
        </p:spPr>
        <p:txBody>
          <a:bodyPr wrap="square" rtlCol="0">
            <a:spAutoFit/>
          </a:bodyPr>
          <a:lstStyle/>
          <a:p>
            <a:pPr algn="ctr"/>
            <a:r>
              <a:rPr lang="en-US" sz="2400" dirty="0" smtClean="0">
                <a:solidFill>
                  <a:srgbClr val="C00000"/>
                </a:solidFill>
              </a:rPr>
              <a:t>All edges </a:t>
            </a:r>
            <a:br>
              <a:rPr lang="en-US" sz="2400" dirty="0" smtClean="0">
                <a:solidFill>
                  <a:srgbClr val="C00000"/>
                </a:solidFill>
              </a:rPr>
            </a:br>
            <a:r>
              <a:rPr lang="en-US" sz="2400" dirty="0" smtClean="0">
                <a:solidFill>
                  <a:srgbClr val="C00000"/>
                </a:solidFill>
              </a:rPr>
              <a:t>have high embeddedness</a:t>
            </a:r>
            <a:endParaRPr lang="en-US" sz="2400" dirty="0">
              <a:solidFill>
                <a:srgbClr val="C00000"/>
              </a:solidFill>
            </a:endParaRPr>
          </a:p>
        </p:txBody>
      </p:sp>
      <p:sp>
        <p:nvSpPr>
          <p:cNvPr id="106" name="TextBox 105"/>
          <p:cNvSpPr txBox="1"/>
          <p:nvPr/>
        </p:nvSpPr>
        <p:spPr>
          <a:xfrm>
            <a:off x="6705600" y="2900419"/>
            <a:ext cx="2413376" cy="830997"/>
          </a:xfrm>
          <a:prstGeom prst="rect">
            <a:avLst/>
          </a:prstGeom>
          <a:noFill/>
        </p:spPr>
        <p:txBody>
          <a:bodyPr wrap="square" rtlCol="0">
            <a:spAutoFit/>
          </a:bodyPr>
          <a:lstStyle/>
          <a:p>
            <a:r>
              <a:rPr lang="en-US" sz="2400" dirty="0" smtClean="0">
                <a:solidFill>
                  <a:srgbClr val="C00000"/>
                </a:solidFill>
              </a:rPr>
              <a:t>Zero embeddedness</a:t>
            </a:r>
            <a:endParaRPr lang="en-US" sz="2400" dirty="0">
              <a:solidFill>
                <a:srgbClr val="C00000"/>
              </a:solidFill>
            </a:endParaRPr>
          </a:p>
        </p:txBody>
      </p:sp>
      <p:sp>
        <p:nvSpPr>
          <p:cNvPr id="107" name="Freeform 106"/>
          <p:cNvSpPr/>
          <p:nvPr/>
        </p:nvSpPr>
        <p:spPr>
          <a:xfrm rot="16585101" flipV="1">
            <a:off x="5791079" y="2615712"/>
            <a:ext cx="24105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rot="14885245" flipV="1">
            <a:off x="5921061" y="3012292"/>
            <a:ext cx="18172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31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Embeddedness and Trust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Research shows that if you and I are connected by an embedded edge (we share a mutual friend), there is more trust and confidence in the integrity of the transactions (social, economic, etc.) between us</a:t>
            </a:r>
          </a:p>
          <a:p>
            <a:r>
              <a:rPr lang="en-US" dirty="0" smtClean="0"/>
              <a:t>If I cheat you, our mutual friends are likely to find out, and they are less likely to trust me in the future!</a:t>
            </a:r>
          </a:p>
          <a:p>
            <a:r>
              <a:rPr lang="en-US" dirty="0" smtClean="0"/>
              <a:t>Threat is absent for edges of zero embeddedness; no mutual friends to punish me!</a:t>
            </a:r>
            <a:endParaRPr lang="en-US" dirty="0"/>
          </a:p>
        </p:txBody>
      </p:sp>
    </p:spTree>
    <p:extLst>
      <p:ext uri="{BB962C8B-B14F-4D97-AF65-F5344CB8AC3E}">
        <p14:creationId xmlns:p14="http://schemas.microsoft.com/office/powerpoint/2010/main" val="3683716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72439"/>
            <a:ext cx="19812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89" name="Picture 5" descr="http://francis-moran.com/wp-content/uploads/2011/11/google_pl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8161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44391" name="Picture 7" descr="http://www.aresumefortoday.com/Portals/34101/images/Image-LinkedIn%20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05" y="4953000"/>
            <a:ext cx="4191000" cy="1180822"/>
          </a:xfrm>
          <a:prstGeom prst="rect">
            <a:avLst/>
          </a:prstGeom>
          <a:noFill/>
          <a:extLst>
            <a:ext uri="{909E8E84-426E-40DD-AFC4-6F175D3DCCD1}">
              <a14:hiddenFill xmlns:a14="http://schemas.microsoft.com/office/drawing/2010/main">
                <a:solidFill>
                  <a:srgbClr val="FFFFFF"/>
                </a:solidFill>
              </a14:hiddenFill>
            </a:ext>
          </a:extLst>
        </p:spPr>
      </p:pic>
      <p:pic>
        <p:nvPicPr>
          <p:cNvPr id="14439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27599"/>
            <a:ext cx="42195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9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1980" y="3570333"/>
            <a:ext cx="38862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401" name="Picture 17" descr="http://darhosta.files.wordpress.com/2011/09/flick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3270" y="2174879"/>
            <a:ext cx="3295650" cy="995912"/>
          </a:xfrm>
          <a:prstGeom prst="rect">
            <a:avLst/>
          </a:prstGeom>
          <a:noFill/>
          <a:extLst>
            <a:ext uri="{909E8E84-426E-40DD-AFC4-6F175D3DCCD1}">
              <a14:hiddenFill xmlns:a14="http://schemas.microsoft.com/office/drawing/2010/main">
                <a:solidFill>
                  <a:srgbClr val="FFFFFF"/>
                </a:solidFill>
              </a14:hiddenFill>
            </a:ext>
          </a:extLst>
        </p:spPr>
      </p:pic>
      <p:pic>
        <p:nvPicPr>
          <p:cNvPr id="144404"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4871117"/>
            <a:ext cx="3048001" cy="1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407"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8936" y="1327662"/>
            <a:ext cx="2233613" cy="134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896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a:stCxn id="7" idx="1"/>
            <a:endCxn id="13" idx="5"/>
          </p:cNvCxnSpPr>
          <p:nvPr/>
        </p:nvCxnSpPr>
        <p:spPr>
          <a:xfrm flipH="1" flipV="1">
            <a:off x="1587126" y="3668005"/>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7" idx="2"/>
            <a:endCxn id="14" idx="6"/>
          </p:cNvCxnSpPr>
          <p:nvPr/>
        </p:nvCxnSpPr>
        <p:spPr>
          <a:xfrm flipH="1">
            <a:off x="1676400" y="4860845"/>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7" idx="0"/>
            <a:endCxn id="6" idx="4"/>
          </p:cNvCxnSpPr>
          <p:nvPr/>
        </p:nvCxnSpPr>
        <p:spPr>
          <a:xfrm flipV="1">
            <a:off x="3032760" y="37550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727960" y="31606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7" name="Oval 6"/>
          <p:cNvSpPr/>
          <p:nvPr/>
        </p:nvSpPr>
        <p:spPr>
          <a:xfrm>
            <a:off x="2727960" y="45636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8" name="Straight Arrow Connector 7"/>
          <p:cNvCxnSpPr>
            <a:stCxn id="6" idx="6"/>
            <a:endCxn id="46" idx="2"/>
          </p:cNvCxnSpPr>
          <p:nvPr/>
        </p:nvCxnSpPr>
        <p:spPr>
          <a:xfrm flipV="1">
            <a:off x="3337560" y="3155979"/>
            <a:ext cx="1024890" cy="3018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13" idx="6"/>
          </p:cNvCxnSpPr>
          <p:nvPr/>
        </p:nvCxnSpPr>
        <p:spPr>
          <a:xfrm flipH="1">
            <a:off x="1676400" y="3457867"/>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0"/>
            <a:endCxn id="13" idx="4"/>
          </p:cNvCxnSpPr>
          <p:nvPr/>
        </p:nvCxnSpPr>
        <p:spPr>
          <a:xfrm flipV="1">
            <a:off x="1371600" y="37550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29300" y="3084487"/>
            <a:ext cx="609600" cy="594360"/>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
            </a:r>
            <a:endParaRPr lang="en-US" sz="3200" dirty="0">
              <a:solidFill>
                <a:schemeClr val="tx1"/>
              </a:solidFill>
            </a:endParaRPr>
          </a:p>
        </p:txBody>
      </p:sp>
      <p:sp>
        <p:nvSpPr>
          <p:cNvPr id="12" name="Oval 11"/>
          <p:cNvSpPr/>
          <p:nvPr/>
        </p:nvSpPr>
        <p:spPr>
          <a:xfrm>
            <a:off x="5829300" y="44874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3" name="Oval 12"/>
          <p:cNvSpPr/>
          <p:nvPr/>
        </p:nvSpPr>
        <p:spPr>
          <a:xfrm>
            <a:off x="1066800" y="31606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066800" y="45636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7467600" y="30844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467600" y="44874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7" name="Straight Arrow Connector 16"/>
          <p:cNvCxnSpPr>
            <a:stCxn id="14" idx="7"/>
            <a:endCxn id="6" idx="3"/>
          </p:cNvCxnSpPr>
          <p:nvPr/>
        </p:nvCxnSpPr>
        <p:spPr>
          <a:xfrm flipV="1">
            <a:off x="1587126" y="3668005"/>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1"/>
            <a:endCxn id="11" idx="5"/>
          </p:cNvCxnSpPr>
          <p:nvPr/>
        </p:nvCxnSpPr>
        <p:spPr>
          <a:xfrm flipH="1" flipV="1">
            <a:off x="6349626" y="3591805"/>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5" idx="3"/>
          </p:cNvCxnSpPr>
          <p:nvPr/>
        </p:nvCxnSpPr>
        <p:spPr>
          <a:xfrm flipV="1">
            <a:off x="6349626" y="3591805"/>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0"/>
            <a:endCxn id="11" idx="4"/>
          </p:cNvCxnSpPr>
          <p:nvPr/>
        </p:nvCxnSpPr>
        <p:spPr>
          <a:xfrm flipV="1">
            <a:off x="6134100" y="36788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0"/>
            <a:endCxn id="15" idx="4"/>
          </p:cNvCxnSpPr>
          <p:nvPr/>
        </p:nvCxnSpPr>
        <p:spPr>
          <a:xfrm flipV="1">
            <a:off x="7772400" y="36788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1" idx="6"/>
          </p:cNvCxnSpPr>
          <p:nvPr/>
        </p:nvCxnSpPr>
        <p:spPr>
          <a:xfrm flipH="1">
            <a:off x="6438900" y="3381667"/>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6" idx="2"/>
          </p:cNvCxnSpPr>
          <p:nvPr/>
        </p:nvCxnSpPr>
        <p:spPr>
          <a:xfrm>
            <a:off x="6438900" y="4784645"/>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rot="-2160000" flipV="1">
            <a:off x="4035489" y="3294415"/>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33010" y="6622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6" name="Oval 25"/>
          <p:cNvSpPr/>
          <p:nvPr/>
        </p:nvSpPr>
        <p:spPr>
          <a:xfrm>
            <a:off x="5033010" y="168330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7" name="Oval 26"/>
          <p:cNvSpPr/>
          <p:nvPr/>
        </p:nvSpPr>
        <p:spPr>
          <a:xfrm>
            <a:off x="3842124" y="11956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8" name="Oval 27"/>
          <p:cNvSpPr/>
          <p:nvPr/>
        </p:nvSpPr>
        <p:spPr>
          <a:xfrm>
            <a:off x="6096000" y="11956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26" idx="2"/>
            <a:endCxn id="27" idx="5"/>
          </p:cNvCxnSpPr>
          <p:nvPr/>
        </p:nvCxnSpPr>
        <p:spPr>
          <a:xfrm flipH="1" flipV="1">
            <a:off x="4362450" y="1702943"/>
            <a:ext cx="670560"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3"/>
            <a:endCxn id="26" idx="6"/>
          </p:cNvCxnSpPr>
          <p:nvPr/>
        </p:nvCxnSpPr>
        <p:spPr>
          <a:xfrm flipH="1">
            <a:off x="5642610" y="1702943"/>
            <a:ext cx="542664"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2"/>
            <a:endCxn id="27" idx="7"/>
          </p:cNvCxnSpPr>
          <p:nvPr/>
        </p:nvCxnSpPr>
        <p:spPr>
          <a:xfrm flipH="1">
            <a:off x="4362450" y="959405"/>
            <a:ext cx="670560"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1"/>
            <a:endCxn id="25" idx="6"/>
          </p:cNvCxnSpPr>
          <p:nvPr/>
        </p:nvCxnSpPr>
        <p:spPr>
          <a:xfrm flipH="1" flipV="1">
            <a:off x="5642610" y="959405"/>
            <a:ext cx="542664"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0"/>
            <a:endCxn id="25" idx="4"/>
          </p:cNvCxnSpPr>
          <p:nvPr/>
        </p:nvCxnSpPr>
        <p:spPr>
          <a:xfrm flipV="1">
            <a:off x="5337810" y="1256585"/>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6" idx="7"/>
            <a:endCxn id="26" idx="4"/>
          </p:cNvCxnSpPr>
          <p:nvPr/>
        </p:nvCxnSpPr>
        <p:spPr>
          <a:xfrm flipV="1">
            <a:off x="4882776" y="2277665"/>
            <a:ext cx="455034" cy="668176"/>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362450" y="2858799"/>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49" name="TextBox 48"/>
          <p:cNvSpPr txBox="1"/>
          <p:nvPr/>
        </p:nvSpPr>
        <p:spPr>
          <a:xfrm>
            <a:off x="563880" y="5562600"/>
            <a:ext cx="8153400" cy="954107"/>
          </a:xfrm>
          <a:prstGeom prst="rect">
            <a:avLst/>
          </a:prstGeom>
          <a:noFill/>
        </p:spPr>
        <p:txBody>
          <a:bodyPr wrap="square" rtlCol="0">
            <a:spAutoFit/>
          </a:bodyPr>
          <a:lstStyle/>
          <a:p>
            <a:pPr algn="ctr"/>
            <a:r>
              <a:rPr lang="en-US" sz="2800" dirty="0" smtClean="0"/>
              <a:t>B also must deal with potentially contradictory norms and expectations from various groups</a:t>
            </a:r>
            <a:endParaRPr lang="en-US" sz="2800" dirty="0"/>
          </a:p>
        </p:txBody>
      </p:sp>
      <p:cxnSp>
        <p:nvCxnSpPr>
          <p:cNvPr id="53" name="Straight Arrow Connector 52"/>
          <p:cNvCxnSpPr>
            <a:stCxn id="11" idx="2"/>
            <a:endCxn id="46" idx="6"/>
          </p:cNvCxnSpPr>
          <p:nvPr/>
        </p:nvCxnSpPr>
        <p:spPr>
          <a:xfrm flipH="1" flipV="1">
            <a:off x="4972050" y="3155979"/>
            <a:ext cx="857250" cy="2256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1897380" y="216172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62" name="Straight Arrow Connector 61"/>
          <p:cNvCxnSpPr>
            <a:stCxn id="60" idx="3"/>
            <a:endCxn id="13" idx="7"/>
          </p:cNvCxnSpPr>
          <p:nvPr/>
        </p:nvCxnSpPr>
        <p:spPr>
          <a:xfrm flipH="1">
            <a:off x="1587126" y="2669042"/>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 idx="1"/>
            <a:endCxn id="60" idx="5"/>
          </p:cNvCxnSpPr>
          <p:nvPr/>
        </p:nvCxnSpPr>
        <p:spPr>
          <a:xfrm flipH="1" flipV="1">
            <a:off x="2417706" y="2669042"/>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6" idx="1"/>
            <a:endCxn id="60" idx="6"/>
          </p:cNvCxnSpPr>
          <p:nvPr/>
        </p:nvCxnSpPr>
        <p:spPr>
          <a:xfrm flipH="1" flipV="1">
            <a:off x="2506980" y="2458904"/>
            <a:ext cx="1944744" cy="48693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 idx="7"/>
            <a:endCxn id="46" idx="3"/>
          </p:cNvCxnSpPr>
          <p:nvPr/>
        </p:nvCxnSpPr>
        <p:spPr>
          <a:xfrm flipV="1">
            <a:off x="3248286" y="3366117"/>
            <a:ext cx="1203438" cy="128459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4" idx="7"/>
            <a:endCxn id="60" idx="4"/>
          </p:cNvCxnSpPr>
          <p:nvPr/>
        </p:nvCxnSpPr>
        <p:spPr>
          <a:xfrm flipV="1">
            <a:off x="1587126" y="2756084"/>
            <a:ext cx="615054" cy="1894623"/>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49338" y="4083156"/>
            <a:ext cx="1666875" cy="830997"/>
          </a:xfrm>
          <a:prstGeom prst="rect">
            <a:avLst/>
          </a:prstGeom>
          <a:noFill/>
        </p:spPr>
        <p:txBody>
          <a:bodyPr wrap="square" rtlCol="0">
            <a:spAutoFit/>
          </a:bodyPr>
          <a:lstStyle/>
          <a:p>
            <a:pPr algn="ctr"/>
            <a:r>
              <a:rPr lang="en-US" sz="2400" dirty="0" smtClean="0">
                <a:solidFill>
                  <a:srgbClr val="C00000"/>
                </a:solidFill>
              </a:rPr>
              <a:t>High levels</a:t>
            </a:r>
          </a:p>
          <a:p>
            <a:pPr algn="ctr"/>
            <a:r>
              <a:rPr lang="en-US" sz="2400" dirty="0" smtClean="0">
                <a:solidFill>
                  <a:srgbClr val="C00000"/>
                </a:solidFill>
              </a:rPr>
              <a:t>of trust</a:t>
            </a:r>
            <a:endParaRPr lang="en-US" sz="2400" dirty="0">
              <a:solidFill>
                <a:srgbClr val="C00000"/>
              </a:solidFill>
            </a:endParaRPr>
          </a:p>
        </p:txBody>
      </p:sp>
      <p:sp>
        <p:nvSpPr>
          <p:cNvPr id="45" name="TextBox 44"/>
          <p:cNvSpPr txBox="1"/>
          <p:nvPr/>
        </p:nvSpPr>
        <p:spPr>
          <a:xfrm>
            <a:off x="6349625" y="2228071"/>
            <a:ext cx="1666875" cy="461665"/>
          </a:xfrm>
          <a:prstGeom prst="rect">
            <a:avLst/>
          </a:prstGeom>
          <a:noFill/>
        </p:spPr>
        <p:txBody>
          <a:bodyPr wrap="square" rtlCol="0">
            <a:spAutoFit/>
          </a:bodyPr>
          <a:lstStyle/>
          <a:p>
            <a:pPr algn="ctr"/>
            <a:r>
              <a:rPr lang="en-US" sz="2400" dirty="0" smtClean="0">
                <a:solidFill>
                  <a:srgbClr val="C00000"/>
                </a:solidFill>
              </a:rPr>
              <a:t>Riskier</a:t>
            </a:r>
            <a:endParaRPr lang="en-US" sz="2400" dirty="0">
              <a:solidFill>
                <a:srgbClr val="C00000"/>
              </a:solidFill>
            </a:endParaRPr>
          </a:p>
        </p:txBody>
      </p:sp>
      <p:sp>
        <p:nvSpPr>
          <p:cNvPr id="47" name="Freeform 46"/>
          <p:cNvSpPr/>
          <p:nvPr/>
        </p:nvSpPr>
        <p:spPr>
          <a:xfrm rot="16585101" flipV="1">
            <a:off x="5791080" y="1859179"/>
            <a:ext cx="24105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4885245" flipV="1">
            <a:off x="5921062" y="2255759"/>
            <a:ext cx="18172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455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Good to be B…</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Node B is at the end of multiple local bridges</a:t>
            </a:r>
          </a:p>
          <a:p>
            <a:r>
              <a:rPr lang="en-US" dirty="0" smtClean="0"/>
              <a:t>Node B spans a </a:t>
            </a:r>
            <a:r>
              <a:rPr lang="en-US" b="1" dirty="0" smtClean="0"/>
              <a:t>structural hole </a:t>
            </a:r>
            <a:r>
              <a:rPr lang="en-US" dirty="0" smtClean="0"/>
              <a:t>in the network – space between two components that do not interact closely</a:t>
            </a:r>
          </a:p>
          <a:p>
            <a:r>
              <a:rPr lang="en-US" dirty="0" smtClean="0"/>
              <a:t>If network represents a company or organization, some advantages for B:</a:t>
            </a:r>
          </a:p>
          <a:p>
            <a:pPr lvl="1"/>
            <a:r>
              <a:rPr lang="en-US" dirty="0" smtClean="0"/>
              <a:t>B has early access to info that originates in various components</a:t>
            </a:r>
          </a:p>
          <a:p>
            <a:pPr lvl="1"/>
            <a:r>
              <a:rPr lang="en-US" dirty="0" smtClean="0"/>
              <a:t>Having access to this info can amplify B’s creativity by combining disparate info into novel ideas</a:t>
            </a:r>
          </a:p>
          <a:p>
            <a:pPr lvl="1"/>
            <a:r>
              <a:rPr lang="en-US" dirty="0" smtClean="0"/>
              <a:t>B acts as “gatekeeper” and can control flow of information to various components</a:t>
            </a:r>
            <a:endParaRPr lang="en-US" dirty="0"/>
          </a:p>
        </p:txBody>
      </p:sp>
    </p:spTree>
    <p:extLst>
      <p:ext uri="{BB962C8B-B14F-4D97-AF65-F5344CB8AC3E}">
        <p14:creationId xmlns:p14="http://schemas.microsoft.com/office/powerpoint/2010/main" val="17426180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a:stCxn id="7" idx="1"/>
            <a:endCxn id="13" idx="5"/>
          </p:cNvCxnSpPr>
          <p:nvPr/>
        </p:nvCxnSpPr>
        <p:spPr>
          <a:xfrm flipH="1" flipV="1">
            <a:off x="1587126" y="3668005"/>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7" idx="2"/>
            <a:endCxn id="14" idx="6"/>
          </p:cNvCxnSpPr>
          <p:nvPr/>
        </p:nvCxnSpPr>
        <p:spPr>
          <a:xfrm flipH="1">
            <a:off x="1676400" y="4860845"/>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7" idx="0"/>
            <a:endCxn id="6" idx="4"/>
          </p:cNvCxnSpPr>
          <p:nvPr/>
        </p:nvCxnSpPr>
        <p:spPr>
          <a:xfrm flipV="1">
            <a:off x="3032760" y="37550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727960" y="31606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a:t>
            </a:r>
            <a:endParaRPr lang="en-US" sz="3200" dirty="0">
              <a:solidFill>
                <a:schemeClr val="tx1"/>
              </a:solidFill>
            </a:endParaRPr>
          </a:p>
        </p:txBody>
      </p:sp>
      <p:sp>
        <p:nvSpPr>
          <p:cNvPr id="7" name="Oval 6"/>
          <p:cNvSpPr/>
          <p:nvPr/>
        </p:nvSpPr>
        <p:spPr>
          <a:xfrm>
            <a:off x="2727960" y="45636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8" name="Straight Arrow Connector 7"/>
          <p:cNvCxnSpPr>
            <a:stCxn id="6" idx="6"/>
            <a:endCxn id="46" idx="2"/>
          </p:cNvCxnSpPr>
          <p:nvPr/>
        </p:nvCxnSpPr>
        <p:spPr>
          <a:xfrm flipV="1">
            <a:off x="3337560" y="3155979"/>
            <a:ext cx="1024890" cy="3018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13" idx="6"/>
          </p:cNvCxnSpPr>
          <p:nvPr/>
        </p:nvCxnSpPr>
        <p:spPr>
          <a:xfrm flipH="1">
            <a:off x="1676400" y="3457867"/>
            <a:ext cx="105156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0"/>
            <a:endCxn id="13" idx="4"/>
          </p:cNvCxnSpPr>
          <p:nvPr/>
        </p:nvCxnSpPr>
        <p:spPr>
          <a:xfrm flipV="1">
            <a:off x="1371600" y="37550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29300" y="30844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
            </a:r>
            <a:endParaRPr lang="en-US" sz="3200" dirty="0">
              <a:solidFill>
                <a:schemeClr val="tx1"/>
              </a:solidFill>
            </a:endParaRPr>
          </a:p>
        </p:txBody>
      </p:sp>
      <p:sp>
        <p:nvSpPr>
          <p:cNvPr id="12" name="Oval 11"/>
          <p:cNvSpPr/>
          <p:nvPr/>
        </p:nvSpPr>
        <p:spPr>
          <a:xfrm>
            <a:off x="5829300" y="44874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3" name="Oval 12"/>
          <p:cNvSpPr/>
          <p:nvPr/>
        </p:nvSpPr>
        <p:spPr>
          <a:xfrm>
            <a:off x="1066800" y="31606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Oval 13"/>
          <p:cNvSpPr/>
          <p:nvPr/>
        </p:nvSpPr>
        <p:spPr>
          <a:xfrm>
            <a:off x="1066800" y="45636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Oval 14"/>
          <p:cNvSpPr/>
          <p:nvPr/>
        </p:nvSpPr>
        <p:spPr>
          <a:xfrm>
            <a:off x="7467600" y="3084487"/>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6" name="Oval 15"/>
          <p:cNvSpPr/>
          <p:nvPr/>
        </p:nvSpPr>
        <p:spPr>
          <a:xfrm>
            <a:off x="7467600" y="448746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17" name="Straight Arrow Connector 16"/>
          <p:cNvCxnSpPr>
            <a:stCxn id="14" idx="7"/>
            <a:endCxn id="6" idx="3"/>
          </p:cNvCxnSpPr>
          <p:nvPr/>
        </p:nvCxnSpPr>
        <p:spPr>
          <a:xfrm flipV="1">
            <a:off x="1587126" y="3668005"/>
            <a:ext cx="123010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1"/>
            <a:endCxn id="11" idx="5"/>
          </p:cNvCxnSpPr>
          <p:nvPr/>
        </p:nvCxnSpPr>
        <p:spPr>
          <a:xfrm flipH="1" flipV="1">
            <a:off x="6349626" y="3591805"/>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5" idx="3"/>
          </p:cNvCxnSpPr>
          <p:nvPr/>
        </p:nvCxnSpPr>
        <p:spPr>
          <a:xfrm flipV="1">
            <a:off x="6349626" y="3591805"/>
            <a:ext cx="1207248" cy="98270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0"/>
            <a:endCxn id="11" idx="4"/>
          </p:cNvCxnSpPr>
          <p:nvPr/>
        </p:nvCxnSpPr>
        <p:spPr>
          <a:xfrm flipV="1">
            <a:off x="6134100" y="36788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0"/>
            <a:endCxn id="15" idx="4"/>
          </p:cNvCxnSpPr>
          <p:nvPr/>
        </p:nvCxnSpPr>
        <p:spPr>
          <a:xfrm flipV="1">
            <a:off x="7772400" y="3678847"/>
            <a:ext cx="0" cy="80861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1" idx="6"/>
          </p:cNvCxnSpPr>
          <p:nvPr/>
        </p:nvCxnSpPr>
        <p:spPr>
          <a:xfrm flipH="1">
            <a:off x="6438900" y="3381667"/>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6" idx="2"/>
          </p:cNvCxnSpPr>
          <p:nvPr/>
        </p:nvCxnSpPr>
        <p:spPr>
          <a:xfrm>
            <a:off x="6438900" y="4784645"/>
            <a:ext cx="1028700" cy="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rot="-2160000" flipV="1">
            <a:off x="4035489" y="3294415"/>
            <a:ext cx="182880" cy="853440"/>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33010" y="6622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6" name="Oval 25"/>
          <p:cNvSpPr/>
          <p:nvPr/>
        </p:nvSpPr>
        <p:spPr>
          <a:xfrm>
            <a:off x="5033010" y="168330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a:t>
            </a:r>
            <a:endParaRPr lang="en-US" sz="3200" dirty="0">
              <a:solidFill>
                <a:schemeClr val="tx1"/>
              </a:solidFill>
            </a:endParaRPr>
          </a:p>
        </p:txBody>
      </p:sp>
      <p:sp>
        <p:nvSpPr>
          <p:cNvPr id="27" name="Oval 26"/>
          <p:cNvSpPr/>
          <p:nvPr/>
        </p:nvSpPr>
        <p:spPr>
          <a:xfrm>
            <a:off x="3842124" y="11956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8" name="Oval 27"/>
          <p:cNvSpPr/>
          <p:nvPr/>
        </p:nvSpPr>
        <p:spPr>
          <a:xfrm>
            <a:off x="6096000" y="1195625"/>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30" name="Straight Arrow Connector 29"/>
          <p:cNvCxnSpPr>
            <a:stCxn id="26" idx="2"/>
            <a:endCxn id="27" idx="5"/>
          </p:cNvCxnSpPr>
          <p:nvPr/>
        </p:nvCxnSpPr>
        <p:spPr>
          <a:xfrm flipH="1" flipV="1">
            <a:off x="4362450" y="1702943"/>
            <a:ext cx="670560"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3"/>
            <a:endCxn id="26" idx="6"/>
          </p:cNvCxnSpPr>
          <p:nvPr/>
        </p:nvCxnSpPr>
        <p:spPr>
          <a:xfrm flipH="1">
            <a:off x="5642610" y="1702943"/>
            <a:ext cx="542664" cy="27754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2"/>
            <a:endCxn id="27" idx="7"/>
          </p:cNvCxnSpPr>
          <p:nvPr/>
        </p:nvCxnSpPr>
        <p:spPr>
          <a:xfrm flipH="1">
            <a:off x="4362450" y="959405"/>
            <a:ext cx="670560"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1"/>
            <a:endCxn id="25" idx="6"/>
          </p:cNvCxnSpPr>
          <p:nvPr/>
        </p:nvCxnSpPr>
        <p:spPr>
          <a:xfrm flipH="1" flipV="1">
            <a:off x="5642610" y="959405"/>
            <a:ext cx="542664" cy="323262"/>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0"/>
            <a:endCxn id="25" idx="4"/>
          </p:cNvCxnSpPr>
          <p:nvPr/>
        </p:nvCxnSpPr>
        <p:spPr>
          <a:xfrm flipV="1">
            <a:off x="5337810" y="1256585"/>
            <a:ext cx="0" cy="42672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6" idx="7"/>
            <a:endCxn id="26" idx="4"/>
          </p:cNvCxnSpPr>
          <p:nvPr/>
        </p:nvCxnSpPr>
        <p:spPr>
          <a:xfrm flipV="1">
            <a:off x="4882776" y="2277665"/>
            <a:ext cx="455034" cy="668176"/>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362450" y="2858799"/>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B</a:t>
            </a:r>
            <a:endParaRPr lang="en-US" sz="3200" dirty="0">
              <a:solidFill>
                <a:schemeClr val="tx1"/>
              </a:solidFill>
            </a:endParaRPr>
          </a:p>
        </p:txBody>
      </p:sp>
      <p:sp>
        <p:nvSpPr>
          <p:cNvPr id="49" name="TextBox 48"/>
          <p:cNvSpPr txBox="1"/>
          <p:nvPr/>
        </p:nvSpPr>
        <p:spPr>
          <a:xfrm>
            <a:off x="563880" y="5562600"/>
            <a:ext cx="8153400" cy="954107"/>
          </a:xfrm>
          <a:prstGeom prst="rect">
            <a:avLst/>
          </a:prstGeom>
          <a:noFill/>
        </p:spPr>
        <p:txBody>
          <a:bodyPr wrap="square" rtlCol="0">
            <a:spAutoFit/>
          </a:bodyPr>
          <a:lstStyle/>
          <a:p>
            <a:pPr algn="ctr"/>
            <a:r>
              <a:rPr lang="en-US" sz="2800" dirty="0" smtClean="0"/>
              <a:t>Who would you rather be?  </a:t>
            </a:r>
            <a:r>
              <a:rPr lang="en-US" sz="2800" b="1" dirty="0" smtClean="0"/>
              <a:t>A</a:t>
            </a:r>
            <a:r>
              <a:rPr lang="en-US" sz="2800" dirty="0" smtClean="0"/>
              <a:t> with trusted relationships or risk-taker </a:t>
            </a:r>
            <a:r>
              <a:rPr lang="en-US" sz="2800" b="1" dirty="0" smtClean="0"/>
              <a:t>B</a:t>
            </a:r>
            <a:r>
              <a:rPr lang="en-US" sz="2800" dirty="0" smtClean="0"/>
              <a:t>?</a:t>
            </a:r>
            <a:endParaRPr lang="en-US" sz="2800" dirty="0"/>
          </a:p>
        </p:txBody>
      </p:sp>
      <p:cxnSp>
        <p:nvCxnSpPr>
          <p:cNvPr id="53" name="Straight Arrow Connector 52"/>
          <p:cNvCxnSpPr>
            <a:stCxn id="11" idx="2"/>
            <a:endCxn id="46" idx="6"/>
          </p:cNvCxnSpPr>
          <p:nvPr/>
        </p:nvCxnSpPr>
        <p:spPr>
          <a:xfrm flipH="1" flipV="1">
            <a:off x="4972050" y="3155979"/>
            <a:ext cx="857250" cy="225688"/>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1897380" y="2161724"/>
            <a:ext cx="609600" cy="594360"/>
          </a:xfrm>
          <a:prstGeom prst="ellipse">
            <a:avLst/>
          </a:prstGeom>
          <a:solidFill>
            <a:schemeClr val="bg1"/>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62" name="Straight Arrow Connector 61"/>
          <p:cNvCxnSpPr>
            <a:stCxn id="60" idx="3"/>
            <a:endCxn id="13" idx="7"/>
          </p:cNvCxnSpPr>
          <p:nvPr/>
        </p:nvCxnSpPr>
        <p:spPr>
          <a:xfrm flipH="1">
            <a:off x="1587126" y="2669042"/>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 idx="1"/>
            <a:endCxn id="60" idx="5"/>
          </p:cNvCxnSpPr>
          <p:nvPr/>
        </p:nvCxnSpPr>
        <p:spPr>
          <a:xfrm flipH="1" flipV="1">
            <a:off x="2417706" y="2669042"/>
            <a:ext cx="399528" cy="57868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6" idx="1"/>
            <a:endCxn id="60" idx="6"/>
          </p:cNvCxnSpPr>
          <p:nvPr/>
        </p:nvCxnSpPr>
        <p:spPr>
          <a:xfrm flipH="1" flipV="1">
            <a:off x="2506980" y="2458904"/>
            <a:ext cx="1944744" cy="486937"/>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 idx="7"/>
            <a:endCxn id="46" idx="3"/>
          </p:cNvCxnSpPr>
          <p:nvPr/>
        </p:nvCxnSpPr>
        <p:spPr>
          <a:xfrm flipV="1">
            <a:off x="3248286" y="3366117"/>
            <a:ext cx="1203438" cy="1284590"/>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4" idx="7"/>
            <a:endCxn id="60" idx="4"/>
          </p:cNvCxnSpPr>
          <p:nvPr/>
        </p:nvCxnSpPr>
        <p:spPr>
          <a:xfrm flipV="1">
            <a:off x="1587126" y="2756084"/>
            <a:ext cx="615054" cy="1894623"/>
          </a:xfrm>
          <a:prstGeom prst="straightConnector1">
            <a:avLst/>
          </a:prstGeom>
          <a:ln w="25400">
            <a:solidFill>
              <a:srgbClr val="C00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49338" y="4083156"/>
            <a:ext cx="1666875" cy="830997"/>
          </a:xfrm>
          <a:prstGeom prst="rect">
            <a:avLst/>
          </a:prstGeom>
          <a:noFill/>
        </p:spPr>
        <p:txBody>
          <a:bodyPr wrap="square" rtlCol="0">
            <a:spAutoFit/>
          </a:bodyPr>
          <a:lstStyle/>
          <a:p>
            <a:pPr algn="ctr"/>
            <a:r>
              <a:rPr lang="en-US" sz="2400" dirty="0" smtClean="0">
                <a:solidFill>
                  <a:srgbClr val="C00000"/>
                </a:solidFill>
              </a:rPr>
              <a:t>High levels</a:t>
            </a:r>
          </a:p>
          <a:p>
            <a:pPr algn="ctr"/>
            <a:r>
              <a:rPr lang="en-US" sz="2400" dirty="0" smtClean="0">
                <a:solidFill>
                  <a:srgbClr val="C00000"/>
                </a:solidFill>
              </a:rPr>
              <a:t>of trust</a:t>
            </a:r>
            <a:endParaRPr lang="en-US" sz="2400" dirty="0">
              <a:solidFill>
                <a:srgbClr val="C00000"/>
              </a:solidFill>
            </a:endParaRPr>
          </a:p>
        </p:txBody>
      </p:sp>
      <p:sp>
        <p:nvSpPr>
          <p:cNvPr id="45" name="TextBox 44"/>
          <p:cNvSpPr txBox="1"/>
          <p:nvPr/>
        </p:nvSpPr>
        <p:spPr>
          <a:xfrm>
            <a:off x="6349625" y="2228071"/>
            <a:ext cx="1666875" cy="461665"/>
          </a:xfrm>
          <a:prstGeom prst="rect">
            <a:avLst/>
          </a:prstGeom>
          <a:noFill/>
        </p:spPr>
        <p:txBody>
          <a:bodyPr wrap="square" rtlCol="0">
            <a:spAutoFit/>
          </a:bodyPr>
          <a:lstStyle/>
          <a:p>
            <a:pPr algn="ctr"/>
            <a:r>
              <a:rPr lang="en-US" sz="2400" dirty="0" smtClean="0">
                <a:solidFill>
                  <a:srgbClr val="C00000"/>
                </a:solidFill>
              </a:rPr>
              <a:t>Riskier</a:t>
            </a:r>
            <a:endParaRPr lang="en-US" sz="2400" dirty="0">
              <a:solidFill>
                <a:srgbClr val="C00000"/>
              </a:solidFill>
            </a:endParaRPr>
          </a:p>
        </p:txBody>
      </p:sp>
      <p:sp>
        <p:nvSpPr>
          <p:cNvPr id="47" name="Freeform 46"/>
          <p:cNvSpPr/>
          <p:nvPr/>
        </p:nvSpPr>
        <p:spPr>
          <a:xfrm rot="16585101" flipV="1">
            <a:off x="5791080" y="1859179"/>
            <a:ext cx="24105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4885245" flipV="1">
            <a:off x="5921062" y="2255759"/>
            <a:ext cx="181722" cy="1264164"/>
          </a:xfrm>
          <a:custGeom>
            <a:avLst/>
            <a:gdLst>
              <a:gd name="connsiteX0" fmla="*/ 182880 w 182880"/>
              <a:gd name="connsiteY0" fmla="*/ 0 h 853440"/>
              <a:gd name="connsiteX1" fmla="*/ 152400 w 182880"/>
              <a:gd name="connsiteY1" fmla="*/ 365760 h 853440"/>
              <a:gd name="connsiteX2" fmla="*/ 30480 w 182880"/>
              <a:gd name="connsiteY2" fmla="*/ 381000 h 853440"/>
              <a:gd name="connsiteX3" fmla="*/ 0 w 182880"/>
              <a:gd name="connsiteY3" fmla="*/ 853440 h 853440"/>
            </a:gdLst>
            <a:ahLst/>
            <a:cxnLst>
              <a:cxn ang="0">
                <a:pos x="connsiteX0" y="connsiteY0"/>
              </a:cxn>
              <a:cxn ang="0">
                <a:pos x="connsiteX1" y="connsiteY1"/>
              </a:cxn>
              <a:cxn ang="0">
                <a:pos x="connsiteX2" y="connsiteY2"/>
              </a:cxn>
              <a:cxn ang="0">
                <a:pos x="connsiteX3" y="connsiteY3"/>
              </a:cxn>
            </a:cxnLst>
            <a:rect l="l" t="t" r="r" b="b"/>
            <a:pathLst>
              <a:path w="182880" h="853440">
                <a:moveTo>
                  <a:pt x="182880" y="0"/>
                </a:moveTo>
                <a:cubicBezTo>
                  <a:pt x="180340" y="151130"/>
                  <a:pt x="177800" y="302260"/>
                  <a:pt x="152400" y="365760"/>
                </a:cubicBezTo>
                <a:cubicBezTo>
                  <a:pt x="127000" y="429260"/>
                  <a:pt x="55880" y="299720"/>
                  <a:pt x="30480" y="381000"/>
                </a:cubicBezTo>
                <a:cubicBezTo>
                  <a:pt x="5080" y="462280"/>
                  <a:pt x="2540" y="657860"/>
                  <a:pt x="0" y="853440"/>
                </a:cubicBezTo>
              </a:path>
            </a:pathLst>
          </a:custGeom>
          <a:no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992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Helpful Resources</a:t>
            </a:r>
            <a:endParaRPr lang="en-US" dirty="0"/>
          </a:p>
        </p:txBody>
      </p:sp>
      <p:sp>
        <p:nvSpPr>
          <p:cNvPr id="3" name="Content Placeholder 2"/>
          <p:cNvSpPr>
            <a:spLocks noGrp="1"/>
          </p:cNvSpPr>
          <p:nvPr>
            <p:ph idx="1"/>
          </p:nvPr>
        </p:nvSpPr>
        <p:spPr/>
        <p:txBody>
          <a:bodyPr/>
          <a:lstStyle/>
          <a:p>
            <a:r>
              <a:rPr lang="en-US" dirty="0" smtClean="0"/>
              <a:t>Bibliography of Research on Social Network Sites</a:t>
            </a:r>
            <a:br>
              <a:rPr lang="en-US" dirty="0" smtClean="0"/>
            </a:br>
            <a:r>
              <a:rPr lang="en-US" dirty="0">
                <a:hlinkClick r:id="rId2"/>
              </a:rPr>
              <a:t>http://</a:t>
            </a:r>
            <a:r>
              <a:rPr lang="en-US" dirty="0" smtClean="0">
                <a:hlinkClick r:id="rId2"/>
              </a:rPr>
              <a:t>www.danah.org/researchBibs/sns.php</a:t>
            </a:r>
            <a:endParaRPr lang="en-US" dirty="0" smtClean="0"/>
          </a:p>
          <a:p>
            <a:r>
              <a:rPr lang="en-US" dirty="0" smtClean="0"/>
              <a:t>Christakis and Fowler, </a:t>
            </a:r>
            <a:r>
              <a:rPr lang="en-US" i="1" dirty="0" smtClean="0"/>
              <a:t>Connected</a:t>
            </a:r>
            <a:r>
              <a:rPr lang="en-US" dirty="0" smtClean="0"/>
              <a:t> (2009)</a:t>
            </a:r>
          </a:p>
          <a:p>
            <a:r>
              <a:rPr lang="en-US" dirty="0" err="1" smtClean="0"/>
              <a:t>Kadushin</a:t>
            </a:r>
            <a:r>
              <a:rPr lang="en-US" dirty="0" smtClean="0"/>
              <a:t>, </a:t>
            </a:r>
            <a:r>
              <a:rPr lang="en-US" i="1" dirty="0" smtClean="0"/>
              <a:t>Understanding Social Networks </a:t>
            </a:r>
            <a:r>
              <a:rPr lang="en-US" dirty="0" smtClean="0"/>
              <a:t>(2011)</a:t>
            </a:r>
          </a:p>
          <a:p>
            <a:endParaRPr lang="en-US" dirty="0"/>
          </a:p>
        </p:txBody>
      </p:sp>
    </p:spTree>
    <p:extLst>
      <p:ext uri="{BB962C8B-B14F-4D97-AF65-F5344CB8AC3E}">
        <p14:creationId xmlns:p14="http://schemas.microsoft.com/office/powerpoint/2010/main" val="1796523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2.bp.blogspot.com/_Vk2KZcJaE04/SFQqCRdW6JI/AAAAAAAAAro/-WmXq5RZpt0/s1600/touchgraph_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7158122" cy="5648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5000" y="6019800"/>
            <a:ext cx="5791200" cy="707886"/>
          </a:xfrm>
          <a:prstGeom prst="rect">
            <a:avLst/>
          </a:prstGeom>
          <a:noFill/>
        </p:spPr>
        <p:txBody>
          <a:bodyPr wrap="square" rtlCol="0">
            <a:spAutoFit/>
          </a:bodyPr>
          <a:lstStyle/>
          <a:p>
            <a:pPr algn="ctr"/>
            <a:r>
              <a:rPr lang="en-US" sz="4000" dirty="0" smtClean="0"/>
              <a:t>Facebook Friends</a:t>
            </a:r>
            <a:endParaRPr lang="en-US" sz="4000" dirty="0"/>
          </a:p>
        </p:txBody>
      </p:sp>
    </p:spTree>
    <p:extLst>
      <p:ext uri="{BB962C8B-B14F-4D97-AF65-F5344CB8AC3E}">
        <p14:creationId xmlns:p14="http://schemas.microsoft.com/office/powerpoint/2010/main" val="274168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3000"/>
            <a:ext cx="2667000" cy="1323439"/>
          </a:xfrm>
          <a:prstGeom prst="rect">
            <a:avLst/>
          </a:prstGeom>
          <a:noFill/>
        </p:spPr>
        <p:txBody>
          <a:bodyPr wrap="square" rtlCol="0">
            <a:spAutoFit/>
          </a:bodyPr>
          <a:lstStyle/>
          <a:p>
            <a:pPr algn="ctr"/>
            <a:r>
              <a:rPr lang="en-US" sz="4000" dirty="0" smtClean="0"/>
              <a:t>LinkedIn</a:t>
            </a:r>
            <a:br>
              <a:rPr lang="en-US" sz="4000" dirty="0" smtClean="0"/>
            </a:br>
            <a:r>
              <a:rPr lang="en-US" sz="4000" dirty="0" smtClean="0"/>
              <a:t>Maps</a:t>
            </a:r>
            <a:endParaRPr lang="en-US" sz="4000" dirty="0"/>
          </a:p>
        </p:txBody>
      </p:sp>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182" y="228600"/>
            <a:ext cx="6510338" cy="641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286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3200400" cy="1938992"/>
          </a:xfrm>
          <a:prstGeom prst="rect">
            <a:avLst/>
          </a:prstGeom>
          <a:noFill/>
        </p:spPr>
        <p:txBody>
          <a:bodyPr wrap="square" rtlCol="0">
            <a:spAutoFit/>
          </a:bodyPr>
          <a:lstStyle/>
          <a:p>
            <a:pPr algn="ctr"/>
            <a:r>
              <a:rPr lang="en-US" sz="4000" dirty="0" smtClean="0"/>
              <a:t>Tweets containing “</a:t>
            </a:r>
            <a:r>
              <a:rPr lang="en-US" sz="4000" dirty="0" err="1" smtClean="0"/>
              <a:t>obamacare</a:t>
            </a:r>
            <a:r>
              <a:rPr lang="en-US" sz="4000" dirty="0" smtClean="0"/>
              <a:t>”</a:t>
            </a:r>
            <a:endParaRPr lang="en-US" sz="4000" dirty="0"/>
          </a:p>
        </p:txBody>
      </p:sp>
      <p:pic>
        <p:nvPicPr>
          <p:cNvPr id="1464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920" y="266700"/>
            <a:ext cx="551497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6172200"/>
            <a:ext cx="2590800" cy="461665"/>
          </a:xfrm>
          <a:prstGeom prst="rect">
            <a:avLst/>
          </a:prstGeom>
          <a:noFill/>
        </p:spPr>
        <p:txBody>
          <a:bodyPr wrap="square" rtlCol="0">
            <a:spAutoFit/>
          </a:bodyPr>
          <a:lstStyle/>
          <a:p>
            <a:r>
              <a:rPr lang="en-US" sz="1200" dirty="0">
                <a:hlinkClick r:id="rId3"/>
              </a:rPr>
              <a:t>http://www.nodexlgraphgallery.org/Pages/Graph.aspx?graphID=514</a:t>
            </a:r>
            <a:endParaRPr lang="en-US" sz="1200" dirty="0"/>
          </a:p>
        </p:txBody>
      </p:sp>
    </p:spTree>
    <p:extLst>
      <p:ext uri="{BB962C8B-B14F-4D97-AF65-F5344CB8AC3E}">
        <p14:creationId xmlns:p14="http://schemas.microsoft.com/office/powerpoint/2010/main" val="204132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Social Networks?</a:t>
            </a:r>
            <a:endParaRPr lang="en-US" dirty="0"/>
          </a:p>
        </p:txBody>
      </p:sp>
      <p:sp>
        <p:nvSpPr>
          <p:cNvPr id="3" name="Content Placeholder 2"/>
          <p:cNvSpPr>
            <a:spLocks noGrp="1"/>
          </p:cNvSpPr>
          <p:nvPr>
            <p:ph idx="1"/>
          </p:nvPr>
        </p:nvSpPr>
        <p:spPr/>
        <p:txBody>
          <a:bodyPr>
            <a:normAutofit/>
          </a:bodyPr>
          <a:lstStyle/>
          <a:p>
            <a:r>
              <a:rPr lang="en-US" dirty="0" smtClean="0"/>
              <a:t>Social scientists use social networks to study how people interact and develop theories of social behavior. OSNs offer opportunities to study social networks at larger scale</a:t>
            </a:r>
          </a:p>
          <a:p>
            <a:r>
              <a:rPr lang="en-US" dirty="0" smtClean="0"/>
              <a:t>Understanding the structure of OSNs can lead to systems in the future that want to improve security, leverage trust, improve social interaction, etc.</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z93mhqR0iLCYRFldPsjzz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59731</TotalTime>
  <Words>1654</Words>
  <Application>Microsoft Office PowerPoint</Application>
  <PresentationFormat>On-screen Show (4:3)</PresentationFormat>
  <Paragraphs>312</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Social Networks</vt:lpstr>
      <vt:lpstr>PowerPoint Presentation</vt:lpstr>
      <vt:lpstr>Social Network</vt:lpstr>
      <vt:lpstr>Online Social Networks (OSN)</vt:lpstr>
      <vt:lpstr>PowerPoint Presentation</vt:lpstr>
      <vt:lpstr>PowerPoint Presentation</vt:lpstr>
      <vt:lpstr>PowerPoint Presentation</vt:lpstr>
      <vt:lpstr>PowerPoint Presentation</vt:lpstr>
      <vt:lpstr>Why Study Social Networks?</vt:lpstr>
      <vt:lpstr>Why Study Social Networks?</vt:lpstr>
      <vt:lpstr>Graph Types</vt:lpstr>
      <vt:lpstr>Cycles</vt:lpstr>
      <vt:lpstr>Components</vt:lpstr>
      <vt:lpstr>Distance</vt:lpstr>
      <vt:lpstr>Small World Network</vt:lpstr>
      <vt:lpstr>Four Degrees of Separation</vt:lpstr>
      <vt:lpstr>Erdos Number</vt:lpstr>
      <vt:lpstr>Network Evolution</vt:lpstr>
      <vt:lpstr>PowerPoint Presentation</vt:lpstr>
      <vt:lpstr>Triadic Closure</vt:lpstr>
      <vt:lpstr>Reasons for Triadic Closure</vt:lpstr>
      <vt:lpstr>Measuring Triadic Closure</vt:lpstr>
      <vt:lpstr>Clustering Coefficient</vt:lpstr>
      <vt:lpstr>Bridges</vt:lpstr>
      <vt:lpstr>Local Bridges</vt:lpstr>
      <vt:lpstr>Local Bridges</vt:lpstr>
      <vt:lpstr>Strong and Weak Ties</vt:lpstr>
      <vt:lpstr>Variable Tie Strength</vt:lpstr>
      <vt:lpstr>Tie Strength and Triadic Closure</vt:lpstr>
      <vt:lpstr>Strong Triadic Closure Property</vt:lpstr>
      <vt:lpstr>Strong Triadic Closure and Bridges</vt:lpstr>
      <vt:lpstr>Strong Triadic Closure and Bridges</vt:lpstr>
      <vt:lpstr>Large-Scale Data Studies</vt:lpstr>
      <vt:lpstr>Cell Phone Social Network</vt:lpstr>
      <vt:lpstr>Cell Phone Social Network</vt:lpstr>
      <vt:lpstr>Neighborhood Overlap</vt:lpstr>
      <vt:lpstr>Neighborhood Overlap</vt:lpstr>
      <vt:lpstr>PowerPoint Presentation</vt:lpstr>
      <vt:lpstr>Removing Ties</vt:lpstr>
      <vt:lpstr>Tie Strength on Facebook</vt:lpstr>
      <vt:lpstr>Three Categories of Links</vt:lpstr>
      <vt:lpstr>Typical User’s Network</vt:lpstr>
      <vt:lpstr>Limits to Maintaining Relationships</vt:lpstr>
      <vt:lpstr>Tie Strength on Twitter</vt:lpstr>
      <vt:lpstr>Friends vs. Followees</vt:lpstr>
      <vt:lpstr>Now let’s shift the attention away from the edges and towards the nodes…</vt:lpstr>
      <vt:lpstr>Edge Embeddedness</vt:lpstr>
      <vt:lpstr>Example</vt:lpstr>
      <vt:lpstr>Embeddedness and Trust</vt:lpstr>
      <vt:lpstr>PowerPoint Presentation</vt:lpstr>
      <vt:lpstr>It’s Good to be B…</vt:lpstr>
      <vt:lpstr>PowerPoint Presentation</vt:lpstr>
      <vt:lpstr>Other Helpful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Web Science</dc:title>
  <dc:creator>Frank McCown</dc:creator>
  <cp:lastModifiedBy>Frank McCown</cp:lastModifiedBy>
  <cp:revision>1770</cp:revision>
  <dcterms:created xsi:type="dcterms:W3CDTF">2011-01-04T16:11:25Z</dcterms:created>
  <dcterms:modified xsi:type="dcterms:W3CDTF">2013-03-29T19:01:19Z</dcterms:modified>
</cp:coreProperties>
</file>