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84" r:id="rId3"/>
    <p:sldId id="274" r:id="rId4"/>
    <p:sldId id="275" r:id="rId5"/>
    <p:sldId id="276" r:id="rId6"/>
    <p:sldId id="277" r:id="rId7"/>
    <p:sldId id="285" r:id="rId8"/>
    <p:sldId id="283" r:id="rId9"/>
    <p:sldId id="271" r:id="rId10"/>
    <p:sldId id="272" r:id="rId11"/>
    <p:sldId id="273" r:id="rId12"/>
    <p:sldId id="279" r:id="rId13"/>
    <p:sldId id="280" r:id="rId14"/>
    <p:sldId id="281" r:id="rId15"/>
    <p:sldId id="282" r:id="rId16"/>
    <p:sldId id="286" r:id="rId17"/>
    <p:sldId id="287" r:id="rId18"/>
    <p:sldId id="28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5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6CCEF-2811-4684-B404-3C2264277512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52363E-5BCE-41A0-B001-0F22CC3E72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332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AE19D-5339-4756-B8A9-1250AF6B265C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520A2-ED9F-47E8-A938-FCDAA9B59C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78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 – accounts for about half of all Internet traffic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C614A-E43D-4BEF-81EA-A51D801D1AB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D9B34-50F3-4805-929D-3EDBDB23DF05}" type="datetimeFigureOut">
              <a:rPr lang="en-US" smtClean="0"/>
              <a:pPr/>
              <a:t>1/24/2013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0C1EB-AF8C-44FF-9CA3-5931A8C9179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hyperlink" Target="http://creativecommons.org/licenses/by-nc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w3.org/TR/webarch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webarch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RI_Euler_Diagram_no_lone_URIs.sv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URI_scheme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ementoweb.org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ddons.mozilla.org/en-us/firefox/addon/mementofox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ode.google.com/p/memento-browse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TF-8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rnet_Protocol_Suite" TargetMode="External"/><Relationship Id="rId2" Type="http://schemas.openxmlformats.org/officeDocument/2006/relationships/hyperlink" Target="http://en.wikipedia.org/wiki/Computer_network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Interne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List_of_TCP_and_UDP_port_number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rding.edu/comp/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hyperlink" Target="http://en.wikipedia.org/wiki/Domain_Name_System" TargetMode="Externa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6.xml"/><Relationship Id="rId17" Type="http://schemas.openxmlformats.org/officeDocument/2006/relationships/hyperlink" Target="http://en.wikipedia.org/wiki/DNS_cache_poisoning" TargetMode="External"/><Relationship Id="rId2" Type="http://schemas.openxmlformats.org/officeDocument/2006/relationships/tags" Target="../tags/tag13.xml"/><Relationship Id="rId16" Type="http://schemas.openxmlformats.org/officeDocument/2006/relationships/hyperlink" Target="http://www.hulu.com/" TargetMode="Externa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5" Type="http://schemas.openxmlformats.org/officeDocument/2006/relationships/hyperlink" Target="http://www.cnn.com/" TargetMode="Externa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hyperlink" Target="http://www.google.com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0.xml"/><Relationship Id="rId13" Type="http://schemas.openxmlformats.org/officeDocument/2006/relationships/tags" Target="../tags/tag35.xml"/><Relationship Id="rId18" Type="http://schemas.openxmlformats.org/officeDocument/2006/relationships/tags" Target="../tags/tag40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tags" Target="../tags/tag34.xml"/><Relationship Id="rId17" Type="http://schemas.openxmlformats.org/officeDocument/2006/relationships/tags" Target="../tags/tag39.xml"/><Relationship Id="rId2" Type="http://schemas.openxmlformats.org/officeDocument/2006/relationships/tags" Target="../tags/tag24.xml"/><Relationship Id="rId16" Type="http://schemas.openxmlformats.org/officeDocument/2006/relationships/tags" Target="../tags/tag38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tags" Target="../tags/tag33.xml"/><Relationship Id="rId5" Type="http://schemas.openxmlformats.org/officeDocument/2006/relationships/tags" Target="../tags/tag27.xml"/><Relationship Id="rId15" Type="http://schemas.openxmlformats.org/officeDocument/2006/relationships/tags" Target="../tags/tag37.xml"/><Relationship Id="rId10" Type="http://schemas.openxmlformats.org/officeDocument/2006/relationships/tags" Target="../tags/tag32.xml"/><Relationship Id="rId19" Type="http://schemas.openxmlformats.org/officeDocument/2006/relationships/slideLayout" Target="../slideLayouts/slideLayout6.xml"/><Relationship Id="rId4" Type="http://schemas.openxmlformats.org/officeDocument/2006/relationships/tags" Target="../tags/tag26.xml"/><Relationship Id="rId9" Type="http://schemas.openxmlformats.org/officeDocument/2006/relationships/tags" Target="../tags/tag31.xml"/><Relationship Id="rId14" Type="http://schemas.openxmlformats.org/officeDocument/2006/relationships/tags" Target="../tags/tag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3.org/TR/webarch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9000"/>
            <a:lum/>
          </a:blip>
          <a:srcRect/>
          <a:stretch>
            <a:fillRect l="13000" t="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1470025"/>
          </a:xfrm>
        </p:spPr>
        <p:txBody>
          <a:bodyPr/>
          <a:lstStyle/>
          <a:p>
            <a:r>
              <a:rPr lang="en-US" b="1" dirty="0" smtClean="0"/>
              <a:t>Web Architecture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Dr. Frank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McCown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Intro to Web Science</a:t>
            </a: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Harding University</a:t>
            </a:r>
          </a:p>
        </p:txBody>
      </p:sp>
      <p:sp>
        <p:nvSpPr>
          <p:cNvPr id="6" name="TextBox 5"/>
          <p:cNvSpPr txBox="1"/>
          <p:nvPr>
            <p:custDataLst>
              <p:tags r:id="rId1"/>
            </p:custDataLst>
          </p:nvPr>
        </p:nvSpPr>
        <p:spPr>
          <a:xfrm>
            <a:off x="800100" y="5983069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This work is licensed under a </a:t>
            </a:r>
            <a:r>
              <a:rPr lang="en-US" dirty="0">
                <a:hlinkClick r:id="rId4"/>
              </a:rPr>
              <a:t>Creative Commons Attribution-</a:t>
            </a:r>
            <a:r>
              <a:rPr lang="en-US" dirty="0" err="1">
                <a:hlinkClick r:id="rId4"/>
              </a:rPr>
              <a:t>NonCommercial</a:t>
            </a:r>
            <a:r>
              <a:rPr lang="en-US" dirty="0">
                <a:hlinkClick r:id="rId4"/>
              </a:rPr>
              <a:t>-</a:t>
            </a:r>
            <a:r>
              <a:rPr lang="en-US" dirty="0" err="1">
                <a:hlinkClick r:id="rId4"/>
              </a:rPr>
              <a:t>ShareAlike</a:t>
            </a:r>
            <a:r>
              <a:rPr lang="en-US" dirty="0">
                <a:hlinkClick r:id="rId4"/>
              </a:rPr>
              <a:t> 3.0 </a:t>
            </a:r>
            <a:r>
              <a:rPr lang="en-US" dirty="0" err="1">
                <a:hlinkClick r:id="rId4"/>
              </a:rPr>
              <a:t>Unported</a:t>
            </a:r>
            <a:r>
              <a:rPr lang="en-US" dirty="0">
                <a:hlinkClick r:id="rId4"/>
              </a:rPr>
              <a:t> License</a:t>
            </a:r>
            <a:endParaRPr lang="en-US" b="1" dirty="0"/>
          </a:p>
        </p:txBody>
      </p:sp>
      <p:pic>
        <p:nvPicPr>
          <p:cNvPr id="7" name="Picture 2" descr="Creative Commons Licen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00" y="563880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Web Definition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0" y="1828800"/>
            <a:ext cx="3505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“The </a:t>
            </a:r>
            <a:r>
              <a:rPr lang="en-US" sz="2400" b="1" i="1" dirty="0" smtClean="0"/>
              <a:t>World Wide Web</a:t>
            </a:r>
            <a:r>
              <a:rPr lang="en-US" sz="2400" dirty="0" smtClean="0"/>
              <a:t> (</a:t>
            </a:r>
            <a:r>
              <a:rPr lang="en-US" sz="2400" b="1" i="1" dirty="0" smtClean="0"/>
              <a:t>WWW</a:t>
            </a:r>
            <a:r>
              <a:rPr lang="en-US" sz="2400" dirty="0" smtClean="0"/>
              <a:t>, or simply </a:t>
            </a:r>
            <a:r>
              <a:rPr lang="en-US" sz="2400" b="1" i="1" dirty="0" smtClean="0"/>
              <a:t>Web</a:t>
            </a:r>
            <a:r>
              <a:rPr lang="en-US" sz="2400" dirty="0" smtClean="0"/>
              <a:t>) is an information space in which the items of interest, referred to as resources, are identified by global identifiers called Uniform Resource Identifiers (</a:t>
            </a:r>
            <a:r>
              <a:rPr lang="en-US" sz="2400" b="1" i="1" dirty="0" smtClean="0"/>
              <a:t>URI</a:t>
            </a:r>
            <a:r>
              <a:rPr lang="en-US" sz="2400" dirty="0" smtClean="0"/>
              <a:t>).”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65532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2"/>
              </a:rPr>
              <a:t>http://www.w3.org/TR/webarch/</a:t>
            </a:r>
            <a:endParaRPr lang="en-US" sz="1400" dirty="0"/>
          </a:p>
        </p:txBody>
      </p:sp>
      <p:pic>
        <p:nvPicPr>
          <p:cNvPr id="7" name="Picture 2" descr="A resource (Oaxaca Weather Info) is identified by a particular URI and is represented by pseudo-HTML cont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00200"/>
            <a:ext cx="4419600" cy="47960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URIs, Resources, and Representations</a:t>
            </a:r>
            <a:endParaRPr lang="en-US" dirty="0"/>
          </a:p>
        </p:txBody>
      </p:sp>
      <p:pic>
        <p:nvPicPr>
          <p:cNvPr id="53250" name="Picture 2" descr="A resource (Oaxaca Weather Info) is identified by a particular URI and is represented by pseudo-HTML cont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00200"/>
            <a:ext cx="4419600" cy="479608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52600" y="6553200"/>
            <a:ext cx="5867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hlinkClick r:id="rId3"/>
              </a:rPr>
              <a:t>http://www.w3.org/TR/webarch/</a:t>
            </a:r>
            <a:endParaRPr lang="en-US" sz="1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81600" y="1828800"/>
            <a:ext cx="3733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 URIs </a:t>
            </a:r>
            <a:r>
              <a:rPr lang="en-US" sz="2400" i="1" dirty="0" smtClean="0"/>
              <a:t>identify</a:t>
            </a:r>
            <a:r>
              <a:rPr lang="en-US" sz="2400" dirty="0" smtClean="0"/>
              <a:t> Resources</a:t>
            </a:r>
          </a:p>
          <a:p>
            <a:pPr>
              <a:buFontTx/>
              <a:buChar char="•"/>
            </a:pPr>
            <a:r>
              <a:rPr lang="en-US" sz="2400" dirty="0" smtClean="0"/>
              <a:t> Representations </a:t>
            </a:r>
            <a:r>
              <a:rPr lang="en-US" sz="2400" i="1" dirty="0"/>
              <a:t>represent </a:t>
            </a:r>
            <a:r>
              <a:rPr lang="en-US" sz="2400" dirty="0" smtClean="0"/>
              <a:t>Resources</a:t>
            </a:r>
            <a:endParaRPr lang="en-US" sz="2400" dirty="0"/>
          </a:p>
          <a:p>
            <a:pPr>
              <a:buFontTx/>
              <a:buChar char="•"/>
            </a:pPr>
            <a:r>
              <a:rPr lang="en-US" sz="2400" dirty="0"/>
              <a:t> When URIs are </a:t>
            </a:r>
            <a:r>
              <a:rPr lang="en-US" sz="2400" dirty="0" err="1" smtClean="0"/>
              <a:t>dereferenced</a:t>
            </a:r>
            <a:r>
              <a:rPr lang="en-US" sz="2400" dirty="0" smtClean="0"/>
              <a:t>, they </a:t>
            </a:r>
            <a:r>
              <a:rPr lang="en-US" sz="2400" dirty="0"/>
              <a:t>return representations </a:t>
            </a:r>
            <a:r>
              <a:rPr lang="en-US" sz="2400" dirty="0" smtClean="0"/>
              <a:t>(not resources)</a:t>
            </a:r>
          </a:p>
          <a:p>
            <a:pPr>
              <a:buFontTx/>
              <a:buChar char="•"/>
            </a:pPr>
            <a:r>
              <a:rPr lang="en-US" sz="2400" dirty="0" smtClean="0"/>
              <a:t> Different representations may be returned for the same URI (e.g., English vs. French version)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 </a:t>
            </a:r>
            <a:r>
              <a:rPr lang="en-US" dirty="0" err="1" smtClean="0"/>
              <a:t>URx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4274" name="Picture 2" descr="File:URI Euler Diagram no lone URIs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058920" cy="304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0" y="6474023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Figure: </a:t>
            </a:r>
            <a:r>
              <a:rPr lang="en-US" sz="1400" dirty="0" smtClean="0">
                <a:hlinkClick r:id="rId3"/>
              </a:rPr>
              <a:t>http://en.wikipedia.org/wiki/File:URI_Euler_Diagram_no_lone_URIs.svg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990600" y="41910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URI</a:t>
            </a:r>
            <a:r>
              <a:rPr lang="en-US" sz="2400" dirty="0" smtClean="0"/>
              <a:t> - String of chars used to identify a name or resource</a:t>
            </a:r>
            <a:br>
              <a:rPr lang="en-US" sz="2400" dirty="0" smtClean="0"/>
            </a:br>
            <a:r>
              <a:rPr lang="en-US" sz="2400" dirty="0" smtClean="0"/>
              <a:t>	on the Internet</a:t>
            </a:r>
          </a:p>
          <a:p>
            <a:r>
              <a:rPr lang="en-US" sz="2400" b="1" dirty="0" smtClean="0"/>
              <a:t>URL</a:t>
            </a:r>
            <a:r>
              <a:rPr lang="en-US" sz="2400" dirty="0" smtClean="0"/>
              <a:t> - Where to find a resource</a:t>
            </a:r>
          </a:p>
          <a:p>
            <a:r>
              <a:rPr lang="en-US" sz="2400" b="1" dirty="0" smtClean="0"/>
              <a:t>URN</a:t>
            </a:r>
            <a:r>
              <a:rPr lang="en-US" sz="2400" dirty="0" smtClean="0"/>
              <a:t> - Name of a resource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 Components</a:t>
            </a:r>
            <a:endParaRPr lang="en-US" dirty="0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28600" y="2057400"/>
            <a:ext cx="8780463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>
                <a:latin typeface="Courier New" pitchFamily="20" charset="0"/>
              </a:rPr>
              <a:t>  foo://username:password@example.com:8042/over/there/index.dtb;type=animal?name=ferret#nose</a:t>
            </a:r>
          </a:p>
          <a:p>
            <a:r>
              <a:rPr lang="en-US" sz="1200" dirty="0">
                <a:latin typeface="Courier New" pitchFamily="20" charset="0"/>
              </a:rPr>
              <a:t>  \ /   \________________/\_________/ \__/            \___/ \_/ \_________/ \_________/ \__/</a:t>
            </a:r>
          </a:p>
          <a:p>
            <a:r>
              <a:rPr lang="en-US" sz="1200" dirty="0">
                <a:latin typeface="Courier New" pitchFamily="20" charset="0"/>
              </a:rPr>
              <a:t>   |           |               |       |                |    |       |           |       |</a:t>
            </a:r>
          </a:p>
          <a:p>
            <a:r>
              <a:rPr lang="en-US" sz="1200" dirty="0">
                <a:latin typeface="Courier New" pitchFamily="20" charset="0"/>
              </a:rPr>
              <a:t>   |       </a:t>
            </a:r>
            <a:r>
              <a:rPr lang="en-US" sz="1200" dirty="0" err="1">
                <a:latin typeface="Courier New" pitchFamily="20" charset="0"/>
              </a:rPr>
              <a:t>userinfo</a:t>
            </a:r>
            <a:r>
              <a:rPr lang="en-US" sz="1200" dirty="0">
                <a:latin typeface="Courier New" pitchFamily="20" charset="0"/>
              </a:rPr>
              <a:t>         hostname  port              |    |       parameter query  fragment</a:t>
            </a:r>
          </a:p>
          <a:p>
            <a:r>
              <a:rPr lang="en-US" sz="1200" dirty="0">
                <a:latin typeface="Courier New" pitchFamily="20" charset="0"/>
              </a:rPr>
              <a:t>   |    \_______________________________/ \_____________|____|____________/</a:t>
            </a:r>
          </a:p>
          <a:p>
            <a:r>
              <a:rPr lang="en-US" sz="1200" dirty="0">
                <a:latin typeface="Courier New" pitchFamily="20" charset="0"/>
              </a:rPr>
              <a:t>scheme                  |                               | |  |</a:t>
            </a:r>
          </a:p>
          <a:p>
            <a:r>
              <a:rPr lang="en-US" sz="1200" dirty="0">
                <a:latin typeface="Courier New" pitchFamily="20" charset="0"/>
              </a:rPr>
              <a:t>   |                authority                           |path|</a:t>
            </a:r>
          </a:p>
          <a:p>
            <a:r>
              <a:rPr lang="en-US" sz="1200" dirty="0">
                <a:latin typeface="Courier New" pitchFamily="20" charset="0"/>
              </a:rPr>
              <a:t>   |                                                    |    |</a:t>
            </a:r>
          </a:p>
          <a:p>
            <a:r>
              <a:rPr lang="en-US" sz="1200" dirty="0">
                <a:latin typeface="Courier New" pitchFamily="20" charset="0"/>
              </a:rPr>
              <a:t>   |            path                       interpretable as filename</a:t>
            </a:r>
          </a:p>
          <a:p>
            <a:r>
              <a:rPr lang="en-US" sz="1200" dirty="0">
                <a:latin typeface="Courier New" pitchFamily="20" charset="0"/>
              </a:rPr>
              <a:t>   |   ___________|____________                              |</a:t>
            </a:r>
          </a:p>
          <a:p>
            <a:r>
              <a:rPr lang="en-US" sz="1200" dirty="0">
                <a:latin typeface="Courier New" pitchFamily="20" charset="0"/>
              </a:rPr>
              <a:t>  / \ /                        \                             |</a:t>
            </a:r>
          </a:p>
          <a:p>
            <a:r>
              <a:rPr lang="en-US" sz="1200" dirty="0">
                <a:latin typeface="Courier New" pitchFamily="20" charset="0"/>
              </a:rPr>
              <a:t>  </a:t>
            </a:r>
            <a:r>
              <a:rPr lang="en-US" sz="1200" dirty="0" err="1">
                <a:latin typeface="Courier New" pitchFamily="20" charset="0"/>
              </a:rPr>
              <a:t>urn:example:animal:ferret:nose</a:t>
            </a:r>
            <a:r>
              <a:rPr lang="en-US" sz="1200" dirty="0">
                <a:latin typeface="Courier New" pitchFamily="20" charset="0"/>
              </a:rPr>
              <a:t>               interpretable as extension</a:t>
            </a:r>
          </a:p>
          <a:p>
            <a:endParaRPr lang="en-US" sz="1200" dirty="0">
              <a:latin typeface="Courier New" pitchFamily="2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474023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Figure: </a:t>
            </a:r>
            <a:r>
              <a:rPr lang="en-US" sz="1400" dirty="0" smtClean="0">
                <a:hlinkClick r:id="rId2"/>
              </a:rPr>
              <a:t>http://en.wikipedia.org/wiki/URI_scheme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4724400"/>
            <a:ext cx="723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 examples: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http://example.org/absolute/path/to/resource.txt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ftp://example.org/resource.txt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 urn:issn:1535-3613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Content negotiation (RFC 2616 sec 12) is used in HTTP to allow servers to send different representations of the same resource at the same URI</a:t>
            </a:r>
          </a:p>
          <a:p>
            <a:r>
              <a:rPr lang="en-US" sz="2400" dirty="0" smtClean="0"/>
              <a:t>The user agent tells the server which encoding, language, media type, etc. it prefers, and the server responds with the “best” representation</a:t>
            </a:r>
          </a:p>
          <a:p>
            <a:r>
              <a:rPr lang="en-US" sz="2400" dirty="0" smtClean="0"/>
              <a:t>Example HTTP request headers:</a:t>
            </a:r>
            <a:br>
              <a:rPr lang="en-US" sz="2400" dirty="0" smtClean="0"/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Accept-Language: 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fr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; q=1.0, en; q=0.5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Accept: text/html; q=1.0, text/*; q=0.8,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image/gif; q=0.6, image/jpeg; q=0.6, image/*; 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q=0.5, */*; q=0.1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en-US" sz="18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2400" dirty="0" smtClean="0"/>
              <a:t>This agent prefers French over English, HTML over other document types, and GIF and JPEG over other image formats</a:t>
            </a:r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Memento – Date/Time Negotiation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Memento is a </a:t>
            </a:r>
            <a:r>
              <a:rPr lang="en-US" sz="2400" dirty="0" smtClean="0"/>
              <a:t>new(</a:t>
            </a:r>
            <a:r>
              <a:rPr lang="en-US" sz="2400" dirty="0" err="1" smtClean="0"/>
              <a:t>ish</a:t>
            </a:r>
            <a:r>
              <a:rPr lang="en-US" sz="2400" dirty="0" smtClean="0"/>
              <a:t>) </a:t>
            </a:r>
            <a:r>
              <a:rPr lang="en-US" sz="2400" dirty="0" smtClean="0"/>
              <a:t>protocol which uses</a:t>
            </a:r>
            <a:br>
              <a:rPr lang="en-US" sz="2400" dirty="0" smtClean="0"/>
            </a:br>
            <a:r>
              <a:rPr lang="en-US" sz="2400" dirty="0" smtClean="0"/>
              <a:t>HTTP content negotiation to retrieve older </a:t>
            </a:r>
            <a:br>
              <a:rPr lang="en-US" sz="2400" dirty="0" smtClean="0"/>
            </a:br>
            <a:r>
              <a:rPr lang="en-US" sz="2400" dirty="0" smtClean="0"/>
              <a:t>versions (Mementos) of web resources</a:t>
            </a:r>
          </a:p>
          <a:p>
            <a:r>
              <a:rPr lang="en-US" sz="2400" dirty="0" smtClean="0"/>
              <a:t>Agent request URI with Accept-</a:t>
            </a:r>
            <a:r>
              <a:rPr lang="en-US" sz="2400" dirty="0" err="1" smtClean="0"/>
              <a:t>Datetime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set to desired date/time</a:t>
            </a:r>
          </a:p>
          <a:p>
            <a:r>
              <a:rPr lang="en-US" sz="2400" dirty="0" smtClean="0"/>
              <a:t>Server responds with a link to a </a:t>
            </a:r>
            <a:r>
              <a:rPr lang="en-US" sz="2400" dirty="0" err="1" smtClean="0"/>
              <a:t>TimeGate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which knows the Mementos available for the URI</a:t>
            </a:r>
          </a:p>
          <a:p>
            <a:r>
              <a:rPr lang="en-US" sz="2400" dirty="0" smtClean="0"/>
              <a:t>Agent makes request to </a:t>
            </a:r>
            <a:r>
              <a:rPr lang="en-US" sz="2400" dirty="0" err="1" smtClean="0"/>
              <a:t>TimeGate</a:t>
            </a:r>
            <a:r>
              <a:rPr lang="en-US" sz="2400" dirty="0" smtClean="0"/>
              <a:t> and receives response with the URL to the Memento</a:t>
            </a:r>
          </a:p>
          <a:p>
            <a:r>
              <a:rPr lang="en-US" sz="2400" dirty="0" smtClean="0"/>
              <a:t>Learn more: </a:t>
            </a:r>
            <a:r>
              <a:rPr lang="en-US" sz="2400" dirty="0" smtClean="0">
                <a:hlinkClick r:id="rId2"/>
              </a:rPr>
              <a:t>http://mementoweb.org/</a:t>
            </a:r>
            <a:endParaRPr lang="en-US" sz="2400" dirty="0" smtClean="0"/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61442" name="Picture 2" descr="memento 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362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MementoFox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52783"/>
            <a:ext cx="24384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smtClean="0"/>
              <a:t>Firefox Add-on which gives it Memento capability</a:t>
            </a:r>
          </a:p>
        </p:txBody>
      </p:sp>
      <p:pic>
        <p:nvPicPr>
          <p:cNvPr id="1026" name="Picture 2" descr="https://addons.cdn.mozilla.net/img/uploads/previews/full/43/43630.png?modified=13312477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15453"/>
            <a:ext cx="569595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64770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https://addons.mozilla.org/en-us/firefox/addon/mementofox/</a:t>
            </a:r>
            <a:r>
              <a:rPr lang="en-US" dirty="0"/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724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Memento Browser</a:t>
            </a:r>
            <a:endParaRPr lang="en-US" dirty="0"/>
          </a:p>
        </p:txBody>
      </p:sp>
      <p:pic>
        <p:nvPicPr>
          <p:cNvPr id="2050" name="Picture 2" descr="http://cs.harding.edu/fmccown/memento/memento-browser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66899"/>
            <a:ext cx="29051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s.harding.edu/fmccown/memento/ios-browser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65895"/>
            <a:ext cx="2867025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680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4"/>
              </a:rPr>
              <a:t>http://code.google.com/p/memento-browser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7400" y="1453816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Android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34012" y="142155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iOS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300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 Encoding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HTML documents could be transmitted with 1 byte per char, but only works for ASCII. What about everyone else?</a:t>
            </a:r>
          </a:p>
          <a:p>
            <a:r>
              <a:rPr lang="en-US" sz="2400" dirty="0" smtClean="0">
                <a:cs typeface="Courier New" pitchFamily="49" charset="0"/>
              </a:rPr>
              <a:t>UTF-8 can represent every character in Unicode</a:t>
            </a:r>
          </a:p>
          <a:p>
            <a:r>
              <a:rPr lang="en-US" sz="2400" dirty="0" smtClean="0">
                <a:cs typeface="Courier New" pitchFamily="49" charset="0"/>
              </a:rPr>
              <a:t>UTF-8 is the dominant character encoding standard for WWW</a:t>
            </a:r>
          </a:p>
          <a:p>
            <a:r>
              <a:rPr lang="en-US" sz="2400" dirty="0" smtClean="0">
                <a:cs typeface="Courier New" pitchFamily="49" charset="0"/>
              </a:rPr>
              <a:t>UTF-8 is variable-length</a:t>
            </a:r>
          </a:p>
          <a:p>
            <a:pPr lvl="1"/>
            <a:r>
              <a:rPr lang="en-US" sz="2000" dirty="0" smtClean="0">
                <a:cs typeface="Courier New" pitchFamily="49" charset="0"/>
              </a:rPr>
              <a:t>ASCII chars (values 0-127) use 1 byte, others use 3, 4, or more bytes depending on </a:t>
            </a:r>
            <a:endParaRPr lang="en-US" sz="2000" dirty="0">
              <a:cs typeface="Courier New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419600"/>
            <a:ext cx="5904448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4400" y="64770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en.wikipedia.org/wiki/UTF-8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"/>
          <p:cNvSpPr>
            <a:spLocks noChangeAspect="1" noEditPoints="1"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1600200"/>
            <a:ext cx="7696200" cy="4381412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/>
          <p:cNvSpPr/>
          <p:nvPr>
            <p:custDataLst>
              <p:tags r:id="rId3"/>
            </p:custDataLst>
          </p:nvPr>
        </p:nvSpPr>
        <p:spPr>
          <a:xfrm>
            <a:off x="2133600" y="2552788"/>
            <a:ext cx="1752600" cy="12954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Web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>
            <p:custDataLst>
              <p:tags r:id="rId4"/>
            </p:custDataLst>
          </p:nvPr>
        </p:nvSpPr>
        <p:spPr>
          <a:xfrm>
            <a:off x="4419600" y="3276600"/>
            <a:ext cx="1219200" cy="9144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VoIP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>
            <p:custDataLst>
              <p:tags r:id="rId5"/>
            </p:custDataLst>
          </p:nvPr>
        </p:nvSpPr>
        <p:spPr>
          <a:xfrm>
            <a:off x="5486400" y="4114800"/>
            <a:ext cx="1066800" cy="838200"/>
          </a:xfrm>
          <a:prstGeom prst="ellipse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email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>
            <p:custDataLst>
              <p:tags r:id="rId6"/>
            </p:custDataLst>
          </p:nvPr>
        </p:nvSpPr>
        <p:spPr>
          <a:xfrm>
            <a:off x="6629400" y="2857588"/>
            <a:ext cx="838200" cy="685800"/>
          </a:xfrm>
          <a:prstGeom prst="ellipse">
            <a:avLst/>
          </a:prstGeom>
          <a:solidFill>
            <a:schemeClr val="bg2">
              <a:lumMod val="9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IM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>
            <p:custDataLst>
              <p:tags r:id="rId7"/>
            </p:custDataLst>
          </p:nvPr>
        </p:nvSpPr>
        <p:spPr>
          <a:xfrm>
            <a:off x="3048000" y="4191000"/>
            <a:ext cx="1752600" cy="838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Streaming video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en-US" dirty="0" smtClean="0"/>
              <a:t>Internet != Web</a:t>
            </a:r>
            <a:endParaRPr lang="en-US" dirty="0"/>
          </a:p>
        </p:txBody>
      </p:sp>
      <p:sp>
        <p:nvSpPr>
          <p:cNvPr id="9" name="TextBox 8"/>
          <p:cNvSpPr txBox="1"/>
          <p:nvPr>
            <p:custDataLst>
              <p:tags r:id="rId9"/>
            </p:custDataLst>
          </p:nvPr>
        </p:nvSpPr>
        <p:spPr>
          <a:xfrm>
            <a:off x="2895600" y="60960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Internet</a:t>
            </a:r>
            <a:endParaRPr lang="en-US" sz="2800" dirty="0"/>
          </a:p>
        </p:txBody>
      </p:sp>
      <p:sp>
        <p:nvSpPr>
          <p:cNvPr id="10" name="Oval 9"/>
          <p:cNvSpPr/>
          <p:nvPr>
            <p:custDataLst>
              <p:tags r:id="rId10"/>
            </p:custDataLst>
          </p:nvPr>
        </p:nvSpPr>
        <p:spPr>
          <a:xfrm>
            <a:off x="4724400" y="2133600"/>
            <a:ext cx="1828800" cy="9906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File transfer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10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9080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“The</a:t>
            </a:r>
            <a:r>
              <a:rPr lang="en-US" dirty="0"/>
              <a:t> </a:t>
            </a:r>
            <a:r>
              <a:rPr lang="en-US" b="1" dirty="0"/>
              <a:t>Internet</a:t>
            </a:r>
            <a:r>
              <a:rPr lang="en-US" dirty="0"/>
              <a:t> is a global system of </a:t>
            </a:r>
            <a:r>
              <a:rPr lang="en-US" dirty="0" smtClean="0"/>
              <a:t>interconnected</a:t>
            </a:r>
            <a:r>
              <a:rPr lang="en-US" dirty="0"/>
              <a:t> </a:t>
            </a:r>
            <a:r>
              <a:rPr lang="en-US" dirty="0">
                <a:hlinkClick r:id="rId2" action="ppaction://hlinkfile" tooltip="Computer network"/>
              </a:rPr>
              <a:t>computer networks</a:t>
            </a:r>
            <a:r>
              <a:rPr lang="en-US" dirty="0"/>
              <a:t> that use the standard </a:t>
            </a:r>
            <a:r>
              <a:rPr lang="en-US" dirty="0">
                <a:hlinkClick r:id="rId3" action="ppaction://hlinkfile" tooltip="Internet Protocol Suite"/>
              </a:rPr>
              <a:t>Internet Protocol Suite</a:t>
            </a:r>
            <a:r>
              <a:rPr lang="en-US" dirty="0"/>
              <a:t> (TCP/IP) to serve billions of </a:t>
            </a:r>
            <a:r>
              <a:rPr lang="en-US" dirty="0" smtClean="0"/>
              <a:t>users </a:t>
            </a:r>
            <a:r>
              <a:rPr lang="en-US" dirty="0"/>
              <a:t>worldwide</a:t>
            </a:r>
            <a:r>
              <a:rPr lang="en-US" dirty="0" smtClean="0"/>
              <a:t>.”</a:t>
            </a:r>
            <a:br>
              <a:rPr lang="en-US" dirty="0" smtClean="0"/>
            </a:br>
            <a:r>
              <a:rPr lang="en-US" sz="2000" dirty="0" smtClean="0">
                <a:hlinkClick r:id="rId4"/>
              </a:rPr>
              <a:t>http://en.wikipedia.org/wiki/Internet</a:t>
            </a:r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6389" name="computr1"/>
          <p:cNvSpPr>
            <a:spLocks noEditPoints="1" noChangeArrowheads="1"/>
          </p:cNvSpPr>
          <p:nvPr/>
        </p:nvSpPr>
        <p:spPr bwMode="auto">
          <a:xfrm>
            <a:off x="914400" y="3962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loud"/>
          <p:cNvSpPr>
            <a:spLocks noChangeAspect="1" noEditPoints="1" noChangeArrowheads="1"/>
          </p:cNvSpPr>
          <p:nvPr/>
        </p:nvSpPr>
        <p:spPr bwMode="auto">
          <a:xfrm>
            <a:off x="2514600" y="3429000"/>
            <a:ext cx="41910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Internet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5" name="computr1"/>
          <p:cNvSpPr>
            <a:spLocks noEditPoints="1" noChangeArrowheads="1"/>
          </p:cNvSpPr>
          <p:nvPr/>
        </p:nvSpPr>
        <p:spPr bwMode="auto">
          <a:xfrm>
            <a:off x="7315200" y="3962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 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781800" y="525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Computer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255.254.253.252</a:t>
            </a:r>
            <a:endParaRPr lang="en-US" dirty="0"/>
          </a:p>
        </p:txBody>
      </p:sp>
      <p:cxnSp>
        <p:nvCxnSpPr>
          <p:cNvPr id="20" name="Straight Connector 19"/>
          <p:cNvCxnSpPr>
            <a:stCxn id="16389" idx="7"/>
            <a:endCxn id="14" idx="0"/>
          </p:cNvCxnSpPr>
          <p:nvPr/>
        </p:nvCxnSpPr>
        <p:spPr>
          <a:xfrm flipV="1">
            <a:off x="1905000" y="4686300"/>
            <a:ext cx="622600" cy="7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5" idx="3"/>
          </p:cNvCxnSpPr>
          <p:nvPr/>
        </p:nvCxnSpPr>
        <p:spPr>
          <a:xfrm>
            <a:off x="6705600" y="4724400"/>
            <a:ext cx="609600" cy="3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705600" y="571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1.2.3.4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 Suite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Internet Protocol (IP)</a:t>
            </a:r>
            <a:r>
              <a:rPr lang="en-US" dirty="0" smtClean="0"/>
              <a:t>: </a:t>
            </a:r>
            <a:r>
              <a:rPr lang="en-US" dirty="0"/>
              <a:t>directs packets to a specific computer using an IP </a:t>
            </a:r>
            <a:r>
              <a:rPr lang="en-US" dirty="0" smtClean="0"/>
              <a:t>address</a:t>
            </a:r>
          </a:p>
          <a:p>
            <a:r>
              <a:rPr lang="en-US" b="1" dirty="0" smtClean="0"/>
              <a:t>Transmission Control Protocol (TCP)</a:t>
            </a:r>
            <a:r>
              <a:rPr lang="en-US" dirty="0" smtClean="0"/>
              <a:t>: </a:t>
            </a:r>
            <a:r>
              <a:rPr lang="en-US" dirty="0"/>
              <a:t>directs packets to a specific application on a computer using a port number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>
                <a:hlinkClick r:id="rId2"/>
              </a:rPr>
              <a:t>Common port numbers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22 – </a:t>
            </a:r>
            <a:r>
              <a:rPr lang="en-US" dirty="0" err="1" smtClean="0"/>
              <a:t>ssh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23 – telnet </a:t>
            </a:r>
          </a:p>
          <a:p>
            <a:pPr lvl="2"/>
            <a:r>
              <a:rPr lang="en-US" dirty="0" smtClean="0"/>
              <a:t>25 – email</a:t>
            </a:r>
          </a:p>
          <a:p>
            <a:pPr lvl="2"/>
            <a:r>
              <a:rPr lang="en-US" dirty="0" smtClean="0"/>
              <a:t>80 – Web</a:t>
            </a:r>
          </a:p>
          <a:p>
            <a:pPr lvl="2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Web</a:t>
            </a:r>
            <a:endParaRPr lang="en-US" dirty="0"/>
          </a:p>
        </p:txBody>
      </p:sp>
      <p:sp>
        <p:nvSpPr>
          <p:cNvPr id="3" name="computr1"/>
          <p:cNvSpPr>
            <a:spLocks noEditPoints="1" noChangeArrowheads="1"/>
          </p:cNvSpPr>
          <p:nvPr/>
        </p:nvSpPr>
        <p:spPr bwMode="auto">
          <a:xfrm>
            <a:off x="914400" y="2438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2514600" y="1905000"/>
            <a:ext cx="4191000" cy="2514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3600" dirty="0" smtClean="0">
                <a:latin typeface="Aharoni" pitchFamily="2" charset="-79"/>
                <a:cs typeface="Aharoni" pitchFamily="2" charset="-79"/>
              </a:rPr>
              <a:t>Internet</a:t>
            </a:r>
            <a:endParaRPr lang="en-US" sz="3600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computr1"/>
          <p:cNvSpPr>
            <a:spLocks noEditPoints="1" noChangeArrowheads="1"/>
          </p:cNvSpPr>
          <p:nvPr/>
        </p:nvSpPr>
        <p:spPr bwMode="auto">
          <a:xfrm>
            <a:off x="7315200" y="2438400"/>
            <a:ext cx="990600" cy="1123950"/>
          </a:xfrm>
          <a:custGeom>
            <a:avLst/>
            <a:gdLst>
              <a:gd name="T0" fmla="*/ 19535 w 21600"/>
              <a:gd name="T1" fmla="*/ 0 h 21600"/>
              <a:gd name="T2" fmla="*/ 10800 w 21600"/>
              <a:gd name="T3" fmla="*/ 0 h 21600"/>
              <a:gd name="T4" fmla="*/ 2065 w 21600"/>
              <a:gd name="T5" fmla="*/ 0 h 21600"/>
              <a:gd name="T6" fmla="*/ 0 w 21600"/>
              <a:gd name="T7" fmla="*/ 15388 h 21600"/>
              <a:gd name="T8" fmla="*/ 0 w 21600"/>
              <a:gd name="T9" fmla="*/ 21600 h 21600"/>
              <a:gd name="T10" fmla="*/ 10800 w 21600"/>
              <a:gd name="T11" fmla="*/ 21600 h 21600"/>
              <a:gd name="T12" fmla="*/ 21600 w 21600"/>
              <a:gd name="T13" fmla="*/ 21600 h 21600"/>
              <a:gd name="T14" fmla="*/ 21600 w 21600"/>
              <a:gd name="T15" fmla="*/ 15388 h 21600"/>
              <a:gd name="T16" fmla="*/ 19535 w 21600"/>
              <a:gd name="T17" fmla="*/ 13553 h 21600"/>
              <a:gd name="T18" fmla="*/ 2065 w 21600"/>
              <a:gd name="T19" fmla="*/ 13553 h 21600"/>
              <a:gd name="T20" fmla="*/ 2065 w 21600"/>
              <a:gd name="T21" fmla="*/ 6776 h 21600"/>
              <a:gd name="T22" fmla="*/ 19535 w 21600"/>
              <a:gd name="T23" fmla="*/ 6776 h 21600"/>
              <a:gd name="T24" fmla="*/ 0 w 21600"/>
              <a:gd name="T25" fmla="*/ 18494 h 21600"/>
              <a:gd name="T26" fmla="*/ 21600 w 21600"/>
              <a:gd name="T27" fmla="*/ 18494 h 21600"/>
              <a:gd name="T28" fmla="*/ 4923 w 21600"/>
              <a:gd name="T29" fmla="*/ 2541 h 21600"/>
              <a:gd name="T30" fmla="*/ 16756 w 21600"/>
              <a:gd name="T31" fmla="*/ 1115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T28" t="T29" r="T30" b="T31"/>
            <a:pathLst>
              <a:path w="21600" h="21600" extrusionOk="0">
                <a:moveTo>
                  <a:pt x="16994" y="15388"/>
                </a:moveTo>
                <a:lnTo>
                  <a:pt x="16994" y="13553"/>
                </a:lnTo>
                <a:lnTo>
                  <a:pt x="19535" y="13553"/>
                </a:lnTo>
                <a:lnTo>
                  <a:pt x="19535" y="10729"/>
                </a:lnTo>
                <a:lnTo>
                  <a:pt x="19535" y="6776"/>
                </a:lnTo>
                <a:lnTo>
                  <a:pt x="19535" y="0"/>
                </a:lnTo>
                <a:lnTo>
                  <a:pt x="10800" y="0"/>
                </a:lnTo>
                <a:lnTo>
                  <a:pt x="2065" y="0"/>
                </a:lnTo>
                <a:lnTo>
                  <a:pt x="2065" y="6776"/>
                </a:lnTo>
                <a:lnTo>
                  <a:pt x="2065" y="10729"/>
                </a:lnTo>
                <a:lnTo>
                  <a:pt x="2065" y="13553"/>
                </a:lnTo>
                <a:lnTo>
                  <a:pt x="4606" y="13553"/>
                </a:lnTo>
                <a:lnTo>
                  <a:pt x="4606" y="15388"/>
                </a:lnTo>
                <a:lnTo>
                  <a:pt x="0" y="15388"/>
                </a:lnTo>
                <a:lnTo>
                  <a:pt x="0" y="21600"/>
                </a:lnTo>
                <a:lnTo>
                  <a:pt x="10800" y="21600"/>
                </a:lnTo>
                <a:lnTo>
                  <a:pt x="21600" y="21600"/>
                </a:lnTo>
                <a:lnTo>
                  <a:pt x="21600" y="15388"/>
                </a:lnTo>
                <a:lnTo>
                  <a:pt x="16994" y="15388"/>
                </a:lnTo>
                <a:close/>
              </a:path>
              <a:path w="21600" h="21600" extrusionOk="0">
                <a:moveTo>
                  <a:pt x="4606" y="15388"/>
                </a:moveTo>
                <a:lnTo>
                  <a:pt x="4606" y="13553"/>
                </a:lnTo>
                <a:lnTo>
                  <a:pt x="16994" y="13553"/>
                </a:lnTo>
                <a:lnTo>
                  <a:pt x="16994" y="15388"/>
                </a:lnTo>
                <a:lnTo>
                  <a:pt x="4606" y="15388"/>
                </a:lnTo>
              </a:path>
              <a:path w="21600" h="21600" extrusionOk="0">
                <a:moveTo>
                  <a:pt x="4606" y="11294"/>
                </a:moveTo>
                <a:lnTo>
                  <a:pt x="4606" y="2259"/>
                </a:lnTo>
                <a:lnTo>
                  <a:pt x="16994" y="2259"/>
                </a:lnTo>
                <a:lnTo>
                  <a:pt x="16994" y="11294"/>
                </a:lnTo>
                <a:lnTo>
                  <a:pt x="4606" y="11294"/>
                </a:lnTo>
                <a:moveTo>
                  <a:pt x="13976" y="17082"/>
                </a:moveTo>
                <a:lnTo>
                  <a:pt x="13976" y="16376"/>
                </a:lnTo>
                <a:lnTo>
                  <a:pt x="20171" y="16376"/>
                </a:lnTo>
                <a:lnTo>
                  <a:pt x="20171" y="17082"/>
                </a:lnTo>
                <a:lnTo>
                  <a:pt x="13976" y="17082"/>
                </a:lnTo>
              </a:path>
            </a:pathLst>
          </a:custGeom>
          <a:solidFill>
            <a:schemeClr val="tx2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Client – Web Browser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1800" y="3733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Web Server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255.254.253.252</a:t>
            </a:r>
            <a:endParaRPr lang="en-US" dirty="0"/>
          </a:p>
        </p:txBody>
      </p:sp>
      <p:cxnSp>
        <p:nvCxnSpPr>
          <p:cNvPr id="9" name="Straight Connector 8"/>
          <p:cNvCxnSpPr>
            <a:stCxn id="3" idx="7"/>
            <a:endCxn id="4" idx="0"/>
          </p:cNvCxnSpPr>
          <p:nvPr/>
        </p:nvCxnSpPr>
        <p:spPr>
          <a:xfrm flipV="1">
            <a:off x="1905000" y="3162300"/>
            <a:ext cx="622600" cy="768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5" idx="3"/>
          </p:cNvCxnSpPr>
          <p:nvPr/>
        </p:nvCxnSpPr>
        <p:spPr>
          <a:xfrm>
            <a:off x="6705600" y="3200400"/>
            <a:ext cx="609600" cy="387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05600" y="4191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1.2.3.4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38200" y="52578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World Wide Web: The system of interlinked hypertext documents accessed over the Internet using the HTTP protocol.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Hypertext Transfer Protocol (HTTP)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HTTP is the set of rules that govern communication between web browsers and web servers.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2819400"/>
            <a:ext cx="73914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/>
              <a:t>Client Request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GET /comp/ HTTP/1.1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Host: www.harding.edu</a:t>
            </a: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u="sng" dirty="0" smtClean="0"/>
              <a:t>Server Response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HTTP/1.1 200 OK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Content-Length: 6018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Content-Type: text/html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Content-Location: http://www.harding.edu/comp/</a:t>
            </a:r>
            <a:br>
              <a:rPr lang="en-US" sz="1600" dirty="0" smtClean="0">
                <a:latin typeface="Courier New" pitchFamily="49" charset="0"/>
                <a:cs typeface="Courier New" pitchFamily="49" charset="0"/>
              </a:rPr>
            </a:b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Last-Modified: </a:t>
            </a:r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Mon, 05 Jul 2010 18:49:40 GMT</a:t>
            </a:r>
          </a:p>
          <a:p>
            <a:r>
              <a:rPr lang="sv-SE" sz="1600" dirty="0" smtClean="0">
                <a:latin typeface="Courier New" pitchFamily="49" charset="0"/>
                <a:cs typeface="Courier New" pitchFamily="49" charset="0"/>
              </a:rPr>
              <a:t>Server: Microsoft-IIS/6.0 </a:t>
            </a:r>
          </a:p>
          <a:p>
            <a:endParaRPr lang="sv-SE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&lt;!DOCTYPE html PUBLIC "-//W3C//DTD HTML 4.01//EN" "http://www.w3.org/TR/html4/strict.dtd"&gt; &lt;html&gt; &lt;head&gt; &lt;title&gt;Harding University - Computer Science&lt;/title&gt;</a:t>
            </a:r>
            <a:endParaRPr lang="sv-SE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 smtClean="0">
              <a:latin typeface="Courier New" pitchFamily="49" charset="0"/>
              <a:cs typeface="Courier New" pitchFamily="49" charset="0"/>
            </a:endParaRPr>
          </a:p>
          <a:p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2895600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Example request for </a:t>
            </a:r>
            <a:r>
              <a:rPr lang="en-US" sz="2000" dirty="0" smtClean="0">
                <a:hlinkClick r:id="rId2"/>
              </a:rPr>
              <a:t>http://www.harding.edu/comp/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Domain Name System (DNS)</a:t>
            </a:r>
            <a:endParaRPr lang="en-US" dirty="0"/>
          </a:p>
        </p:txBody>
      </p:sp>
      <p:sp>
        <p:nvSpPr>
          <p:cNvPr id="3" name="TextBox 2"/>
          <p:cNvSpPr txBox="1"/>
          <p:nvPr>
            <p:custDataLst>
              <p:tags r:id="rId3"/>
            </p:custDataLst>
          </p:nvPr>
        </p:nvSpPr>
        <p:spPr>
          <a:xfrm>
            <a:off x="762000" y="1447800"/>
            <a:ext cx="7620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hlinkClick r:id="rId13"/>
              </a:rPr>
              <a:t>DNS</a:t>
            </a:r>
            <a:r>
              <a:rPr lang="en-US" sz="2800" dirty="0" smtClean="0"/>
              <a:t> is a hierarchical look-up service that converts a given hostname into its equivalent IP address</a:t>
            </a:r>
            <a:endParaRPr lang="en-US" sz="2800" dirty="0"/>
          </a:p>
        </p:txBody>
      </p:sp>
      <p:sp>
        <p:nvSpPr>
          <p:cNvPr id="4" name="TextBox 3"/>
          <p:cNvSpPr txBox="1"/>
          <p:nvPr>
            <p:custDataLst>
              <p:tags r:id="rId4"/>
            </p:custDataLst>
          </p:nvPr>
        </p:nvSpPr>
        <p:spPr>
          <a:xfrm>
            <a:off x="3124200" y="3657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14"/>
              </a:rPr>
              <a:t>www.google.com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1.4.5.8</a:t>
            </a:r>
          </a:p>
          <a:p>
            <a:r>
              <a:rPr lang="en-US" dirty="0" smtClean="0">
                <a:sym typeface="Wingdings" pitchFamily="2" charset="2"/>
                <a:hlinkClick r:id="rId15"/>
              </a:rPr>
              <a:t>www.cnn.com</a:t>
            </a:r>
            <a:r>
              <a:rPr lang="en-US" dirty="0" smtClean="0">
                <a:sym typeface="Wingdings" pitchFamily="2" charset="2"/>
              </a:rPr>
              <a:t>  4.6.2.8</a:t>
            </a:r>
          </a:p>
          <a:p>
            <a:r>
              <a:rPr lang="en-US" dirty="0" smtClean="0">
                <a:sym typeface="Wingdings" pitchFamily="2" charset="2"/>
                <a:hlinkClick r:id="rId16"/>
              </a:rPr>
              <a:t>www.hulu.com</a:t>
            </a:r>
            <a:r>
              <a:rPr lang="en-US" dirty="0" smtClean="0">
                <a:sym typeface="Wingdings" pitchFamily="2" charset="2"/>
              </a:rPr>
              <a:t>  6.7.8.9</a:t>
            </a:r>
          </a:p>
          <a:p>
            <a:r>
              <a:rPr lang="en-US" dirty="0" smtClean="0">
                <a:sym typeface="Wingdings" pitchFamily="2" charset="2"/>
              </a:rPr>
              <a:t>Etc ...</a:t>
            </a:r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5"/>
            </p:custDataLst>
          </p:nvPr>
        </p:nvSpPr>
        <p:spPr>
          <a:xfrm>
            <a:off x="3048000" y="2895600"/>
            <a:ext cx="3048000" cy="2057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>
            <p:custDataLst>
              <p:tags r:id="rId6"/>
            </p:custDataLst>
          </p:nvPr>
        </p:nvSpPr>
        <p:spPr>
          <a:xfrm>
            <a:off x="3200400" y="29718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DNS Server</a:t>
            </a:r>
            <a:endParaRPr lang="en-US" sz="2800" dirty="0"/>
          </a:p>
        </p:txBody>
      </p:sp>
      <p:cxnSp>
        <p:nvCxnSpPr>
          <p:cNvPr id="8" name="Straight Arrow Connector 7"/>
          <p:cNvCxnSpPr/>
          <p:nvPr>
            <p:custDataLst>
              <p:tags r:id="rId7"/>
            </p:custDataLst>
          </p:nvPr>
        </p:nvCxnSpPr>
        <p:spPr>
          <a:xfrm>
            <a:off x="2514600" y="36576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457200" y="342900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www.harding.edu</a:t>
            </a:r>
            <a:endParaRPr lang="en-US" sz="2000" dirty="0"/>
          </a:p>
        </p:txBody>
      </p:sp>
      <p:cxnSp>
        <p:nvCxnSpPr>
          <p:cNvPr id="12" name="Straight Arrow Connector 11"/>
          <p:cNvCxnSpPr/>
          <p:nvPr>
            <p:custDataLst>
              <p:tags r:id="rId9"/>
            </p:custDataLst>
          </p:nvPr>
        </p:nvCxnSpPr>
        <p:spPr>
          <a:xfrm>
            <a:off x="6096000" y="37338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>
            <p:custDataLst>
              <p:tags r:id="rId10"/>
            </p:custDataLst>
          </p:nvPr>
        </p:nvSpPr>
        <p:spPr>
          <a:xfrm>
            <a:off x="6705600" y="35052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128.82.4.20</a:t>
            </a:r>
            <a:endParaRPr lang="en-US" sz="2000" dirty="0"/>
          </a:p>
        </p:txBody>
      </p:sp>
      <p:sp>
        <p:nvSpPr>
          <p:cNvPr id="14" name="TextBox 13"/>
          <p:cNvSpPr txBox="1"/>
          <p:nvPr>
            <p:custDataLst>
              <p:tags r:id="rId11"/>
            </p:custDataLst>
          </p:nvPr>
        </p:nvSpPr>
        <p:spPr>
          <a:xfrm>
            <a:off x="381000" y="54864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DNS servers contact parent servers for missing entries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Authoritative name servers are responsible for specific domains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Warning: </a:t>
            </a:r>
            <a:r>
              <a:rPr lang="en-US" sz="2400" dirty="0" smtClean="0">
                <a:hlinkClick r:id="rId17"/>
              </a:rPr>
              <a:t>DNS cache poisoning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Web Page Request</a:t>
            </a:r>
            <a:endParaRPr lang="en-US" dirty="0"/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914400" y="2706469"/>
            <a:ext cx="2209800" cy="3124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>
            <p:custDataLst>
              <p:tags r:id="rId4"/>
            </p:custDataLst>
          </p:nvPr>
        </p:nvSpPr>
        <p:spPr>
          <a:xfrm>
            <a:off x="1066800" y="2858869"/>
            <a:ext cx="1905000" cy="381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  <a:latin typeface="Arial Narrow" pitchFamily="34" charset="0"/>
              </a:rPr>
              <a:t>http://foo.org/bar.html</a:t>
            </a:r>
            <a:endParaRPr lang="en-US" sz="1600" dirty="0">
              <a:solidFill>
                <a:schemeClr val="tx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>
            <p:custDataLst>
              <p:tags r:id="rId5"/>
            </p:custDataLst>
          </p:nvPr>
        </p:nvSpPr>
        <p:spPr>
          <a:xfrm>
            <a:off x="1066800" y="3392269"/>
            <a:ext cx="1905000" cy="228600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>
            <p:custDataLst>
              <p:tags r:id="rId6"/>
            </p:custDataLst>
          </p:nvPr>
        </p:nvSpPr>
        <p:spPr>
          <a:xfrm>
            <a:off x="5562600" y="2706469"/>
            <a:ext cx="2209800" cy="3124200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>
            <p:custDataLst>
              <p:tags r:id="rId7"/>
            </p:custDataLst>
          </p:nvPr>
        </p:nvSpPr>
        <p:spPr>
          <a:xfrm>
            <a:off x="685800" y="5983069"/>
            <a:ext cx="259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Client  (Web Browser)</a:t>
            </a:r>
            <a:endParaRPr lang="en-US" sz="2000" b="1" dirty="0"/>
          </a:p>
        </p:txBody>
      </p:sp>
      <p:sp>
        <p:nvSpPr>
          <p:cNvPr id="10" name="TextBox 9"/>
          <p:cNvSpPr txBox="1"/>
          <p:nvPr>
            <p:custDataLst>
              <p:tags r:id="rId8"/>
            </p:custDataLst>
          </p:nvPr>
        </p:nvSpPr>
        <p:spPr>
          <a:xfrm>
            <a:off x="5562600" y="5983069"/>
            <a:ext cx="228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Web Server</a:t>
            </a:r>
            <a:endParaRPr lang="en-US" sz="2000" b="1" dirty="0"/>
          </a:p>
        </p:txBody>
      </p:sp>
      <p:grpSp>
        <p:nvGrpSpPr>
          <p:cNvPr id="39" name="Group 38"/>
          <p:cNvGrpSpPr/>
          <p:nvPr>
            <p:custDataLst>
              <p:tags r:id="rId9"/>
            </p:custDataLst>
          </p:nvPr>
        </p:nvGrpSpPr>
        <p:grpSpPr>
          <a:xfrm>
            <a:off x="3124200" y="2983468"/>
            <a:ext cx="2438400" cy="410389"/>
            <a:chOff x="3124200" y="2983468"/>
            <a:chExt cx="2438400" cy="410389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3124200" y="33922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3200400" y="2983468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(4) </a:t>
              </a:r>
              <a:r>
                <a:rPr lang="en-US" dirty="0" smtClean="0"/>
                <a:t>HTTP GET bar.html</a:t>
              </a:r>
              <a:endParaRPr lang="en-US" dirty="0"/>
            </a:p>
          </p:txBody>
        </p:sp>
      </p:grpSp>
      <p:sp>
        <p:nvSpPr>
          <p:cNvPr id="15" name="Rounded Rectangle 14"/>
          <p:cNvSpPr/>
          <p:nvPr>
            <p:custDataLst>
              <p:tags r:id="rId10"/>
            </p:custDataLst>
          </p:nvPr>
        </p:nvSpPr>
        <p:spPr>
          <a:xfrm>
            <a:off x="304800" y="2173069"/>
            <a:ext cx="16764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(1) </a:t>
            </a:r>
            <a:r>
              <a:rPr lang="en-US" dirty="0" smtClean="0">
                <a:solidFill>
                  <a:schemeClr val="tx1"/>
                </a:solidFill>
              </a:rPr>
              <a:t>Enter URL</a:t>
            </a:r>
            <a:endParaRPr lang="en-US" dirty="0"/>
          </a:p>
        </p:txBody>
      </p:sp>
      <p:grpSp>
        <p:nvGrpSpPr>
          <p:cNvPr id="40" name="Group 39"/>
          <p:cNvGrpSpPr/>
          <p:nvPr>
            <p:custDataLst>
              <p:tags r:id="rId11"/>
            </p:custDataLst>
          </p:nvPr>
        </p:nvGrpSpPr>
        <p:grpSpPr>
          <a:xfrm>
            <a:off x="3124200" y="3657600"/>
            <a:ext cx="2438400" cy="422057"/>
            <a:chOff x="3124200" y="3657600"/>
            <a:chExt cx="2438400" cy="422057"/>
          </a:xfrm>
        </p:grpSpPr>
        <p:cxnSp>
          <p:nvCxnSpPr>
            <p:cNvPr id="17" name="Straight Arrow Connector 16"/>
            <p:cNvCxnSpPr/>
            <p:nvPr/>
          </p:nvCxnSpPr>
          <p:spPr>
            <a:xfrm flipH="1">
              <a:off x="3124200" y="40780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3276600" y="3657600"/>
              <a:ext cx="2209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(6) </a:t>
              </a:r>
              <a:r>
                <a:rPr lang="en-US" dirty="0" smtClean="0"/>
                <a:t>HTTP Response</a:t>
              </a:r>
              <a:endParaRPr lang="en-US" dirty="0"/>
            </a:p>
          </p:txBody>
        </p:sp>
      </p:grpSp>
      <p:sp>
        <p:nvSpPr>
          <p:cNvPr id="19" name="Rounded Rectangle 18"/>
          <p:cNvSpPr/>
          <p:nvPr>
            <p:custDataLst>
              <p:tags r:id="rId12"/>
            </p:custDataLst>
          </p:nvPr>
        </p:nvSpPr>
        <p:spPr>
          <a:xfrm>
            <a:off x="5715000" y="3392269"/>
            <a:ext cx="19050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(5) </a:t>
            </a:r>
            <a:r>
              <a:rPr lang="en-US" dirty="0" smtClean="0">
                <a:solidFill>
                  <a:schemeClr val="tx1"/>
                </a:solidFill>
              </a:rPr>
              <a:t>Locate the resource</a:t>
            </a:r>
            <a:endParaRPr lang="en-US" dirty="0"/>
          </a:p>
        </p:txBody>
      </p:sp>
      <p:sp>
        <p:nvSpPr>
          <p:cNvPr id="20" name="Rounded Rectangle 19"/>
          <p:cNvSpPr/>
          <p:nvPr>
            <p:custDataLst>
              <p:tags r:id="rId13"/>
            </p:custDataLst>
          </p:nvPr>
        </p:nvSpPr>
        <p:spPr>
          <a:xfrm>
            <a:off x="1143000" y="4001869"/>
            <a:ext cx="1752600" cy="60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(7) </a:t>
            </a:r>
            <a:r>
              <a:rPr lang="en-US" dirty="0" smtClean="0">
                <a:solidFill>
                  <a:schemeClr val="tx1"/>
                </a:solidFill>
              </a:rPr>
              <a:t>Parse HTML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&amp; display</a:t>
            </a:r>
            <a:endParaRPr lang="en-US" dirty="0"/>
          </a:p>
        </p:txBody>
      </p:sp>
      <p:grpSp>
        <p:nvGrpSpPr>
          <p:cNvPr id="42" name="Group 41"/>
          <p:cNvGrpSpPr/>
          <p:nvPr>
            <p:custDataLst>
              <p:tags r:id="rId14"/>
            </p:custDataLst>
          </p:nvPr>
        </p:nvGrpSpPr>
        <p:grpSpPr>
          <a:xfrm>
            <a:off x="3124200" y="4538880"/>
            <a:ext cx="2438400" cy="531377"/>
            <a:chOff x="3124200" y="4538880"/>
            <a:chExt cx="2438400" cy="531377"/>
          </a:xfrm>
        </p:grpSpPr>
        <p:grpSp>
          <p:nvGrpSpPr>
            <p:cNvPr id="41" name="Group 40"/>
            <p:cNvGrpSpPr/>
            <p:nvPr/>
          </p:nvGrpSpPr>
          <p:grpSpPr>
            <a:xfrm>
              <a:off x="3124200" y="4538880"/>
              <a:ext cx="2438400" cy="382668"/>
              <a:chOff x="3124200" y="4538880"/>
              <a:chExt cx="2438400" cy="382668"/>
            </a:xfrm>
          </p:grpSpPr>
          <p:cxnSp>
            <p:nvCxnSpPr>
              <p:cNvPr id="21" name="Straight Arrow Connector 20"/>
              <p:cNvCxnSpPr/>
              <p:nvPr/>
            </p:nvCxnSpPr>
            <p:spPr>
              <a:xfrm>
                <a:off x="3124200" y="4919801"/>
                <a:ext cx="2438400" cy="1747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/>
              <p:cNvSpPr txBox="1"/>
              <p:nvPr/>
            </p:nvSpPr>
            <p:spPr>
              <a:xfrm>
                <a:off x="3200400" y="4538880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(8) </a:t>
                </a:r>
                <a:r>
                  <a:rPr lang="en-US" dirty="0" smtClean="0"/>
                  <a:t>HTTP GET image1</a:t>
                </a:r>
                <a:endParaRPr lang="en-US" dirty="0"/>
              </a:p>
            </p:txBody>
          </p:sp>
        </p:grpSp>
        <p:cxnSp>
          <p:nvCxnSpPr>
            <p:cNvPr id="26" name="Straight Arrow Connector 25"/>
            <p:cNvCxnSpPr/>
            <p:nvPr/>
          </p:nvCxnSpPr>
          <p:spPr>
            <a:xfrm flipH="1">
              <a:off x="3124200" y="5068669"/>
              <a:ext cx="2438400" cy="1588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>
            <p:custDataLst>
              <p:tags r:id="rId15"/>
            </p:custDataLst>
          </p:nvPr>
        </p:nvGrpSpPr>
        <p:grpSpPr>
          <a:xfrm>
            <a:off x="3124200" y="5144869"/>
            <a:ext cx="2438400" cy="1332131"/>
            <a:chOff x="3124200" y="5144869"/>
            <a:chExt cx="2438400" cy="1332131"/>
          </a:xfrm>
        </p:grpSpPr>
        <p:grpSp>
          <p:nvGrpSpPr>
            <p:cNvPr id="43" name="Group 42"/>
            <p:cNvGrpSpPr/>
            <p:nvPr/>
          </p:nvGrpSpPr>
          <p:grpSpPr>
            <a:xfrm>
              <a:off x="3124200" y="5144869"/>
              <a:ext cx="2438400" cy="534988"/>
              <a:chOff x="3124200" y="5144869"/>
              <a:chExt cx="2438400" cy="534988"/>
            </a:xfrm>
          </p:grpSpPr>
          <p:cxnSp>
            <p:nvCxnSpPr>
              <p:cNvPr id="27" name="Straight Arrow Connector 26"/>
              <p:cNvCxnSpPr/>
              <p:nvPr/>
            </p:nvCxnSpPr>
            <p:spPr>
              <a:xfrm>
                <a:off x="3124200" y="5525869"/>
                <a:ext cx="2438400" cy="1588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TextBox 27"/>
              <p:cNvSpPr txBox="1"/>
              <p:nvPr/>
            </p:nvSpPr>
            <p:spPr>
              <a:xfrm>
                <a:off x="3200400" y="5144869"/>
                <a:ext cx="2286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(N) </a:t>
                </a:r>
                <a:r>
                  <a:rPr lang="en-US" dirty="0" smtClean="0"/>
                  <a:t>HTTP GET </a:t>
                </a:r>
                <a:r>
                  <a:rPr lang="en-US" dirty="0" err="1" smtClean="0"/>
                  <a:t>imageX</a:t>
                </a:r>
                <a:endParaRPr lang="en-US" dirty="0"/>
              </a:p>
            </p:txBody>
          </p:sp>
          <p:cxnSp>
            <p:nvCxnSpPr>
              <p:cNvPr id="29" name="Straight Arrow Connector 28"/>
              <p:cNvCxnSpPr/>
              <p:nvPr/>
            </p:nvCxnSpPr>
            <p:spPr>
              <a:xfrm flipH="1">
                <a:off x="3124200" y="5678269"/>
                <a:ext cx="2438400" cy="1588"/>
              </a:xfrm>
              <a:prstGeom prst="straightConnector1">
                <a:avLst/>
              </a:prstGeom>
              <a:ln w="19050"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/>
            <p:cNvSpPr txBox="1"/>
            <p:nvPr/>
          </p:nvSpPr>
          <p:spPr>
            <a:xfrm>
              <a:off x="3200400" y="5830669"/>
              <a:ext cx="2286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Potentially many requests &amp; responses</a:t>
              </a:r>
              <a:endParaRPr lang="en-US" dirty="0"/>
            </a:p>
          </p:txBody>
        </p:sp>
      </p:grpSp>
      <p:sp>
        <p:nvSpPr>
          <p:cNvPr id="31" name="Flowchart: Magnetic Disk 30"/>
          <p:cNvSpPr/>
          <p:nvPr>
            <p:custDataLst>
              <p:tags r:id="rId16"/>
            </p:custDataLst>
          </p:nvPr>
        </p:nvSpPr>
        <p:spPr>
          <a:xfrm>
            <a:off x="3657600" y="1524000"/>
            <a:ext cx="838200" cy="609600"/>
          </a:xfrm>
          <a:prstGeom prst="flowChartMagneticDisk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45" name="Group 44"/>
          <p:cNvGrpSpPr/>
          <p:nvPr>
            <p:custDataLst>
              <p:tags r:id="rId17"/>
            </p:custDataLst>
          </p:nvPr>
        </p:nvGrpSpPr>
        <p:grpSpPr>
          <a:xfrm>
            <a:off x="2133600" y="2057400"/>
            <a:ext cx="1828800" cy="801469"/>
            <a:chOff x="2133600" y="2057400"/>
            <a:chExt cx="1828800" cy="801469"/>
          </a:xfrm>
        </p:grpSpPr>
        <p:cxnSp>
          <p:nvCxnSpPr>
            <p:cNvPr id="32" name="Straight Arrow Connector 31"/>
            <p:cNvCxnSpPr/>
            <p:nvPr/>
          </p:nvCxnSpPr>
          <p:spPr>
            <a:xfrm flipV="1">
              <a:off x="3124200" y="2133600"/>
              <a:ext cx="762000" cy="725269"/>
            </a:xfrm>
            <a:prstGeom prst="straightConnector1">
              <a:avLst/>
            </a:prstGeom>
            <a:ln w="19050"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2133600" y="2057400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(2) </a:t>
              </a:r>
              <a:r>
                <a:rPr lang="en-US" dirty="0" smtClean="0"/>
                <a:t>foo.org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>
            <p:custDataLst>
              <p:tags r:id="rId18"/>
            </p:custDataLst>
          </p:nvPr>
        </p:nvGrpSpPr>
        <p:grpSpPr>
          <a:xfrm>
            <a:off x="3124200" y="2133600"/>
            <a:ext cx="1828800" cy="877670"/>
            <a:chOff x="3124200" y="2133600"/>
            <a:chExt cx="1828800" cy="877670"/>
          </a:xfrm>
        </p:grpSpPr>
        <p:sp>
          <p:nvSpPr>
            <p:cNvPr id="36" name="TextBox 35"/>
            <p:cNvSpPr txBox="1"/>
            <p:nvPr/>
          </p:nvSpPr>
          <p:spPr>
            <a:xfrm>
              <a:off x="3810000" y="2286000"/>
              <a:ext cx="1143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(3) </a:t>
              </a:r>
              <a:r>
                <a:rPr lang="en-US" dirty="0" smtClean="0"/>
                <a:t>1.2.3.4</a:t>
              </a:r>
              <a:endParaRPr lang="en-US" dirty="0"/>
            </a:p>
          </p:txBody>
        </p:sp>
        <p:cxnSp>
          <p:nvCxnSpPr>
            <p:cNvPr id="37" name="Straight Arrow Connector 36"/>
            <p:cNvCxnSpPr>
              <a:endCxn id="31" idx="3"/>
            </p:cNvCxnSpPr>
            <p:nvPr/>
          </p:nvCxnSpPr>
          <p:spPr>
            <a:xfrm flipV="1">
              <a:off x="3124200" y="2133600"/>
              <a:ext cx="952500" cy="877670"/>
            </a:xfrm>
            <a:prstGeom prst="straightConnector1">
              <a:avLst/>
            </a:prstGeom>
            <a:ln w="19050">
              <a:headEnd type="stealth" w="lg" len="med"/>
              <a:tailEnd type="non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820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Formal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HTTP defined by Request for Comments (RFCs) 1945, 2068, and 2616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Other RFCs for defining URLs (1736, 1738), URIs (1630, 2396), etc.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Web architecture defined in W3C’s </a:t>
            </a:r>
            <a:r>
              <a:rPr lang="en-US" sz="2800" i="1" dirty="0" smtClean="0"/>
              <a:t>The Architecture of the World Wide Web, Volume One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hlinkClick r:id="rId2"/>
              </a:rPr>
              <a:t>http://www.w3.org/TR/webarch/</a:t>
            </a:r>
            <a:r>
              <a:rPr lang="en-US" sz="2400" dirty="0" smtClean="0"/>
              <a:t> </a:t>
            </a: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93mhqR0iLCYRFldPsjzz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4KcfdEejzp9BpBcZVPyY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gb7CI2MW4dXv1dSSlbY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4sjbwlOqWkvuup4zF8Cci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IfuSwLXT4IjZzinDuRr6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8ek7OApEEJ6dnOXlLq69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aGe8rveiy4pq6gxpWnuq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TlUzF860Zghq3ESG9Uql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OXHHOluJFADzMSdSQ5cx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GcTwgdA0JpRxXRXkKwfB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MtRZsh3k8DXFO1uUOdw5z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OqsMWSe9HJsQCGCX7Eq6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aVlg0SKs0OxrTI1xOWwF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MTR8QtpVjJv7RjVEbgbzG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8m7LThpzyUko1t7apkwH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dYJI4E5yqKQS4FhM0XE3S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1k2p5SCFl6U9LJMIHwDU9X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dxVUa36Le9U3615mNpMUd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gKlrHNTNV47uubIyzzRL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eICKDlJe7fJp8GDpIF3rf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1UASBGdkDWDZy8BNm4EFF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kImNxiQTvqv7AAQ2s8xUU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kZetVzvZx5WUDybwP8CD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uG5h6RHnBrrGbe43omr7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8SXxLKTV7LLegR6r0J2O2U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9TENo49xtYVlO8Kl6NrtF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sVnXBnDojtebOD6XvRYeh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gkvijgoV1Bq0srJqqsLU4F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7Ck6f9hzvrocARFi6eth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blbnw5ockcATnFY99LJ2V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3f8zKaEFBnzkrZVRDbbi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BHt0jW5HyQSChVeXlexEB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cj3eZeh8xQCsREr5KQIzTP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TuOMGhiOCT0MczmYOZtmLX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sPHZCGQWKsAonqLjIOz0Z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2A4R40b6RDPYquqGehdaUb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8rYPy098hHWseIPdhDw1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Wd8Ry8Lc8A3QEWp5bD6Ivy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u1bYo3WxoazbdPXZSoV8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SCAMp86ZpiRoWEQn9m8c2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9145</TotalTime>
  <Words>703</Words>
  <Application>Microsoft Office PowerPoint</Application>
  <PresentationFormat>On-screen Show (4:3)</PresentationFormat>
  <Paragraphs>140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Web Architecture</vt:lpstr>
      <vt:lpstr>Internet != Web</vt:lpstr>
      <vt:lpstr>PowerPoint Presentation</vt:lpstr>
      <vt:lpstr>Internet Protocol Suite</vt:lpstr>
      <vt:lpstr>Overview of the Web</vt:lpstr>
      <vt:lpstr>Hypertext Transfer Protocol (HTTP)</vt:lpstr>
      <vt:lpstr>Domain Name System (DNS)</vt:lpstr>
      <vt:lpstr>Example: Web Page Request</vt:lpstr>
      <vt:lpstr>More Formal Definitions</vt:lpstr>
      <vt:lpstr>Web Definition</vt:lpstr>
      <vt:lpstr>URIs, Resources, and Representations</vt:lpstr>
      <vt:lpstr>What’s a URx?</vt:lpstr>
      <vt:lpstr>URI Components</vt:lpstr>
      <vt:lpstr>Content Negotiation</vt:lpstr>
      <vt:lpstr>Memento – Date/Time Negotiation</vt:lpstr>
      <vt:lpstr>MementoFox</vt:lpstr>
      <vt:lpstr>Memento Browser</vt:lpstr>
      <vt:lpstr>Character Encoding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Web Science</dc:title>
  <dc:creator>Frank McCown</dc:creator>
  <cp:lastModifiedBy>Frank McCown</cp:lastModifiedBy>
  <cp:revision>184</cp:revision>
  <dcterms:created xsi:type="dcterms:W3CDTF">2011-01-04T16:11:25Z</dcterms:created>
  <dcterms:modified xsi:type="dcterms:W3CDTF">2013-01-24T21:56:06Z</dcterms:modified>
</cp:coreProperties>
</file>