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5" r:id="rId3"/>
    <p:sldId id="284" r:id="rId4"/>
    <p:sldId id="285" r:id="rId5"/>
    <p:sldId id="291" r:id="rId6"/>
    <p:sldId id="289" r:id="rId7"/>
    <p:sldId id="290" r:id="rId8"/>
    <p:sldId id="283" r:id="rId9"/>
    <p:sldId id="312" r:id="rId10"/>
    <p:sldId id="297" r:id="rId11"/>
    <p:sldId id="287" r:id="rId12"/>
    <p:sldId id="288" r:id="rId13"/>
    <p:sldId id="292" r:id="rId14"/>
    <p:sldId id="293" r:id="rId15"/>
    <p:sldId id="294" r:id="rId16"/>
    <p:sldId id="286" r:id="rId17"/>
    <p:sldId id="305" r:id="rId18"/>
    <p:sldId id="313" r:id="rId19"/>
    <p:sldId id="296" r:id="rId20"/>
    <p:sldId id="298" r:id="rId21"/>
    <p:sldId id="315" r:id="rId22"/>
    <p:sldId id="314" r:id="rId23"/>
    <p:sldId id="316" r:id="rId24"/>
    <p:sldId id="317" r:id="rId25"/>
    <p:sldId id="295" r:id="rId26"/>
    <p:sldId id="306" r:id="rId27"/>
    <p:sldId id="307" r:id="rId28"/>
    <p:sldId id="308" r:id="rId29"/>
    <p:sldId id="309" r:id="rId30"/>
    <p:sldId id="310" r:id="rId31"/>
    <p:sldId id="302" r:id="rId32"/>
    <p:sldId id="299" r:id="rId33"/>
    <p:sldId id="301" r:id="rId34"/>
    <p:sldId id="304" r:id="rId35"/>
    <p:sldId id="300" r:id="rId36"/>
    <p:sldId id="303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CCEF-2811-4684-B404-3C226427751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63E-5BCE-41A0-B001-0F22CC3E7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99EBD-369F-4A4C-90D8-C184A3A68228}" type="slidenum">
              <a:rPr lang="en-US"/>
              <a:pPr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rchive.org.uk/ukwa/" TargetMode="External"/><Relationship Id="rId2" Type="http://schemas.openxmlformats.org/officeDocument/2006/relationships/hyperlink" Target="http://lcweb2.loc.gov/diglib/lcwa/html/lcwa-h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dora.nla.gov.a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" TargetMode="External"/><Relationship Id="rId2" Type="http://schemas.openxmlformats.org/officeDocument/2006/relationships/hyperlink" Target="http://www.webcit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freezepag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epicenter/2010/11/geocities-lives-on-as-massive-torrent-download/" TargetMode="External"/><Relationship Id="rId2" Type="http://schemas.openxmlformats.org/officeDocument/2006/relationships/hyperlink" Target="http://reocitie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preservation.gov/formats/fdd/fdd000236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aw.net/05/kunze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hanzoarchives.com/warc-too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-access.sourceforge.net/projects/nutchwax/" TargetMode="External"/><Relationship Id="rId2" Type="http://schemas.openxmlformats.org/officeDocument/2006/relationships/hyperlink" Target="http://archive-access.sourceforge.net/projects/waybac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archive-access.sourceforge.net/projects/waxtoolba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ementoweb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mementofox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a.gov.au/xinq/" TargetMode="External"/><Relationship Id="rId2" Type="http://schemas.openxmlformats.org/officeDocument/2006/relationships/hyperlink" Target="http://deeparc.sourceforge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odu.edu/~mweigle/papers/ainsworth-jcdl11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arrick.cs.odu.ed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~mklein/publications/jcdl2010_mklein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eports/pub106/web.html" TargetMode="External"/><Relationship Id="rId2" Type="http://schemas.openxmlformats.org/officeDocument/2006/relationships/hyperlink" Target="http://spectrum.ieee.org/telecom/internet/a-memory-of-webs-past/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K12WebArchivingProgramStud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rchi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Web Archiving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8027666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35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6" y="152400"/>
            <a:ext cx="8602134" cy="66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Archived page from Nov 2002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914400"/>
            <a:ext cx="12954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4"/>
          </p:cNvCxnSpPr>
          <p:nvPr/>
        </p:nvCxnSpPr>
        <p:spPr>
          <a:xfrm rot="16200000" flipV="1">
            <a:off x="895350" y="2266950"/>
            <a:ext cx="762000" cy="38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2819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Missing logo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archiving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libraries &amp; national archives, usually focusing on culturally significant web collections</a:t>
            </a:r>
          </a:p>
          <a:p>
            <a:pPr lvl="1"/>
            <a:r>
              <a:rPr lang="en-US" dirty="0" smtClean="0"/>
              <a:t>US Library of Congress: </a:t>
            </a:r>
            <a:r>
              <a:rPr lang="en-US" dirty="0" smtClean="0">
                <a:hlinkClick r:id="rId2"/>
              </a:rPr>
              <a:t>Minerva</a:t>
            </a:r>
            <a:endParaRPr lang="en-US" dirty="0" smtClean="0"/>
          </a:p>
          <a:p>
            <a:pPr lvl="1"/>
            <a:r>
              <a:rPr lang="en-US" dirty="0" smtClean="0"/>
              <a:t>UK Web Archiving Consortium: </a:t>
            </a:r>
            <a:r>
              <a:rPr lang="en-US" dirty="0" smtClean="0">
                <a:hlinkClick r:id="rId3"/>
              </a:rPr>
              <a:t>UK Web Archive</a:t>
            </a:r>
            <a:endParaRPr lang="en-US" dirty="0" smtClean="0"/>
          </a:p>
          <a:p>
            <a:pPr lvl="1"/>
            <a:r>
              <a:rPr lang="en-US" dirty="0" smtClean="0"/>
              <a:t>National Library of Australia: </a:t>
            </a:r>
            <a:r>
              <a:rPr lang="en-US" dirty="0" smtClean="0">
                <a:hlinkClick r:id="rId4"/>
              </a:rPr>
              <a:t>PANDORA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Commercial organizations</a:t>
            </a:r>
          </a:p>
          <a:p>
            <a:pPr lvl="1"/>
            <a:r>
              <a:rPr lang="en-US" dirty="0" err="1" smtClean="0"/>
              <a:t>Hanzo</a:t>
            </a:r>
            <a:r>
              <a:rPr lang="en-US" dirty="0" smtClean="0"/>
              <a:t> Archives: commercial web archiving tools</a:t>
            </a:r>
          </a:p>
          <a:p>
            <a:pPr lvl="1"/>
            <a:r>
              <a:rPr lang="en-US" dirty="0" err="1" smtClean="0"/>
              <a:t>Nextpoint</a:t>
            </a:r>
            <a:r>
              <a:rPr lang="en-US" dirty="0" smtClean="0"/>
              <a:t>: archiving service for organizations</a:t>
            </a:r>
          </a:p>
          <a:p>
            <a:pPr lvl="1"/>
            <a:r>
              <a:rPr lang="en-US" dirty="0" err="1" smtClean="0"/>
              <a:t>Iterasi</a:t>
            </a:r>
            <a:r>
              <a:rPr lang="en-US" dirty="0" smtClean="0"/>
              <a:t>: for corporate, legal, and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5098"/>
            <a:ext cx="7762875" cy="66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on-demand archiving</a:t>
            </a:r>
          </a:p>
          <a:p>
            <a:pPr lvl="1"/>
            <a:r>
              <a:rPr lang="en-US" dirty="0" smtClean="0">
                <a:hlinkClick r:id="rId2"/>
              </a:rPr>
              <a:t>WebCite</a:t>
            </a:r>
            <a:r>
              <a:rPr lang="en-US" dirty="0" smtClean="0"/>
              <a:t>: for saving citable web resources</a:t>
            </a:r>
          </a:p>
          <a:p>
            <a:pPr lvl="1"/>
            <a:r>
              <a:rPr lang="en-US" dirty="0" smtClean="0">
                <a:hlinkClick r:id="rId3"/>
              </a:rPr>
              <a:t>archive.is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www.freezepage.com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79376"/>
            <a:ext cx="7391400" cy="29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Library of Congress has numerous collections</a:t>
            </a:r>
          </a:p>
          <a:p>
            <a:pPr lvl="1"/>
            <a:r>
              <a:rPr lang="en-US" dirty="0" smtClean="0"/>
              <a:t>Twitter archive, 9/11, Iraq War, &amp; much more</a:t>
            </a:r>
          </a:p>
          <a:p>
            <a:r>
              <a:rPr lang="en-US" dirty="0" smtClean="0"/>
              <a:t>Archive-it.org (ran by Internet Archive)</a:t>
            </a:r>
          </a:p>
          <a:p>
            <a:pPr lvl="1"/>
            <a:r>
              <a:rPr lang="en-US" dirty="0" smtClean="0"/>
              <a:t>Homeless websites in LA, Virginia Tech, &amp;much more</a:t>
            </a:r>
          </a:p>
          <a:p>
            <a:r>
              <a:rPr lang="en-US" dirty="0" smtClean="0"/>
              <a:t>Stanford </a:t>
            </a:r>
            <a:r>
              <a:rPr lang="en-US" dirty="0" err="1" smtClean="0"/>
              <a:t>WebBase</a:t>
            </a:r>
            <a:endParaRPr lang="en-US" dirty="0" smtClean="0"/>
          </a:p>
          <a:p>
            <a:pPr lvl="1"/>
            <a:r>
              <a:rPr lang="en-US" dirty="0" smtClean="0"/>
              <a:t>US Presidential election 2008, Virginia Tech shootings, </a:t>
            </a:r>
            <a:r>
              <a:rPr lang="en-US" dirty="0" err="1" smtClean="0"/>
              <a:t>Hurrikane</a:t>
            </a:r>
            <a:r>
              <a:rPr lang="en-US" dirty="0" smtClean="0"/>
              <a:t> Ike 2008</a:t>
            </a:r>
          </a:p>
          <a:p>
            <a:r>
              <a:rPr lang="en-US" dirty="0" smtClean="0"/>
              <a:t>Geocities archive</a:t>
            </a:r>
          </a:p>
          <a:p>
            <a:pPr lvl="1"/>
            <a:r>
              <a:rPr lang="en-US" dirty="0" smtClean="0"/>
              <a:t>Number of archiving groups: </a:t>
            </a:r>
            <a:r>
              <a:rPr lang="en-US" dirty="0" smtClean="0">
                <a:hlinkClick r:id="rId2"/>
              </a:rPr>
              <a:t>ReoCities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OoCities</a:t>
            </a:r>
            <a:r>
              <a:rPr lang="en-US" dirty="0" smtClean="0"/>
              <a:t>, and Internet Archive</a:t>
            </a:r>
          </a:p>
          <a:p>
            <a:pPr lvl="1"/>
            <a:r>
              <a:rPr lang="en-US" dirty="0" smtClean="0">
                <a:hlinkClick r:id="rId3"/>
              </a:rPr>
              <a:t>652 GB torrent</a:t>
            </a:r>
            <a:r>
              <a:rPr lang="en-US" dirty="0" smtClean="0"/>
              <a:t> also available</a:t>
            </a:r>
          </a:p>
          <a:p>
            <a:r>
              <a:rPr lang="en-US" dirty="0" smtClean="0"/>
              <a:t>ArchiveFacebook</a:t>
            </a:r>
          </a:p>
          <a:p>
            <a:pPr lvl="1"/>
            <a:r>
              <a:rPr lang="en-US" dirty="0" smtClean="0"/>
              <a:t>Firefox add-on created to archive individual </a:t>
            </a:r>
            <a:r>
              <a:rPr lang="en-US" dirty="0" err="1" smtClean="0"/>
              <a:t>Facebook</a:t>
            </a:r>
            <a:r>
              <a:rPr lang="en-US" dirty="0" smtClean="0"/>
              <a:t>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752"/>
            <a:ext cx="8153400" cy="64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7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Web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</a:p>
          <a:p>
            <a:r>
              <a:rPr lang="en-US" dirty="0" smtClean="0"/>
              <a:t>WARC tools</a:t>
            </a:r>
          </a:p>
          <a:p>
            <a:r>
              <a:rPr lang="en-US" dirty="0" smtClean="0"/>
              <a:t>Archive </a:t>
            </a:r>
            <a:r>
              <a:rPr lang="en-US" dirty="0" smtClean="0"/>
              <a:t>viewer/searcher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Wget</a:t>
            </a:r>
            <a:r>
              <a:rPr lang="en-US" dirty="0" smtClean="0"/>
              <a:t> and </a:t>
            </a:r>
            <a:r>
              <a:rPr lang="en-US" dirty="0" err="1" smtClean="0"/>
              <a:t>HTTrack</a:t>
            </a:r>
            <a:endParaRPr lang="en-US" dirty="0" smtClean="0"/>
          </a:p>
          <a:p>
            <a:pPr lvl="1"/>
            <a:r>
              <a:rPr lang="en-US" dirty="0" smtClean="0"/>
              <a:t>Simple tools for mirroring a website</a:t>
            </a:r>
          </a:p>
          <a:p>
            <a:pPr lvl="1"/>
            <a:r>
              <a:rPr lang="en-US" dirty="0" smtClean="0"/>
              <a:t>All crawled URLs are converted into a path and file</a:t>
            </a:r>
          </a:p>
          <a:p>
            <a:pPr lvl="2"/>
            <a:r>
              <a:rPr lang="en-US" dirty="0" smtClean="0"/>
              <a:t>http://foo.org/test/ saved as foo.org/test/index.html </a:t>
            </a:r>
          </a:p>
          <a:p>
            <a:pPr lvl="1"/>
            <a:r>
              <a:rPr lang="en-US" dirty="0" smtClean="0"/>
              <a:t>Not designed for large-scale crawling</a:t>
            </a:r>
          </a:p>
          <a:p>
            <a:r>
              <a:rPr lang="en-US" dirty="0" smtClean="0"/>
              <a:t>Heritrix</a:t>
            </a:r>
          </a:p>
          <a:p>
            <a:pPr lvl="1"/>
            <a:r>
              <a:rPr lang="en-US" dirty="0" smtClean="0"/>
              <a:t>Built by Internet Archive and Nordic national libraries for larger web archiving tasks</a:t>
            </a:r>
          </a:p>
          <a:p>
            <a:pPr lvl="1"/>
            <a:r>
              <a:rPr lang="en-US" dirty="0" smtClean="0"/>
              <a:t>Archived content stored in Web </a:t>
            </a:r>
            <a:r>
              <a:rPr lang="en-US" dirty="0" err="1" smtClean="0"/>
              <a:t>ARChive</a:t>
            </a:r>
            <a:r>
              <a:rPr lang="en-US" dirty="0" smtClean="0"/>
              <a:t> file format (</a:t>
            </a:r>
            <a:r>
              <a:rPr lang="en-US" dirty="0" smtClean="0">
                <a:hlinkClick r:id="rId2"/>
              </a:rPr>
              <a:t>WARC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Uses web interface</a:t>
            </a:r>
          </a:p>
          <a:p>
            <a:pPr lvl="1"/>
            <a:r>
              <a:rPr lang="en-US" dirty="0" smtClean="0"/>
              <a:t>Can find links in JavaScript, Flash,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Web archiving</a:t>
            </a:r>
            <a:r>
              <a:rPr lang="en-US" dirty="0" smtClean="0"/>
              <a:t> is the process of collecting pages from the Web and saving them in an archive</a:t>
            </a:r>
          </a:p>
          <a:p>
            <a:r>
              <a:rPr lang="en-US" dirty="0" smtClean="0"/>
              <a:t>Usually it’s important to save all associated resources (images, style sheets, etc.) to preserve look</a:t>
            </a:r>
          </a:p>
          <a:p>
            <a:r>
              <a:rPr lang="en-US" dirty="0" smtClean="0"/>
              <a:t>Archives are typically produced using web crawlers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WARC File Organization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86600" cy="41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624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Slide from John </a:t>
            </a:r>
            <a:r>
              <a:rPr lang="en-US" dirty="0" err="1" smtClean="0"/>
              <a:t>Kunze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http://www.iwaw.net/05/kunze.pdf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WARC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warc-tools</a:t>
            </a:r>
            <a:endParaRPr lang="en-US" dirty="0" smtClean="0"/>
          </a:p>
          <a:p>
            <a:pPr lvl="1"/>
            <a:r>
              <a:rPr lang="en-US" dirty="0" smtClean="0"/>
              <a:t>Python scripts for interacting with WARC files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8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Viewers/Searchers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Wayback</a:t>
            </a:r>
            <a:endParaRPr lang="en-US" dirty="0" smtClean="0"/>
          </a:p>
          <a:p>
            <a:pPr lvl="1"/>
            <a:r>
              <a:rPr lang="en-US" dirty="0" smtClean="0"/>
              <a:t>Open source Java implementation of IA’s Wayback Machine</a:t>
            </a:r>
          </a:p>
          <a:p>
            <a:pPr lvl="1"/>
            <a:r>
              <a:rPr lang="en-US" dirty="0" smtClean="0"/>
              <a:t>Search by URL</a:t>
            </a:r>
          </a:p>
          <a:p>
            <a:r>
              <a:rPr lang="en-US" dirty="0" smtClean="0">
                <a:hlinkClick r:id="rId3"/>
              </a:rPr>
              <a:t>NutchWAX</a:t>
            </a:r>
            <a:endParaRPr lang="en-US" dirty="0" smtClean="0"/>
          </a:p>
          <a:p>
            <a:pPr lvl="1"/>
            <a:r>
              <a:rPr lang="en-US" dirty="0" smtClean="0"/>
              <a:t>Full-text search of a web archive</a:t>
            </a:r>
          </a:p>
          <a:p>
            <a:r>
              <a:rPr lang="en-US" dirty="0" smtClean="0">
                <a:hlinkClick r:id="rId4"/>
              </a:rPr>
              <a:t>WAXToolbar</a:t>
            </a:r>
            <a:endParaRPr lang="en-US" dirty="0" smtClean="0"/>
          </a:p>
          <a:p>
            <a:pPr lvl="1"/>
            <a:r>
              <a:rPr lang="en-US" dirty="0" smtClean="0"/>
              <a:t>For accessing </a:t>
            </a:r>
            <a:r>
              <a:rPr lang="en-US" dirty="0" err="1" smtClean="0"/>
              <a:t>Wayback’s</a:t>
            </a:r>
            <a:r>
              <a:rPr lang="en-US" dirty="0" smtClean="0"/>
              <a:t> archive</a:t>
            </a:r>
          </a:p>
          <a:p>
            <a:pPr lvl="1"/>
            <a:r>
              <a:rPr lang="en-US" dirty="0" smtClean="0"/>
              <a:t>Provides search capabilities for NutchWAX</a:t>
            </a:r>
            <a:endParaRPr lang="en-US" dirty="0"/>
          </a:p>
        </p:txBody>
      </p:sp>
      <p:pic>
        <p:nvPicPr>
          <p:cNvPr id="1026" name="Picture 2" descr="http://archive-access.sourceforge.net/projects/nutchwax/images/nutchw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90912"/>
            <a:ext cx="16192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0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Memento – Date/Time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Memento is </a:t>
            </a:r>
            <a:r>
              <a:rPr lang="en-US" sz="2400" dirty="0" smtClean="0"/>
              <a:t>an addition to HTTP that enables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 content negotiation to retrieve older </a:t>
            </a:r>
            <a:br>
              <a:rPr lang="en-US" sz="2400" dirty="0" smtClean="0"/>
            </a:br>
            <a:r>
              <a:rPr lang="en-US" sz="2400" dirty="0" smtClean="0"/>
              <a:t>versions (Mementos) of web resources</a:t>
            </a:r>
          </a:p>
          <a:p>
            <a:r>
              <a:rPr lang="en-US" sz="2400" dirty="0" smtClean="0"/>
              <a:t>Agent </a:t>
            </a:r>
            <a:r>
              <a:rPr lang="en-US" sz="2400" dirty="0" smtClean="0"/>
              <a:t>requests </a:t>
            </a:r>
            <a:r>
              <a:rPr lang="en-US" sz="2400" dirty="0" smtClean="0"/>
              <a:t>URI with Accept-</a:t>
            </a:r>
            <a:r>
              <a:rPr lang="en-US" sz="2400" dirty="0" err="1" smtClean="0"/>
              <a:t>Datetime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set to desired date/time</a:t>
            </a:r>
          </a:p>
          <a:p>
            <a:r>
              <a:rPr lang="en-US" sz="2400" dirty="0" smtClean="0"/>
              <a:t>Server responds with a link to a </a:t>
            </a:r>
            <a:r>
              <a:rPr lang="en-US" sz="2400" dirty="0" err="1" smtClean="0"/>
              <a:t>TimeGate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knows the Mementos available for the URI</a:t>
            </a:r>
          </a:p>
          <a:p>
            <a:r>
              <a:rPr lang="en-US" sz="2400" dirty="0" smtClean="0"/>
              <a:t>Agent makes request to </a:t>
            </a:r>
            <a:r>
              <a:rPr lang="en-US" sz="2400" dirty="0" err="1" smtClean="0"/>
              <a:t>TimeGate</a:t>
            </a:r>
            <a:r>
              <a:rPr lang="en-US" sz="2400" dirty="0" smtClean="0"/>
              <a:t> and receives response with the URL to the Memento</a:t>
            </a:r>
          </a:p>
          <a:p>
            <a:r>
              <a:rPr lang="en-US" sz="2400" dirty="0" smtClean="0"/>
              <a:t>Learn more: </a:t>
            </a:r>
            <a:r>
              <a:rPr lang="en-US" sz="2400" dirty="0" smtClean="0">
                <a:hlinkClick r:id="rId2"/>
              </a:rPr>
              <a:t>http://mementoweb.org/</a:t>
            </a:r>
            <a:endParaRPr lang="en-US" sz="2400" dirty="0" smtClean="0"/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42" name="Picture 2" descr="memento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24000"/>
            <a:ext cx="82391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MementoFox</a:t>
            </a:r>
            <a:r>
              <a:rPr lang="en-US" dirty="0" smtClean="0"/>
              <a:t> Add-on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https://addons.mozilla.org/en-us/firefox/addon/mementofox/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2379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 the Deep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are Deep web websites archived when links aren’t available to crawl?</a:t>
            </a:r>
          </a:p>
          <a:p>
            <a:r>
              <a:rPr lang="en-US" dirty="0" smtClean="0"/>
              <a:t>One strategy: Get website owner to release their database (legal deposit)</a:t>
            </a:r>
          </a:p>
          <a:p>
            <a:r>
              <a:rPr lang="en-US" dirty="0" smtClean="0">
                <a:hlinkClick r:id="rId2"/>
              </a:rPr>
              <a:t>DeepArc</a:t>
            </a:r>
            <a:r>
              <a:rPr lang="en-US" dirty="0" smtClean="0"/>
              <a:t> tool </a:t>
            </a:r>
          </a:p>
          <a:p>
            <a:pPr lvl="1"/>
            <a:r>
              <a:rPr lang="en-US" dirty="0" smtClean="0"/>
              <a:t>Developed by National Library of France (</a:t>
            </a:r>
            <a:r>
              <a:rPr lang="en-US" dirty="0" err="1" smtClean="0"/>
              <a:t>BnF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Transforms relational database content into XML for archiving purposes</a:t>
            </a:r>
          </a:p>
          <a:p>
            <a:r>
              <a:rPr lang="en-US" dirty="0" smtClean="0">
                <a:hlinkClick r:id="rId3"/>
              </a:rPr>
              <a:t>Xinq</a:t>
            </a:r>
            <a:r>
              <a:rPr lang="en-US" dirty="0" smtClean="0"/>
              <a:t> tool </a:t>
            </a:r>
          </a:p>
          <a:p>
            <a:pPr lvl="1"/>
            <a:r>
              <a:rPr lang="en-US" dirty="0" smtClean="0"/>
              <a:t>Developed by National Library of Australia</a:t>
            </a:r>
          </a:p>
          <a:p>
            <a:pPr lvl="1"/>
            <a:r>
              <a:rPr lang="en-US" dirty="0" smtClean="0"/>
              <a:t>Allows online browsing and searching of XML database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of the Web is Archived?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by </a:t>
            </a:r>
            <a:r>
              <a:rPr lang="en-US" dirty="0" smtClean="0">
                <a:hlinkClick r:id="rId2"/>
              </a:rPr>
              <a:t>Ainsworth et al. </a:t>
            </a:r>
            <a:r>
              <a:rPr lang="en-US" dirty="0" smtClean="0"/>
              <a:t>(JCDL 2011)</a:t>
            </a:r>
            <a:endParaRPr lang="en-US" dirty="0"/>
          </a:p>
          <a:p>
            <a:r>
              <a:rPr lang="en-US" dirty="0"/>
              <a:t>Sampled URLs from DMOZ, Delicious, </a:t>
            </a:r>
            <a:r>
              <a:rPr lang="en-US" dirty="0" err="1" smtClean="0"/>
              <a:t>Bitly</a:t>
            </a:r>
            <a:r>
              <a:rPr lang="en-US" dirty="0" smtClean="0"/>
              <a:t>, and </a:t>
            </a:r>
            <a:r>
              <a:rPr lang="en-US" dirty="0"/>
              <a:t>search engine </a:t>
            </a:r>
            <a:r>
              <a:rPr lang="en-US" dirty="0" smtClean="0"/>
              <a:t>indexes</a:t>
            </a:r>
          </a:p>
          <a:p>
            <a:r>
              <a:rPr lang="en-US" dirty="0" smtClean="0"/>
              <a:t>35-90% of URLs have at least one archived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6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URLs ordered by date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2175"/>
            <a:ext cx="82296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25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URLs ordered by date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209800"/>
            <a:ext cx="8258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88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URLs ordered by date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95525"/>
            <a:ext cx="8191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9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Ephemeral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Link rot </a:t>
            </a:r>
            <a:r>
              <a:rPr lang="en-US" dirty="0" smtClean="0"/>
              <a:t>is a significant problem</a:t>
            </a:r>
          </a:p>
          <a:p>
            <a:pPr lvl="1"/>
            <a:r>
              <a:rPr lang="en-US" dirty="0" smtClean="0"/>
              <a:t>Kahle (‘97) - Average page lifetime is 44 days</a:t>
            </a:r>
          </a:p>
          <a:p>
            <a:pPr lvl="1"/>
            <a:r>
              <a:rPr lang="en-US" dirty="0" smtClean="0"/>
              <a:t>Koehler (‘99, ‘04) - 67% URLs lost in 4 years</a:t>
            </a:r>
          </a:p>
          <a:p>
            <a:pPr lvl="1"/>
            <a:r>
              <a:rPr lang="en-US" dirty="0" smtClean="0"/>
              <a:t>Lawrence et al. (‘01) - 23%-53% URLs in </a:t>
            </a:r>
            <a:r>
              <a:rPr lang="en-US" dirty="0" err="1" smtClean="0"/>
              <a:t>CiteSeer</a:t>
            </a:r>
            <a:r>
              <a:rPr lang="en-US" dirty="0" smtClean="0"/>
              <a:t> papers invalid over 5 year span (3% of invalid URLs “</a:t>
            </a:r>
            <a:r>
              <a:rPr lang="en-US" dirty="0" err="1" smtClean="0"/>
              <a:t>unfindable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Spinellis</a:t>
            </a:r>
            <a:r>
              <a:rPr lang="en-US" dirty="0" smtClean="0"/>
              <a:t> (‘03) - 27% URLs in CACM/Computer papers gone in 5 years</a:t>
            </a:r>
          </a:p>
          <a:p>
            <a:pPr lvl="1"/>
            <a:r>
              <a:rPr lang="en-US" dirty="0" err="1" smtClean="0"/>
              <a:t>Ntoulas</a:t>
            </a:r>
            <a:r>
              <a:rPr lang="en-US" dirty="0" smtClean="0"/>
              <a:t> et al. (‘04) – predicted only 20% of pages today will be accessible in a year</a:t>
            </a:r>
          </a:p>
          <a:p>
            <a:r>
              <a:rPr lang="en-US" dirty="0" smtClean="0"/>
              <a:t>Even if links don’t disappear, existing content is likely to change over time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Archived URLs ordered by date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86000"/>
            <a:ext cx="81438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2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Let’s explore some novel uses of web archives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Archive every http transaction between a web browser and web server</a:t>
            </a:r>
          </a:p>
          <a:p>
            <a:r>
              <a:rPr lang="en-US" dirty="0" smtClean="0"/>
              <a:t>Gives evidence that on date D content C was delivered</a:t>
            </a:r>
          </a:p>
          <a:p>
            <a:r>
              <a:rPr lang="en-US" dirty="0" smtClean="0"/>
              <a:t>Often used by organizations that are legally bound to retaining such information </a:t>
            </a:r>
          </a:p>
          <a:p>
            <a:r>
              <a:rPr lang="en-US" dirty="0" smtClean="0"/>
              <a:t>Commercial products:</a:t>
            </a:r>
          </a:p>
          <a:p>
            <a:pPr lvl="1"/>
            <a:r>
              <a:rPr lang="en-US" dirty="0" err="1" smtClean="0"/>
              <a:t>PageVault</a:t>
            </a:r>
            <a:r>
              <a:rPr lang="en-US" dirty="0" smtClean="0"/>
              <a:t>, Vignette </a:t>
            </a:r>
            <a:r>
              <a:rPr lang="en-US" dirty="0" err="1" smtClean="0"/>
              <a:t>WebCapture</a:t>
            </a:r>
            <a:r>
              <a:rPr lang="en-US" dirty="0" smtClean="0"/>
              <a:t>, </a:t>
            </a:r>
            <a:r>
              <a:rPr lang="en-US" dirty="0" err="1" smtClean="0"/>
              <a:t>webEcho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9375"/>
            <a:ext cx="8001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93F94-ED4D-42A4-8B82-3895AD9233F4}" type="slidenum">
              <a:rPr lang="en-US"/>
              <a:pPr/>
              <a:t>33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276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209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MPj03995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4716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95800"/>
            <a:ext cx="2362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6324600"/>
            <a:ext cx="6324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Black hat: http://img.webpronews.com/securitypronews/110705blackhat.jpg</a:t>
            </a:r>
            <a:br>
              <a:rPr lang="en-US" sz="800"/>
            </a:br>
            <a:r>
              <a:rPr lang="en-US" sz="800"/>
              <a:t>Virus image: http://polarboing.com/images/topics/misc/story.computer.virus_1137794805.jpg </a:t>
            </a:r>
            <a:br>
              <a:rPr lang="en-US" sz="800"/>
            </a:br>
            <a:r>
              <a:rPr lang="en-US" sz="800"/>
              <a:t>Hard drive: http://www.datarecoveryspecialist.com/images/head-crash-2.jpg</a:t>
            </a:r>
          </a:p>
        </p:txBody>
      </p:sp>
      <p:pic>
        <p:nvPicPr>
          <p:cNvPr id="6152" name="Picture 7" descr="The image “http://polarboing.com/images/topics/misc/story.computer.virus_1137794805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0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286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2133600" y="23622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4038600" y="15240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 flipH="1">
            <a:off x="6019800" y="20574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 flipH="1" flipV="1">
            <a:off x="6019800" y="42672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 flipV="1">
            <a:off x="2743200" y="41910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24100" y="2733675"/>
            <a:ext cx="4308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Verdana" pitchFamily="34" charset="0"/>
              </a:rPr>
              <a:t>Web Infrastructure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214438"/>
            <a:ext cx="1466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081088"/>
            <a:ext cx="1390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638" y="1590675"/>
            <a:ext cx="1304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638" y="5678488"/>
            <a:ext cx="3448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3575" y="4902200"/>
            <a:ext cx="1819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5734050"/>
            <a:ext cx="2965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57200"/>
            <a:ext cx="1276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1447800"/>
            <a:ext cx="2238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9144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133600"/>
            <a:ext cx="1809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495800"/>
            <a:ext cx="942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29485"/>
            <a:ext cx="7219950" cy="36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Repository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Warrick developed in 2005 as a web repository crawler</a:t>
            </a:r>
          </a:p>
          <a:p>
            <a:r>
              <a:rPr lang="en-US" sz="2000" dirty="0" smtClean="0"/>
              <a:t>Used to recover thousands of websites from the WI</a:t>
            </a:r>
          </a:p>
          <a:p>
            <a:r>
              <a:rPr lang="en-US" sz="2000" dirty="0" smtClean="0"/>
              <a:t>Available at </a:t>
            </a:r>
            <a:r>
              <a:rPr lang="en-US" sz="2000" dirty="0" smtClean="0">
                <a:hlinkClick r:id="rId3"/>
              </a:rPr>
              <a:t>http://warrick.cs.odu.edu/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48866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Lazy Preservation: Reconstructing Websites by Crawling the Crawlers by McCown et al. (2006)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WI to find missing web pages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648200" cy="61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53000" y="4800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Klein </a:t>
            </a:r>
            <a:r>
              <a:rPr lang="en-US" dirty="0"/>
              <a:t>&amp; Nelson, Evaluating </a:t>
            </a:r>
            <a:r>
              <a:rPr lang="en-US" dirty="0">
                <a:hlinkClick r:id="rId3"/>
              </a:rPr>
              <a:t>Methods to Rediscover Missing Web Pages</a:t>
            </a:r>
          </a:p>
          <a:p>
            <a:r>
              <a:rPr lang="en-US" dirty="0">
                <a:hlinkClick r:id="rId3"/>
              </a:rPr>
              <a:t>from the Web </a:t>
            </a:r>
            <a:r>
              <a:rPr lang="en-US" dirty="0" smtClean="0">
                <a:hlinkClick r:id="rId3"/>
              </a:rPr>
              <a:t>Infrastructure</a:t>
            </a:r>
            <a:r>
              <a:rPr lang="en-US" dirty="0" smtClean="0"/>
              <a:t>, JCDL </a:t>
            </a:r>
            <a:r>
              <a:rPr lang="en-US" dirty="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Bleicher</a:t>
            </a:r>
            <a:r>
              <a:rPr lang="en-US" dirty="0" smtClean="0"/>
              <a:t> (2011), A Memory of Webs Past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spectrum.ieee.org/telecom/internet/a-memory-of-webs-past/0</a:t>
            </a:r>
            <a:endParaRPr lang="en-US" sz="2000" dirty="0" smtClean="0"/>
          </a:p>
          <a:p>
            <a:r>
              <a:rPr lang="en-US" dirty="0" err="1" smtClean="0"/>
              <a:t>Masanès</a:t>
            </a:r>
            <a:r>
              <a:rPr lang="en-US" dirty="0" smtClean="0"/>
              <a:t> (2006), </a:t>
            </a:r>
            <a:r>
              <a:rPr lang="en-US" i="1" dirty="0" smtClean="0"/>
              <a:t>Web Archiving</a:t>
            </a:r>
            <a:r>
              <a:rPr lang="en-US" dirty="0" smtClean="0"/>
              <a:t>, Springer</a:t>
            </a:r>
            <a:endParaRPr lang="en-US" dirty="0"/>
          </a:p>
          <a:p>
            <a:r>
              <a:rPr lang="en-US" dirty="0" smtClean="0"/>
              <a:t>Lyman (2002), Archiving the World Wide Web</a:t>
            </a:r>
            <a:br>
              <a:rPr lang="en-US" dirty="0" smtClean="0"/>
            </a:br>
            <a:r>
              <a:rPr lang="en-US" sz="2000" dirty="0">
                <a:hlinkClick r:id="rId3"/>
              </a:rPr>
              <a:t>http://www.clir.org/pubs/reports/pub106/web.html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03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archive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Web isn’t saved, we might loose a significant amount of our digital heritage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The Web gives historians and other social scientists significant insight into our society, especially into how technology has effected it</a:t>
            </a:r>
          </a:p>
          <a:p>
            <a:r>
              <a:rPr lang="en-US" dirty="0" smtClean="0"/>
              <a:t>Serves as important resource in many lawsuits</a:t>
            </a:r>
          </a:p>
          <a:p>
            <a:r>
              <a:rPr lang="en-US" dirty="0" smtClean="0"/>
              <a:t>Some organizations want to or are legally obliged to archive their web materials </a:t>
            </a:r>
          </a:p>
          <a:p>
            <a:r>
              <a:rPr lang="en-US" dirty="0" smtClean="0"/>
              <a:t>Someone worked hard on this stuff, why not save it?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 archiving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961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could choose a website </a:t>
            </a:r>
            <a:br>
              <a:rPr lang="en-US" dirty="0" smtClean="0"/>
            </a:br>
            <a:r>
              <a:rPr lang="en-US" dirty="0" smtClean="0"/>
              <a:t>to preserve for all time, </a:t>
            </a:r>
            <a:br>
              <a:rPr lang="en-US" dirty="0" smtClean="0"/>
            </a:br>
            <a:r>
              <a:rPr lang="en-US" dirty="0" smtClean="0"/>
              <a:t>what would you choose?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websites will people want to look at 50 to 500 years from 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K12 Web Archiving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by Internet Archive and Library of Congress</a:t>
            </a:r>
          </a:p>
          <a:p>
            <a:r>
              <a:rPr lang="en-US" dirty="0" smtClean="0"/>
              <a:t>5th to 12th graders get to participate in web archiving activities</a:t>
            </a:r>
          </a:p>
          <a:p>
            <a:r>
              <a:rPr lang="en-US" dirty="0" smtClean="0"/>
              <a:t>As of Oct 2010, students in the program have archived 2,379 websites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3"/>
              </a:rPr>
              <a:t>http://www.archive.org/details/K12WebArchivingProgramStudents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archiving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Internet Archive</a:t>
            </a:r>
          </a:p>
          <a:p>
            <a:pPr lvl="1"/>
            <a:r>
              <a:rPr lang="en-US" dirty="0" smtClean="0"/>
              <a:t>Founded by Brewster Kahle in 1996</a:t>
            </a:r>
          </a:p>
          <a:p>
            <a:pPr lvl="1"/>
            <a:r>
              <a:rPr lang="en-US" dirty="0" smtClean="0"/>
              <a:t>Largest web archive in the world (240+ billion pages)</a:t>
            </a:r>
          </a:p>
          <a:p>
            <a:pPr lvl="1"/>
            <a:r>
              <a:rPr lang="en-US" dirty="0" smtClean="0"/>
              <a:t>Pages Available to public via Wayback Machine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20351"/>
            <a:ext cx="3800993" cy="30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Images: </a:t>
            </a:r>
            <a:r>
              <a:rPr lang="en-US" dirty="0" smtClean="0">
                <a:hlinkClick r:id="rId3"/>
              </a:rPr>
              <a:t>http://en.wikipedia.org/wiki/Internet_Archive</a:t>
            </a:r>
            <a:endParaRPr lang="en-US" dirty="0"/>
          </a:p>
        </p:txBody>
      </p:sp>
      <p:pic>
        <p:nvPicPr>
          <p:cNvPr id="1028" name="Picture 4" descr="Internet Archive log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800100" cy="66675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34000"/>
            <a:ext cx="84582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collects old recordings, books, video, and other digital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3"/>
            <a:ext cx="89421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4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14721</TotalTime>
  <Words>943</Words>
  <Application>Microsoft Office PowerPoint</Application>
  <PresentationFormat>On-screen Show (4:3)</PresentationFormat>
  <Paragraphs>146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Web Archiving</vt:lpstr>
      <vt:lpstr>What is it?</vt:lpstr>
      <vt:lpstr>The Ephemeral Web</vt:lpstr>
      <vt:lpstr>Why archive the Web?</vt:lpstr>
      <vt:lpstr>Solo archiving</vt:lpstr>
      <vt:lpstr>If you could choose a website  to preserve for all time,  what would you choose?    What websites will people want to look at 50 to 500 years from now?</vt:lpstr>
      <vt:lpstr>K12 Web Archiving Program</vt:lpstr>
      <vt:lpstr>Who is archiving the Web?</vt:lpstr>
      <vt:lpstr>PowerPoint Presentation</vt:lpstr>
      <vt:lpstr>PowerPoint Presentation</vt:lpstr>
      <vt:lpstr>PowerPoint Presentation</vt:lpstr>
      <vt:lpstr>PowerPoint Presentation</vt:lpstr>
      <vt:lpstr>Who is archiving the Web?</vt:lpstr>
      <vt:lpstr>PowerPoint Presentation</vt:lpstr>
      <vt:lpstr>Other Players</vt:lpstr>
      <vt:lpstr>Special Collections</vt:lpstr>
      <vt:lpstr>PowerPoint Presentation</vt:lpstr>
      <vt:lpstr>Tools for Web Archiving</vt:lpstr>
      <vt:lpstr>Web Crawlers</vt:lpstr>
      <vt:lpstr>WARC File Organization</vt:lpstr>
      <vt:lpstr>WARC Tools</vt:lpstr>
      <vt:lpstr>Archive Viewers/Searchers</vt:lpstr>
      <vt:lpstr>Memento – Date/Time Negotiation</vt:lpstr>
      <vt:lpstr>PowerPoint Presentation</vt:lpstr>
      <vt:lpstr>Archiving the Deep Web</vt:lpstr>
      <vt:lpstr>How Much of the Web is Archived?</vt:lpstr>
      <vt:lpstr>Archived URLs ordered by date</vt:lpstr>
      <vt:lpstr>Archived URLs ordered by date</vt:lpstr>
      <vt:lpstr>Archived URLs ordered by date</vt:lpstr>
      <vt:lpstr>Archived URLs ordered by date</vt:lpstr>
      <vt:lpstr>Let’s explore some novel uses of web archives</vt:lpstr>
      <vt:lpstr>Transactional Archiving</vt:lpstr>
      <vt:lpstr>PowerPoint Presentation</vt:lpstr>
      <vt:lpstr>PowerPoint Presentation</vt:lpstr>
      <vt:lpstr>Web Repository Crawling</vt:lpstr>
      <vt:lpstr>Using the WI to find missing web pages</vt:lpstr>
      <vt:lpstr>More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249</cp:revision>
  <dcterms:created xsi:type="dcterms:W3CDTF">2011-01-04T16:11:25Z</dcterms:created>
  <dcterms:modified xsi:type="dcterms:W3CDTF">2013-05-23T15:47:00Z</dcterms:modified>
</cp:coreProperties>
</file>