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2" r:id="rId4"/>
    <p:sldId id="280" r:id="rId5"/>
    <p:sldId id="258" r:id="rId6"/>
    <p:sldId id="259" r:id="rId7"/>
    <p:sldId id="260" r:id="rId8"/>
    <p:sldId id="261" r:id="rId9"/>
    <p:sldId id="281" r:id="rId10"/>
    <p:sldId id="279" r:id="rId11"/>
    <p:sldId id="278" r:id="rId12"/>
    <p:sldId id="264" r:id="rId13"/>
    <p:sldId id="265" r:id="rId14"/>
    <p:sldId id="266" r:id="rId15"/>
    <p:sldId id="267" r:id="rId16"/>
    <p:sldId id="272" r:id="rId17"/>
    <p:sldId id="268" r:id="rId18"/>
    <p:sldId id="270" r:id="rId19"/>
    <p:sldId id="271" r:id="rId20"/>
    <p:sldId id="276" r:id="rId21"/>
    <p:sldId id="273" r:id="rId22"/>
    <p:sldId id="274" r:id="rId23"/>
    <p:sldId id="275" r:id="rId24"/>
    <p:sldId id="277" r:id="rId25"/>
    <p:sldId id="26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6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AE19D-5339-4756-B8A9-1250AF6B265C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520A2-ED9F-47E8-A938-FCDAA9B59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02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SCC = Strongly</a:t>
            </a:r>
            <a:r>
              <a:rPr lang="en-US" baseline="0" dirty="0" smtClean="0"/>
              <a:t> Connected Component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20A2-ED9F-47E8-A938-FCDAA9B59C9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D9B34-50F3-4805-929D-3EDBDB23DF05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parc.com/istl/groups/uir/publications/items/UIR-1998-19-Pitkow-WebJournal-Summary.pdf" TargetMode="External"/><Relationship Id="rId2" Type="http://schemas.openxmlformats.org/officeDocument/2006/relationships/hyperlink" Target="http://www.w3.org/1999/05/WCA-terms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fry.com/alerts/archives/000432.html" TargetMode="Externa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lib.org/dlib/april03/lavoie/04lavoie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lib.org/dlib/april03/lavoie/04lavoie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dlib.org/dlib/april03/lavoie/04lavoi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oclc.org/research/activities/past/orprojects/wcp/stats/linkage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9000"/>
            <a:lum/>
          </a:blip>
          <a:srcRect/>
          <a:stretch>
            <a:fillRect l="22000" t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US" b="1" dirty="0" smtClean="0"/>
              <a:t>Web Characterization:</a:t>
            </a:r>
            <a:br>
              <a:rPr lang="en-US" b="1" dirty="0" smtClean="0"/>
            </a:br>
            <a:r>
              <a:rPr lang="en-US" sz="3200" b="1" dirty="0" smtClean="0"/>
              <a:t>What Does the Web Look Like?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Dr. Frank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McCown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 to Web Science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Harding University</a:t>
            </a:r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800100" y="598306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work is licensed under a </a:t>
            </a:r>
            <a:r>
              <a:rPr lang="en-US" dirty="0">
                <a:hlinkClick r:id="rId4"/>
              </a:rPr>
              <a:t>Creative Commons Attribution-</a:t>
            </a:r>
            <a:r>
              <a:rPr lang="en-US" dirty="0" err="1">
                <a:hlinkClick r:id="rId4"/>
              </a:rPr>
              <a:t>NonCommercial</a:t>
            </a:r>
            <a:r>
              <a:rPr lang="en-US" dirty="0">
                <a:hlinkClick r:id="rId4"/>
              </a:rPr>
              <a:t>-</a:t>
            </a:r>
            <a:r>
              <a:rPr lang="en-US" dirty="0" err="1">
                <a:hlinkClick r:id="rId4"/>
              </a:rPr>
              <a:t>ShareAlike</a:t>
            </a:r>
            <a:r>
              <a:rPr lang="en-US" dirty="0">
                <a:hlinkClick r:id="rId4"/>
              </a:rPr>
              <a:t> 3.0 </a:t>
            </a:r>
            <a:r>
              <a:rPr lang="en-US" dirty="0" err="1">
                <a:hlinkClick r:id="rId4"/>
              </a:rPr>
              <a:t>Unported</a:t>
            </a:r>
            <a:r>
              <a:rPr lang="en-US" dirty="0">
                <a:hlinkClick r:id="rId4"/>
              </a:rPr>
              <a:t> License</a:t>
            </a:r>
            <a:endParaRPr lang="en-US" b="1" dirty="0"/>
          </a:p>
        </p:txBody>
      </p:sp>
      <p:pic>
        <p:nvPicPr>
          <p:cNvPr id="7" name="Picture 2" descr="Creative Commons Licen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563880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Bow-Tie Structure of the Web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295400"/>
            <a:ext cx="6248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8200" y="56388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Broder</a:t>
            </a:r>
            <a:r>
              <a:rPr lang="en-US" sz="2400" dirty="0" smtClean="0"/>
              <a:t> et. al (Graph Structure of the Web, 2000) </a:t>
            </a:r>
          </a:p>
          <a:p>
            <a:pPr algn="ctr"/>
            <a:r>
              <a:rPr lang="en-US" sz="2400" dirty="0" smtClean="0"/>
              <a:t>Examined a large web graph (200M pages, 1.5B links)</a:t>
            </a:r>
          </a:p>
          <a:p>
            <a:pPr algn="ctr"/>
            <a:endParaRPr lang="en-US" sz="2400" dirty="0"/>
          </a:p>
        </p:txBody>
      </p:sp>
      <p:sp>
        <p:nvSpPr>
          <p:cNvPr id="8" name="Arc 7"/>
          <p:cNvSpPr/>
          <p:nvPr/>
        </p:nvSpPr>
        <p:spPr>
          <a:xfrm rot="5400000">
            <a:off x="4191000" y="3276600"/>
            <a:ext cx="457200" cy="457200"/>
          </a:xfrm>
          <a:prstGeom prst="arc">
            <a:avLst>
              <a:gd name="adj1" fmla="val 16200000"/>
              <a:gd name="adj2" fmla="val 5565144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5400000">
            <a:off x="4191000" y="2438400"/>
            <a:ext cx="457200" cy="457200"/>
          </a:xfrm>
          <a:prstGeom prst="arc">
            <a:avLst>
              <a:gd name="adj1" fmla="val 6009255"/>
              <a:gd name="adj2" fmla="val 16313840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172200" y="48768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17 Million nodes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Characterizing National Web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large-scale study by </a:t>
            </a:r>
            <a:r>
              <a:rPr lang="en-US" dirty="0" err="1" smtClean="0"/>
              <a:t>Baeza</a:t>
            </a:r>
            <a:r>
              <a:rPr lang="en-US" dirty="0" smtClean="0"/>
              <a:t>-Yates at al.</a:t>
            </a:r>
            <a:r>
              <a:rPr lang="en-US" baseline="30000" dirty="0" smtClean="0"/>
              <a:t>1</a:t>
            </a:r>
            <a:r>
              <a:rPr lang="en-US" dirty="0" smtClean="0"/>
              <a:t> analyzed web collections from 10 national domains and multinational Web spaces of African and Indochinese Web sites</a:t>
            </a:r>
          </a:p>
          <a:p>
            <a:r>
              <a:rPr lang="en-US" dirty="0" smtClean="0"/>
              <a:t>Examined languages, file sizes, pages per site, link structure, etc.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400800"/>
            <a:ext cx="769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aseline="30000" dirty="0" smtClean="0"/>
              <a:t>1</a:t>
            </a:r>
            <a:r>
              <a:rPr lang="en-US" sz="1400" dirty="0" smtClean="0"/>
              <a:t>Baeza-Yates et al. , Characterization of national Web domains, </a:t>
            </a:r>
            <a:r>
              <a:rPr lang="en-US" sz="1400" i="1" dirty="0" smtClean="0"/>
              <a:t>ACM Trans. Internet Technol.</a:t>
            </a:r>
            <a:r>
              <a:rPr lang="en-US" sz="1400" dirty="0" smtClean="0"/>
              <a:t>, May 2007 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Page Languages</a:t>
            </a:r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778387" cy="38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6400800"/>
            <a:ext cx="769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Baeza</a:t>
            </a:r>
            <a:r>
              <a:rPr lang="en-US" sz="1400" dirty="0" smtClean="0"/>
              <a:t>-Yates et al. , Characterization of national Web domains, </a:t>
            </a:r>
            <a:r>
              <a:rPr lang="en-US" sz="1400" i="1" dirty="0" smtClean="0"/>
              <a:t>ACM Trans. Internet Technol.</a:t>
            </a:r>
            <a:r>
              <a:rPr lang="en-US" sz="1400" dirty="0" smtClean="0"/>
              <a:t>, May 2007 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Power-law Distributions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6400800"/>
            <a:ext cx="769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Baeza</a:t>
            </a:r>
            <a:r>
              <a:rPr lang="en-US" sz="1400" dirty="0" smtClean="0"/>
              <a:t>-Yates et al. , Characterization of national Web domains, </a:t>
            </a:r>
            <a:r>
              <a:rPr lang="en-US" sz="1400" i="1" dirty="0" smtClean="0"/>
              <a:t>ACM Trans. Internet Technol.</a:t>
            </a:r>
            <a:r>
              <a:rPr lang="en-US" sz="1400" dirty="0" smtClean="0"/>
              <a:t>, May 2007 </a:t>
            </a:r>
            <a:endParaRPr lang="en-US" sz="1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0391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038600"/>
            <a:ext cx="79438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76400" y="3429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File sizes</a:t>
            </a:r>
            <a:r>
              <a:rPr lang="en-US" dirty="0" smtClean="0"/>
              <a:t> for small and large files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5715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Pages per site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and Out Degree of Web Pages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6400800"/>
            <a:ext cx="769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Baeza</a:t>
            </a:r>
            <a:r>
              <a:rPr lang="en-US" sz="1400" dirty="0" smtClean="0"/>
              <a:t>-Yates et al. , Characterization of national Web domains, </a:t>
            </a:r>
            <a:r>
              <a:rPr lang="en-US" sz="1400" i="1" dirty="0" smtClean="0"/>
              <a:t>ACM Trans. Internet Technol.</a:t>
            </a:r>
            <a:r>
              <a:rPr lang="en-US" sz="1400" dirty="0" smtClean="0"/>
              <a:t>, May 2007 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33528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In-degree of web pages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5715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Out-degree of web pages</a:t>
            </a:r>
            <a:r>
              <a:rPr lang="en-US" dirty="0" smtClean="0"/>
              <a:t> for few and many </a:t>
            </a:r>
            <a:r>
              <a:rPr lang="en-US" dirty="0" err="1" smtClean="0"/>
              <a:t>outlinks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8001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" y="4029075"/>
            <a:ext cx="80295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Non-HTML File Content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738032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95400" y="57912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More than 95% of content was HTML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6400800"/>
            <a:ext cx="769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Baeza</a:t>
            </a:r>
            <a:r>
              <a:rPr lang="en-US" sz="1400" dirty="0" smtClean="0"/>
              <a:t>-Yates et al. , Characterization of national Web domains, </a:t>
            </a:r>
            <a:r>
              <a:rPr lang="en-US" sz="1400" i="1" dirty="0" smtClean="0"/>
              <a:t>ACM Trans. Internet Technol.</a:t>
            </a:r>
            <a:r>
              <a:rPr lang="en-US" sz="1400" dirty="0" smtClean="0"/>
              <a:t>, May 2007 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dynamic is the Web?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often are pages added to the Web?</a:t>
            </a:r>
          </a:p>
          <a:p>
            <a:r>
              <a:rPr lang="en-US" dirty="0" smtClean="0"/>
              <a:t>How often are pages are removed from the Web? </a:t>
            </a:r>
          </a:p>
          <a:p>
            <a:r>
              <a:rPr lang="en-US" dirty="0" smtClean="0"/>
              <a:t>How often do pages change?</a:t>
            </a:r>
          </a:p>
          <a:p>
            <a:r>
              <a:rPr lang="en-US" dirty="0" smtClean="0"/>
              <a:t>What kinds of changes do pages typically exhibit?</a:t>
            </a:r>
          </a:p>
          <a:p>
            <a:r>
              <a:rPr lang="en-US" dirty="0" smtClean="0"/>
              <a:t>How does the link structure change over time?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dynamic is the Web?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studies attempt to answer these questions:</a:t>
            </a:r>
          </a:p>
          <a:p>
            <a:pPr lvl="1"/>
            <a:r>
              <a:rPr lang="en-US" dirty="0" smtClean="0"/>
              <a:t>2004 study (</a:t>
            </a:r>
            <a:r>
              <a:rPr lang="en-US" dirty="0" err="1" smtClean="0"/>
              <a:t>Fetterly</a:t>
            </a:r>
            <a:r>
              <a:rPr lang="en-US" dirty="0" smtClean="0"/>
              <a:t> et al.</a:t>
            </a:r>
            <a:r>
              <a:rPr lang="en-US" baseline="30000" dirty="0" smtClean="0"/>
              <a:t>1</a:t>
            </a:r>
            <a:r>
              <a:rPr lang="en-US" dirty="0" smtClean="0"/>
              <a:t>) of 150 million web pages over 11 weeks analyzed weekly snapshots</a:t>
            </a:r>
          </a:p>
          <a:p>
            <a:pPr lvl="1"/>
            <a:r>
              <a:rPr lang="en-US" dirty="0" smtClean="0"/>
              <a:t>2004 study (</a:t>
            </a:r>
            <a:r>
              <a:rPr lang="en-US" dirty="0" err="1" smtClean="0"/>
              <a:t>Ntoulas</a:t>
            </a:r>
            <a:r>
              <a:rPr lang="en-US" dirty="0" smtClean="0"/>
              <a:t> et al.</a:t>
            </a:r>
            <a:r>
              <a:rPr lang="en-US" baseline="30000" dirty="0" smtClean="0"/>
              <a:t>2</a:t>
            </a:r>
            <a:r>
              <a:rPr lang="en-US" dirty="0" smtClean="0"/>
              <a:t>) of 150 websites over one year analyzed weekly snapshots</a:t>
            </a:r>
          </a:p>
          <a:p>
            <a:r>
              <a:rPr lang="en-US" dirty="0" smtClean="0"/>
              <a:t>What follows are some selected highlights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aseline="30000" dirty="0" smtClean="0"/>
              <a:t>1</a:t>
            </a:r>
            <a:r>
              <a:rPr lang="en-US" sz="1400" dirty="0" smtClean="0"/>
              <a:t>Fetterly et al. , A large-scale study of the evolution of Web pages, </a:t>
            </a:r>
            <a:r>
              <a:rPr lang="en-US" sz="1400" i="1" dirty="0" smtClean="0"/>
              <a:t> Software Practice &amp; Experience ,</a:t>
            </a:r>
            <a:r>
              <a:rPr lang="en-US" sz="1400" dirty="0" smtClean="0"/>
              <a:t>2004</a:t>
            </a:r>
            <a:r>
              <a:rPr lang="en-US" sz="1400" i="1" dirty="0" smtClean="0"/>
              <a:t> </a:t>
            </a:r>
            <a:r>
              <a:rPr lang="en-US" sz="1400" dirty="0" smtClean="0"/>
              <a:t> </a:t>
            </a:r>
            <a:br>
              <a:rPr lang="en-US" sz="1400" dirty="0" smtClean="0"/>
            </a:br>
            <a:r>
              <a:rPr lang="en-US" sz="1400" baseline="30000" dirty="0" smtClean="0"/>
              <a:t>2</a:t>
            </a:r>
            <a:r>
              <a:rPr lang="en-US" sz="1400" dirty="0" smtClean="0"/>
              <a:t>Ntoulas et al. , What's new on the web?: the evolution of the web from a search engine perspective, </a:t>
            </a:r>
            <a:r>
              <a:rPr lang="en-US" sz="1400" i="1" dirty="0" smtClean="0"/>
              <a:t>Proc WWW 2004 </a:t>
            </a:r>
            <a:r>
              <a:rPr lang="en-US" sz="1400" dirty="0" smtClean="0"/>
              <a:t> 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Length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6629400" cy="422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315200" y="64008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Fetterly</a:t>
            </a:r>
            <a:r>
              <a:rPr lang="en-US" sz="1400" dirty="0" smtClean="0"/>
              <a:t> et al. </a:t>
            </a:r>
            <a:r>
              <a:rPr lang="en-US" sz="1400" i="1" dirty="0" smtClean="0"/>
              <a:t>,</a:t>
            </a:r>
            <a:r>
              <a:rPr lang="en-US" sz="1400" dirty="0" smtClean="0"/>
              <a:t>2004</a:t>
            </a:r>
            <a:r>
              <a:rPr lang="en-US" sz="1400" i="1" dirty="0" smtClean="0"/>
              <a:t> </a:t>
            </a:r>
            <a:r>
              <a:rPr lang="en-US" sz="1400" dirty="0" smtClean="0"/>
              <a:t> 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58674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2</a:t>
            </a:r>
            <a:r>
              <a:rPr lang="en-US" sz="1400" i="1" baseline="30000" dirty="0" smtClean="0"/>
              <a:t>n</a:t>
            </a:r>
            <a:r>
              <a:rPr lang="en-US" sz="1400" dirty="0" smtClean="0"/>
              <a:t> bytes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Downloads</a:t>
            </a:r>
            <a:endParaRPr lang="en-US" dirty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61626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81400" y="58674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Weeks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315200" y="64008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Fetterly</a:t>
            </a:r>
            <a:r>
              <a:rPr lang="en-US" sz="1400" dirty="0" smtClean="0"/>
              <a:t> et al. </a:t>
            </a:r>
            <a:r>
              <a:rPr lang="en-US" sz="1400" i="1" dirty="0" smtClean="0"/>
              <a:t>,</a:t>
            </a:r>
            <a:r>
              <a:rPr lang="en-US" sz="1400" dirty="0" smtClean="0"/>
              <a:t>2004</a:t>
            </a:r>
            <a:r>
              <a:rPr lang="en-US" sz="1400" i="1" dirty="0" smtClean="0"/>
              <a:t> </a:t>
            </a:r>
            <a:r>
              <a:rPr lang="en-US" sz="1400" dirty="0" smtClean="0"/>
              <a:t> 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W3C Characterization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Work from 1998-1999</a:t>
            </a:r>
          </a:p>
          <a:p>
            <a:r>
              <a:rPr lang="en-US" dirty="0" smtClean="0"/>
              <a:t>Provided definitions for common Web terms like resource, link, proxy, server, etc., some of which are now dated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 http://www.w3.org/1999/05/WCA-terms/</a:t>
            </a:r>
            <a:endParaRPr lang="en-US" dirty="0" smtClean="0"/>
          </a:p>
          <a:p>
            <a:r>
              <a:rPr lang="en-US" dirty="0" smtClean="0"/>
              <a:t>Attempted to answer questions like: How many web pages are there? and How fast is the Web growing?</a:t>
            </a:r>
          </a:p>
          <a:p>
            <a:r>
              <a:rPr lang="en-US" dirty="0" smtClean="0"/>
              <a:t>Summary in </a:t>
            </a:r>
            <a:r>
              <a:rPr lang="en-US" dirty="0" err="1" smtClean="0"/>
              <a:t>Pitkow</a:t>
            </a:r>
            <a:r>
              <a:rPr lang="en-US" dirty="0" smtClean="0"/>
              <a:t>, </a:t>
            </a:r>
            <a:r>
              <a:rPr lang="en-US" dirty="0" smtClean="0">
                <a:hlinkClick r:id="rId3"/>
              </a:rPr>
              <a:t>Summary of WWW Characterizations</a:t>
            </a:r>
            <a:r>
              <a:rPr lang="en-US" dirty="0" smtClean="0"/>
              <a:t>, </a:t>
            </a:r>
            <a:r>
              <a:rPr lang="en-US" i="1" dirty="0" smtClean="0"/>
              <a:t>Journal of the World Wide Web</a:t>
            </a:r>
            <a:r>
              <a:rPr lang="en-US" dirty="0" smtClean="0"/>
              <a:t>, 1999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Rates of Change by TLD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1676400"/>
            <a:ext cx="90297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315200" y="64008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Fetterly</a:t>
            </a:r>
            <a:r>
              <a:rPr lang="en-US" sz="1400" dirty="0" smtClean="0"/>
              <a:t> et al. </a:t>
            </a:r>
            <a:r>
              <a:rPr lang="en-US" sz="1400" i="1" dirty="0" smtClean="0"/>
              <a:t>,</a:t>
            </a:r>
            <a:r>
              <a:rPr lang="en-US" sz="1400" dirty="0" smtClean="0"/>
              <a:t>2004</a:t>
            </a:r>
            <a:r>
              <a:rPr lang="en-US" sz="1400" i="1" dirty="0" smtClean="0"/>
              <a:t> </a:t>
            </a:r>
            <a:r>
              <a:rPr lang="en-US" sz="1400" dirty="0" smtClean="0"/>
              <a:t> </a:t>
            </a:r>
            <a:endParaRPr lang="en-US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Pages</a:t>
            </a:r>
            <a:endParaRPr lang="en-US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65817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391400" y="655022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Ntoulas</a:t>
            </a:r>
            <a:r>
              <a:rPr lang="en-US" sz="1400" dirty="0" smtClean="0"/>
              <a:t> et al. , 2004</a:t>
            </a:r>
            <a:r>
              <a:rPr lang="en-US" sz="1400" i="1" dirty="0" smtClean="0"/>
              <a:t> </a:t>
            </a:r>
            <a:r>
              <a:rPr lang="en-US" sz="1400" dirty="0" smtClean="0"/>
              <a:t> </a:t>
            </a:r>
            <a:endParaRPr lang="en-US" sz="1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Evolution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69818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391400" y="655022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Ntoulas</a:t>
            </a:r>
            <a:r>
              <a:rPr lang="en-US" sz="1400" dirty="0" smtClean="0"/>
              <a:t> et al. , 2004</a:t>
            </a:r>
            <a:r>
              <a:rPr lang="en-US" sz="1400" i="1" dirty="0" smtClean="0"/>
              <a:t> </a:t>
            </a:r>
            <a:r>
              <a:rPr lang="en-US" sz="1400" dirty="0" smtClean="0"/>
              <a:t> </a:t>
            </a:r>
            <a:endParaRPr lang="en-US" sz="1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Findings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Fetterly</a:t>
            </a:r>
            <a:r>
              <a:rPr lang="en-US" dirty="0" smtClean="0"/>
              <a:t> et al., 2004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When pages change, they change in trivial ways or just their markup</a:t>
            </a:r>
          </a:p>
          <a:p>
            <a:r>
              <a:rPr lang="en-US" dirty="0" smtClean="0"/>
              <a:t>Strong relationship between TLD and </a:t>
            </a:r>
            <a:r>
              <a:rPr lang="en-US" i="1" dirty="0" smtClean="0"/>
              <a:t>rate</a:t>
            </a:r>
            <a:r>
              <a:rPr lang="en-US" dirty="0" smtClean="0"/>
              <a:t> of change but not </a:t>
            </a:r>
            <a:r>
              <a:rPr lang="en-US" i="1" dirty="0" smtClean="0"/>
              <a:t>degree</a:t>
            </a:r>
            <a:r>
              <a:rPr lang="en-US" dirty="0" smtClean="0"/>
              <a:t> of change</a:t>
            </a:r>
          </a:p>
          <a:p>
            <a:r>
              <a:rPr lang="en-US" dirty="0" smtClean="0"/>
              <a:t>The larger the document, the more likely it is to be changed more frequently and significantly</a:t>
            </a:r>
          </a:p>
          <a:p>
            <a:r>
              <a:rPr lang="en-US" dirty="0" smtClean="0"/>
              <a:t>Past frequency of changes to a page is good predictor of future page changes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Ntoulas</a:t>
            </a:r>
            <a:r>
              <a:rPr lang="en-US" dirty="0" smtClean="0"/>
              <a:t> et al., 2004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Web page changes are usually minor</a:t>
            </a:r>
          </a:p>
          <a:p>
            <a:r>
              <a:rPr lang="en-US" dirty="0" smtClean="0"/>
              <a:t>New pages are created at rate of 8% per week</a:t>
            </a:r>
          </a:p>
          <a:p>
            <a:r>
              <a:rPr lang="en-US" dirty="0" smtClean="0"/>
              <a:t>Only 20% of pages today will be accessible in a year</a:t>
            </a:r>
          </a:p>
          <a:p>
            <a:r>
              <a:rPr lang="en-US" dirty="0" smtClean="0"/>
              <a:t>Large number of pages borrow content from existing pages</a:t>
            </a:r>
          </a:p>
          <a:p>
            <a:r>
              <a:rPr lang="en-US" dirty="0" smtClean="0"/>
              <a:t>Every week, 25% new links are created, and after 1 year, 80% of links are replaced with new ones</a:t>
            </a:r>
          </a:p>
          <a:p>
            <a:r>
              <a:rPr lang="en-US" dirty="0" smtClean="0"/>
              <a:t>Past degree of change to web page is good predictor of future degree of change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3159-BDFE-44F4-8A9C-CB7A6686AF22}" type="slidenum">
              <a:rPr lang="en-US"/>
              <a:pPr/>
              <a:t>24</a:t>
            </a:fld>
            <a:endParaRPr lang="en-US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Linkrot: The 404 Problem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 err="1"/>
              <a:t>Kahle</a:t>
            </a:r>
            <a:r>
              <a:rPr lang="en-US" sz="2400" dirty="0"/>
              <a:t> </a:t>
            </a:r>
            <a:r>
              <a:rPr lang="en-US" sz="2400" dirty="0" smtClean="0"/>
              <a:t>(‘97</a:t>
            </a:r>
            <a:r>
              <a:rPr lang="en-US" sz="2400" dirty="0"/>
              <a:t>) - Average page lifetime </a:t>
            </a:r>
            <a:r>
              <a:rPr lang="en-US" sz="2400" dirty="0" smtClean="0"/>
              <a:t>is 44 </a:t>
            </a:r>
            <a:r>
              <a:rPr lang="en-US" sz="2400" dirty="0"/>
              <a:t>days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Koehler </a:t>
            </a:r>
            <a:r>
              <a:rPr lang="en-US" sz="2400" dirty="0" smtClean="0"/>
              <a:t>(‘99</a:t>
            </a:r>
            <a:r>
              <a:rPr lang="en-US" sz="2400" dirty="0"/>
              <a:t>, </a:t>
            </a:r>
            <a:r>
              <a:rPr lang="en-US" sz="2400" dirty="0" smtClean="0"/>
              <a:t>‘04</a:t>
            </a:r>
            <a:r>
              <a:rPr lang="en-US" sz="2400" dirty="0"/>
              <a:t>) - 67% URLs lost in 4 years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Lawrence et al. </a:t>
            </a:r>
            <a:r>
              <a:rPr lang="en-US" sz="2400" dirty="0" smtClean="0"/>
              <a:t>(‘01</a:t>
            </a:r>
            <a:r>
              <a:rPr lang="en-US" sz="2400" dirty="0"/>
              <a:t>) - 23%-53% URLs in </a:t>
            </a:r>
            <a:r>
              <a:rPr lang="en-US" sz="2400" dirty="0" err="1"/>
              <a:t>CiteSeer</a:t>
            </a:r>
            <a:r>
              <a:rPr lang="en-US" sz="2400" dirty="0"/>
              <a:t> papers invalid over 5 year span (3% of invalid URLs “</a:t>
            </a:r>
            <a:r>
              <a:rPr lang="en-US" sz="2400" dirty="0" err="1"/>
              <a:t>unfindable</a:t>
            </a:r>
            <a:r>
              <a:rPr lang="en-US" sz="2400" dirty="0"/>
              <a:t>”)</a:t>
            </a:r>
          </a:p>
          <a:p>
            <a:pPr>
              <a:lnSpc>
                <a:spcPct val="80000"/>
              </a:lnSpc>
            </a:pPr>
            <a:r>
              <a:rPr lang="en-US" sz="2400" dirty="0" err="1"/>
              <a:t>Spinellis</a:t>
            </a:r>
            <a:r>
              <a:rPr lang="en-US" sz="2400" dirty="0"/>
              <a:t> </a:t>
            </a:r>
            <a:r>
              <a:rPr lang="en-US" sz="2400" dirty="0" smtClean="0"/>
              <a:t>(‘03</a:t>
            </a:r>
            <a:r>
              <a:rPr lang="en-US" sz="2400" dirty="0"/>
              <a:t>) - 27% URLs in CACM/Computer papers gone in 5 years</a:t>
            </a:r>
          </a:p>
          <a:p>
            <a:pPr>
              <a:lnSpc>
                <a:spcPct val="80000"/>
              </a:lnSpc>
            </a:pPr>
            <a:r>
              <a:rPr lang="en-US" sz="2400" dirty="0" err="1"/>
              <a:t>Fetterly</a:t>
            </a:r>
            <a:r>
              <a:rPr lang="en-US" sz="2400" dirty="0"/>
              <a:t> et al. </a:t>
            </a:r>
            <a:r>
              <a:rPr lang="en-US" sz="2400" dirty="0" smtClean="0"/>
              <a:t>(‘03</a:t>
            </a:r>
            <a:r>
              <a:rPr lang="en-US" sz="2400" dirty="0"/>
              <a:t>) – about </a:t>
            </a:r>
            <a:r>
              <a:rPr lang="en-US" sz="2400" dirty="0" smtClean="0"/>
              <a:t>0.5% </a:t>
            </a:r>
            <a:r>
              <a:rPr lang="en-US" sz="2400" dirty="0"/>
              <a:t>of web pages </a:t>
            </a:r>
            <a:r>
              <a:rPr lang="en-US" sz="2400" dirty="0" smtClean="0"/>
              <a:t>disappeared </a:t>
            </a:r>
            <a:r>
              <a:rPr lang="en-US" sz="2400" dirty="0"/>
              <a:t>per week 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err="1" smtClean="0"/>
              <a:t>Ntoulas</a:t>
            </a:r>
            <a:r>
              <a:rPr lang="en-US" sz="2400" dirty="0" smtClean="0"/>
              <a:t> et al. (‘04) – predicted only 20% of pages today will be accessible in a year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McCown et al. </a:t>
            </a:r>
            <a:r>
              <a:rPr lang="en-US" sz="2400" dirty="0" smtClean="0"/>
              <a:t>(‘05</a:t>
            </a:r>
            <a:r>
              <a:rPr lang="en-US" sz="2400" dirty="0"/>
              <a:t>) - 10 year half-life for URLs in D-Lib Magazine articles</a:t>
            </a:r>
          </a:p>
          <a:p>
            <a:pPr>
              <a:lnSpc>
                <a:spcPct val="80000"/>
              </a:lnSpc>
            </a:pPr>
            <a:r>
              <a:rPr lang="en-US" sz="2400" dirty="0" err="1" smtClean="0"/>
              <a:t>SalahEldeen</a:t>
            </a:r>
            <a:r>
              <a:rPr lang="en-US" sz="2400" dirty="0" smtClean="0"/>
              <a:t> &amp; Nelson (‘12</a:t>
            </a:r>
            <a:r>
              <a:rPr lang="en-US" sz="2400" dirty="0"/>
              <a:t>) </a:t>
            </a:r>
            <a:r>
              <a:rPr lang="en-US" sz="2400" dirty="0" smtClean="0"/>
              <a:t>– 11% of URLs from Tweets disappear after 1 year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Blogosphere</a:t>
            </a:r>
            <a:endParaRPr lang="en-US" dirty="0"/>
          </a:p>
        </p:txBody>
      </p:sp>
      <p:pic>
        <p:nvPicPr>
          <p:cNvPr id="28674" name="Picture 2" descr="http://www.sifry.com/alerts/Slide0002-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6858000" cy="51435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09800" y="6553200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3"/>
              </a:rPr>
              <a:t>http://www.sifry.com/alerts/archives/000432.html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 </a:t>
            </a:r>
            <a:r>
              <a:rPr lang="en-US" dirty="0" smtClean="0"/>
              <a:t>Popularity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95400"/>
            <a:ext cx="5562600" cy="457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48400" y="6550223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Summary of WWW Characterizations </a:t>
            </a:r>
            <a:endParaRPr lang="en-US" sz="1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5947985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</a:t>
            </a:r>
            <a:r>
              <a:rPr lang="en-US" dirty="0" err="1"/>
              <a:t>Zipf</a:t>
            </a:r>
            <a:r>
              <a:rPr lang="en-US" dirty="0"/>
              <a:t> distribution of number of page hits versus rank for five days of </a:t>
            </a:r>
            <a:r>
              <a:rPr lang="en-US" dirty="0" smtClean="0"/>
              <a:t>AOL December </a:t>
            </a:r>
            <a:r>
              <a:rPr lang="en-US" dirty="0"/>
              <a:t>1997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 </a:t>
            </a:r>
            <a:r>
              <a:rPr lang="en-US" dirty="0" smtClean="0"/>
              <a:t>Popularity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6550223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Summary of WWW Characterizations </a:t>
            </a:r>
            <a:endParaRPr lang="en-US" sz="1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5947985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number of clicks per user at the Xerox WWW Site during May 1998.</a:t>
            </a:r>
          </a:p>
          <a:p>
            <a:pPr algn="ctr"/>
            <a:r>
              <a:rPr lang="en-US" dirty="0"/>
              <a:t>The curve follows an Inverse Gaussian Distribution, which has a heavy right </a:t>
            </a:r>
            <a:r>
              <a:rPr lang="en-US" dirty="0" smtClean="0"/>
              <a:t>tail.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077" y="1265825"/>
            <a:ext cx="6087073" cy="452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36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OCLC Characterization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Work from 1998-2002</a:t>
            </a:r>
          </a:p>
          <a:p>
            <a:r>
              <a:rPr lang="en-US" dirty="0" smtClean="0"/>
              <a:t>Analyzed Web samples annually to look for trends</a:t>
            </a:r>
          </a:p>
          <a:p>
            <a:r>
              <a:rPr lang="en-US" dirty="0" smtClean="0"/>
              <a:t>Sample obtained by randomly sampling IP addresses and connecting to port 80</a:t>
            </a:r>
          </a:p>
          <a:p>
            <a:pPr lvl="1"/>
            <a:r>
              <a:rPr lang="en-US" dirty="0" smtClean="0"/>
              <a:t>Today this method would miss a large number of websites that use </a:t>
            </a:r>
            <a:r>
              <a:rPr lang="en-US" i="1" dirty="0" smtClean="0"/>
              <a:t>virtual hosting </a:t>
            </a:r>
            <a:r>
              <a:rPr lang="en-US" dirty="0" smtClean="0"/>
              <a:t>– multiple domain names hosted on same computer using one IP address</a:t>
            </a:r>
          </a:p>
          <a:p>
            <a:r>
              <a:rPr lang="en-US" dirty="0" smtClean="0"/>
              <a:t>Findings: O'Neill et al., </a:t>
            </a:r>
            <a:r>
              <a:rPr lang="en-US" dirty="0" smtClean="0">
                <a:hlinkClick r:id="rId2"/>
              </a:rPr>
              <a:t>Trends in the Evolution of the Public Web</a:t>
            </a:r>
            <a:r>
              <a:rPr lang="en-US" dirty="0" smtClean="0"/>
              <a:t>, </a:t>
            </a:r>
            <a:r>
              <a:rPr lang="en-US" i="1" dirty="0" smtClean="0"/>
              <a:t>D-Lib Magazine</a:t>
            </a:r>
            <a:r>
              <a:rPr lang="en-US" dirty="0" smtClean="0"/>
              <a:t>, Apr 2003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Public Websites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752600"/>
            <a:ext cx="6400800" cy="380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0" y="6324600"/>
            <a:ext cx="617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O'Neill et al., </a:t>
            </a:r>
            <a:r>
              <a:rPr lang="en-US" sz="1400" dirty="0" smtClean="0">
                <a:hlinkClick r:id="rId3"/>
              </a:rPr>
              <a:t>Trends in the Evolution of the Public Web</a:t>
            </a:r>
            <a:r>
              <a:rPr lang="en-US" sz="1400" dirty="0" smtClean="0"/>
              <a:t>, </a:t>
            </a:r>
            <a:r>
              <a:rPr lang="en-US" sz="1400" i="1" dirty="0" smtClean="0"/>
              <a:t>D-Lib Magazine</a:t>
            </a:r>
            <a:r>
              <a:rPr lang="en-US" sz="1400" dirty="0" smtClean="0"/>
              <a:t>, Apr 2003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Distribution of Websites by Country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6324600"/>
            <a:ext cx="617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O'Neill et al., </a:t>
            </a:r>
            <a:r>
              <a:rPr lang="en-US" sz="1400" dirty="0" smtClean="0">
                <a:hlinkClick r:id="rId2"/>
              </a:rPr>
              <a:t>Trends in the Evolution of the Public Web</a:t>
            </a:r>
            <a:r>
              <a:rPr lang="en-US" sz="1400" dirty="0" smtClean="0"/>
              <a:t>, </a:t>
            </a:r>
            <a:r>
              <a:rPr lang="en-US" sz="1400" i="1" dirty="0" smtClean="0"/>
              <a:t>D-Lib Magazine</a:t>
            </a:r>
            <a:r>
              <a:rPr lang="en-US" sz="1400" dirty="0" smtClean="0"/>
              <a:t>, Apr 2003</a:t>
            </a:r>
            <a:endParaRPr lang="en-US" sz="14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48196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276600"/>
            <a:ext cx="47625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038600" y="16002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1999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315200" y="35052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2002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Websites by In-Links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6380946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aseline="30000" dirty="0" smtClean="0"/>
              <a:t>1</a:t>
            </a:r>
            <a:r>
              <a:rPr lang="en-US" sz="1400" dirty="0" smtClean="0">
                <a:hlinkClick r:id="rId2"/>
              </a:rPr>
              <a:t>http://www.oclc.org/research/activities/past/orprojects/wcp/stats/linkage.htm</a:t>
            </a:r>
            <a:endParaRPr lang="en-US" sz="1400" dirty="0" smtClean="0"/>
          </a:p>
          <a:p>
            <a:pPr algn="ctr"/>
            <a:r>
              <a:rPr lang="en-US" sz="1400" baseline="30000" dirty="0"/>
              <a:t>2</a:t>
            </a:r>
            <a:r>
              <a:rPr lang="en-US" sz="1400" dirty="0"/>
              <a:t>http://www.seomoz.org/top500 </a:t>
            </a:r>
            <a:endParaRPr lang="en-US" sz="1400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81200"/>
            <a:ext cx="4331724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14478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OCLC Most Linked-To Websites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14478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Most Linked-To Websites </a:t>
            </a:r>
            <a:r>
              <a:rPr lang="en-US" dirty="0" smtClean="0"/>
              <a:t>(Jan 2013)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2057400"/>
            <a:ext cx="3657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facebook.com</a:t>
            </a:r>
            <a:endParaRPr lang="en-US" dirty="0" smtClean="0"/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twitter.com</a:t>
            </a:r>
            <a:endParaRPr lang="en-US" dirty="0" smtClean="0"/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google.com</a:t>
            </a:r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youtube.com</a:t>
            </a:r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adobe.com</a:t>
            </a:r>
            <a:endParaRPr lang="en-US" dirty="0" smtClean="0"/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wordpress.org</a:t>
            </a:r>
            <a:endParaRPr lang="en-US" dirty="0" smtClean="0"/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blogspot.com</a:t>
            </a:r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wikipedia.org</a:t>
            </a:r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godaddy.com</a:t>
            </a:r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wordpress.com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Websites by </a:t>
            </a:r>
            <a:r>
              <a:rPr lang="en-US" dirty="0" smtClean="0"/>
              <a:t>Visits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6380946"/>
            <a:ext cx="876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aseline="30000" dirty="0"/>
              <a:t>1</a:t>
            </a:r>
            <a:r>
              <a:rPr lang="en-US" sz="1400" dirty="0"/>
              <a:t>http://</a:t>
            </a:r>
            <a:r>
              <a:rPr lang="en-US" sz="1400" dirty="0" smtClean="0"/>
              <a:t>www.alexa.com/topsites </a:t>
            </a:r>
            <a:endParaRPr lang="en-US" sz="1400" dirty="0" smtClean="0"/>
          </a:p>
          <a:p>
            <a:pPr algn="ctr"/>
            <a:r>
              <a:rPr lang="en-US" sz="1400" baseline="30000" dirty="0" smtClean="0"/>
              <a:t>2</a:t>
            </a:r>
            <a:r>
              <a:rPr lang="en-US" sz="1400" dirty="0" smtClean="0"/>
              <a:t>http</a:t>
            </a:r>
            <a:r>
              <a:rPr lang="en-US" sz="1400" dirty="0"/>
              <a:t>://</a:t>
            </a:r>
            <a:r>
              <a:rPr lang="en-US" sz="1400" dirty="0" smtClean="0"/>
              <a:t>www.seomoz.org/top500 </a:t>
            </a:r>
            <a:endParaRPr lang="en-US" sz="1400" dirty="0" smtClean="0"/>
          </a:p>
          <a:p>
            <a:pPr algn="ctr"/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4478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Alexa’s</a:t>
            </a:r>
            <a:r>
              <a:rPr lang="en-US" dirty="0" smtClean="0"/>
              <a:t> Top Websites (Jan 2013)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14478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Most Linked-To Websites </a:t>
            </a:r>
            <a:r>
              <a:rPr lang="en-US" dirty="0" smtClean="0"/>
              <a:t>(Jan 2013)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5029200" y="2057400"/>
            <a:ext cx="3657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facebook.com</a:t>
            </a:r>
            <a:endParaRPr lang="en-US" dirty="0" smtClean="0"/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twitter.com</a:t>
            </a:r>
            <a:endParaRPr lang="en-US" dirty="0" smtClean="0"/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google.com</a:t>
            </a:r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youtube.com</a:t>
            </a:r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adobe.com</a:t>
            </a:r>
            <a:endParaRPr lang="en-US" dirty="0" smtClean="0"/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wordpress.org</a:t>
            </a:r>
            <a:endParaRPr lang="en-US" dirty="0" smtClean="0"/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blogspot.com</a:t>
            </a:r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wikipedia.org</a:t>
            </a:r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godaddy.com</a:t>
            </a:r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wordpress.com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16000" y="2057400"/>
            <a:ext cx="3657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facebook.com</a:t>
            </a:r>
            <a:endParaRPr lang="en-US" dirty="0"/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google.com</a:t>
            </a:r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youtube.com</a:t>
            </a:r>
            <a:endParaRPr lang="en-US" dirty="0" smtClean="0"/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yahoo.com</a:t>
            </a:r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baidu.com</a:t>
            </a:r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wikipedia.org</a:t>
            </a:r>
            <a:endParaRPr lang="en-US" dirty="0"/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live.com</a:t>
            </a:r>
            <a:endParaRPr lang="en-US" dirty="0" smtClean="0"/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amazon.com</a:t>
            </a:r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qq.com</a:t>
            </a:r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twitter.com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0" y="2286000"/>
            <a:ext cx="198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48000" y="2667000"/>
            <a:ext cx="1981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48000" y="2971800"/>
            <a:ext cx="1981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73400" y="4000500"/>
            <a:ext cx="1955800" cy="64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073400" y="2667000"/>
            <a:ext cx="195580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7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3mhqR0iLCYRFldPsjzz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18080</TotalTime>
  <Words>949</Words>
  <Application>Microsoft Office PowerPoint</Application>
  <PresentationFormat>On-screen Show (4:3)</PresentationFormat>
  <Paragraphs>141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Web Characterization: What Does the Web Look Like?</vt:lpstr>
      <vt:lpstr>W3C Characterization Activity</vt:lpstr>
      <vt:lpstr>Web Page Popularity</vt:lpstr>
      <vt:lpstr>Web Page Popularity</vt:lpstr>
      <vt:lpstr>OCLC Characterization Research</vt:lpstr>
      <vt:lpstr>Number of Public Websites</vt:lpstr>
      <vt:lpstr>Distribution of Websites by Country</vt:lpstr>
      <vt:lpstr>Popular Websites by In-Links</vt:lpstr>
      <vt:lpstr>Popular Websites by Visits</vt:lpstr>
      <vt:lpstr>Bow-Tie Structure of the Web</vt:lpstr>
      <vt:lpstr>Characterizing National Web Domains</vt:lpstr>
      <vt:lpstr>Web Page Languages</vt:lpstr>
      <vt:lpstr>Some Power-law Distributions</vt:lpstr>
      <vt:lpstr>In and Out Degree of Web Pages</vt:lpstr>
      <vt:lpstr>Non-HTML File Content</vt:lpstr>
      <vt:lpstr>How dynamic is the Web?</vt:lpstr>
      <vt:lpstr>How dynamic is the Web?</vt:lpstr>
      <vt:lpstr>Document Length</vt:lpstr>
      <vt:lpstr>Successful Downloads</vt:lpstr>
      <vt:lpstr>Rates of Change by TLD</vt:lpstr>
      <vt:lpstr>New Pages</vt:lpstr>
      <vt:lpstr>Link Evolution</vt:lpstr>
      <vt:lpstr>Summary of Findings</vt:lpstr>
      <vt:lpstr>Linkrot: The 404 Problem</vt:lpstr>
      <vt:lpstr>Blogosphere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Web Science</dc:title>
  <dc:creator>Frank McCown</dc:creator>
  <cp:lastModifiedBy>Frank McCown</cp:lastModifiedBy>
  <cp:revision>997</cp:revision>
  <dcterms:created xsi:type="dcterms:W3CDTF">2011-01-04T16:11:25Z</dcterms:created>
  <dcterms:modified xsi:type="dcterms:W3CDTF">2013-01-29T20:29:49Z</dcterms:modified>
</cp:coreProperties>
</file>