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5" r:id="rId3"/>
    <p:sldId id="259" r:id="rId4"/>
    <p:sldId id="260" r:id="rId5"/>
    <p:sldId id="262" r:id="rId6"/>
    <p:sldId id="261" r:id="rId7"/>
    <p:sldId id="272" r:id="rId8"/>
    <p:sldId id="264" r:id="rId9"/>
    <p:sldId id="265" r:id="rId10"/>
    <p:sldId id="266" r:id="rId11"/>
    <p:sldId id="288" r:id="rId12"/>
    <p:sldId id="271" r:id="rId13"/>
    <p:sldId id="292" r:id="rId14"/>
    <p:sldId id="294" r:id="rId15"/>
    <p:sldId id="270" r:id="rId16"/>
    <p:sldId id="289" r:id="rId17"/>
    <p:sldId id="267" r:id="rId18"/>
    <p:sldId id="268" r:id="rId19"/>
    <p:sldId id="286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90" r:id="rId28"/>
    <p:sldId id="291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6/01/20/technology/20google.html" TargetMode="External"/><Relationship Id="rId2" Type="http://schemas.openxmlformats.org/officeDocument/2006/relationships/hyperlink" Target="http://en.wikipedia.org/wiki/AOL_search_data_scand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engineland.com/search-queries-getting-longer-16676" TargetMode="External"/><Relationship Id="rId4" Type="http://schemas.openxmlformats.org/officeDocument/2006/relationships/hyperlink" Target="http://dx.doi.org/10.1002/1097-4571(2000)9999:9999%3c::AID-ASI1591%3e3.3.CO;2-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1242572.124273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trend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org/flutrends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en_us/press/zeitgeist201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magazine/2010/02/ff_google_algorith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oz.org/" TargetMode="External"/><Relationship Id="rId2" Type="http://schemas.openxmlformats.org/officeDocument/2006/relationships/hyperlink" Target="http://dir.yaho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gpile.com/" TargetMode="External"/><Relationship Id="rId2" Type="http://schemas.openxmlformats.org/officeDocument/2006/relationships/hyperlink" Target="http://en.wikipedia.org/wiki/Bai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quest.com/" TargetMode="External"/><Relationship Id="rId5" Type="http://schemas.openxmlformats.org/officeDocument/2006/relationships/hyperlink" Target="http://scholar.google.com/" TargetMode="External"/><Relationship Id="rId4" Type="http://schemas.openxmlformats.org/officeDocument/2006/relationships/hyperlink" Target="http://www.webcrawl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tanford.edu/IR-book/pdf/chapter19-webchar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ansolis.com/2009/10/social-media-accounts-for-18-of-information-search-mark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b="1" dirty="0" smtClean="0"/>
              <a:t>Searching the Web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engines store every query, but companies usually don’t share with the public because of privacy issues</a:t>
            </a:r>
          </a:p>
          <a:p>
            <a:pPr lvl="1"/>
            <a:r>
              <a:rPr lang="en-US" dirty="0" smtClean="0">
                <a:hlinkClick r:id="rId2"/>
              </a:rPr>
              <a:t>2006 AOL search log incident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3"/>
              </a:rPr>
              <a:t>2006 </a:t>
            </a:r>
            <a:r>
              <a:rPr lang="en-US" dirty="0" err="1" smtClean="0">
                <a:hlinkClick r:id="rId3"/>
              </a:rPr>
              <a:t>govt</a:t>
            </a:r>
            <a:r>
              <a:rPr lang="en-US" dirty="0" smtClean="0">
                <a:hlinkClick r:id="rId3"/>
              </a:rPr>
              <a:t> subpoenas Google incident</a:t>
            </a:r>
            <a:endParaRPr lang="en-US" dirty="0" smtClean="0"/>
          </a:p>
          <a:p>
            <a:r>
              <a:rPr lang="en-US" dirty="0" smtClean="0"/>
              <a:t>Often short: 2.4 words on average</a:t>
            </a:r>
            <a:r>
              <a:rPr lang="en-US" baseline="30000" dirty="0" smtClean="0"/>
              <a:t>1 </a:t>
            </a:r>
            <a:r>
              <a:rPr lang="en-US" dirty="0" smtClean="0"/>
              <a:t>but getting longer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Most users do not use advanced features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Distribution of terms is long-tailed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096000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baseline="30000" dirty="0" smtClean="0"/>
              <a:t>1</a:t>
            </a:r>
            <a:r>
              <a:rPr lang="en-US" sz="1400" dirty="0" smtClean="0"/>
              <a:t> Spink et al., </a:t>
            </a:r>
            <a:r>
              <a:rPr lang="en-US" sz="1400" i="0" dirty="0" smtClean="0">
                <a:hlinkClick r:id="rId4" tooltip="http://dx.doi.org/10.1002/1097-4571(2000)9999:9999%3C::AID-ASI1591%3E3.3.CO;2-I"/>
              </a:rPr>
              <a:t>Searching the web: The public and their queries</a:t>
            </a:r>
            <a:r>
              <a:rPr lang="en-US" sz="1400" dirty="0" smtClean="0"/>
              <a:t>,</a:t>
            </a:r>
            <a:r>
              <a:rPr lang="en-US" sz="1400" i="0" dirty="0" smtClean="0"/>
              <a:t>2001</a:t>
            </a:r>
          </a:p>
          <a:p>
            <a:r>
              <a:rPr lang="en-US" sz="1400" baseline="30000" dirty="0" smtClean="0"/>
              <a:t>2</a:t>
            </a:r>
            <a:r>
              <a:rPr lang="en-US" sz="1400" dirty="0" smtClean="0">
                <a:hlinkClick r:id="rId5"/>
              </a:rPr>
              <a:t> http://searchengineland.com/search-queries-getting-longer-16676</a:t>
            </a:r>
            <a:endParaRPr lang="en-US" sz="1400" dirty="0" smtClean="0"/>
          </a:p>
          <a:p>
            <a:r>
              <a:rPr lang="en-US" sz="1400" baseline="30000" dirty="0" smtClean="0"/>
              <a:t>3</a:t>
            </a:r>
            <a:r>
              <a:rPr lang="en-US" sz="1400" dirty="0" smtClean="0"/>
              <a:t>Lempel &amp; Moran, WWW 2003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10-15% contain misspellings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Often repeated: Yahoo study</a:t>
            </a:r>
            <a:r>
              <a:rPr lang="en-US" baseline="30000" dirty="0" smtClean="0"/>
              <a:t>2</a:t>
            </a:r>
            <a:r>
              <a:rPr lang="en-US" dirty="0" smtClean="0"/>
              <a:t> showed 1/3 of all queries are repeat queries, and 87% of users click on same result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baseline="30000" dirty="0" smtClean="0"/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Cucerzan</a:t>
            </a:r>
            <a:r>
              <a:rPr lang="en-US" sz="1400" dirty="0" smtClean="0"/>
              <a:t> &amp; Brill, 2004</a:t>
            </a:r>
            <a:endParaRPr lang="en-US" sz="1400" i="0" dirty="0" smtClean="0"/>
          </a:p>
          <a:p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 err="1" smtClean="0"/>
              <a:t>Teevan</a:t>
            </a:r>
            <a:r>
              <a:rPr lang="en-US" sz="1400" dirty="0" smtClean="0"/>
              <a:t> et al., History Repeats Itself: Repeat Queries in Yahoo's Logs, </a:t>
            </a:r>
            <a:r>
              <a:rPr lang="en-US" sz="1400" i="1" dirty="0" smtClean="0"/>
              <a:t>Proc SIGIR 2006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Informational</a:t>
            </a:r>
          </a:p>
          <a:p>
            <a:pPr lvl="1"/>
            <a:r>
              <a:rPr lang="en-US" dirty="0" smtClean="0"/>
              <a:t>Intent is to acquire info about a topic</a:t>
            </a:r>
          </a:p>
          <a:p>
            <a:pPr lvl="1"/>
            <a:r>
              <a:rPr lang="en-US" dirty="0" smtClean="0"/>
              <a:t>Examples: safe vehicles, </a:t>
            </a:r>
            <a:r>
              <a:rPr lang="en-US" dirty="0" err="1" smtClean="0"/>
              <a:t>albert</a:t>
            </a:r>
            <a:r>
              <a:rPr lang="en-US" dirty="0" smtClean="0"/>
              <a:t> </a:t>
            </a:r>
            <a:r>
              <a:rPr lang="en-US" dirty="0" err="1" smtClean="0"/>
              <a:t>einstein</a:t>
            </a:r>
            <a:endParaRPr lang="en-US" dirty="0" smtClean="0"/>
          </a:p>
          <a:p>
            <a:r>
              <a:rPr lang="en-US" dirty="0" smtClean="0"/>
              <a:t>Navigational</a:t>
            </a:r>
          </a:p>
          <a:p>
            <a:pPr lvl="1"/>
            <a:r>
              <a:rPr lang="en-US" dirty="0" smtClean="0"/>
              <a:t>Intent is to find a particular site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google</a:t>
            </a:r>
            <a:endParaRPr lang="en-US" dirty="0" smtClean="0"/>
          </a:p>
          <a:p>
            <a:r>
              <a:rPr lang="en-US" dirty="0" smtClean="0"/>
              <a:t>Transactional</a:t>
            </a:r>
          </a:p>
          <a:p>
            <a:pPr lvl="1"/>
            <a:r>
              <a:rPr lang="en-US" dirty="0" smtClean="0"/>
              <a:t>Intent is to perform an activity mediated by a website</a:t>
            </a:r>
          </a:p>
          <a:p>
            <a:pPr lvl="1"/>
            <a:r>
              <a:rPr lang="en-US" dirty="0" smtClean="0"/>
              <a:t>Examples: children books, cheap flights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Broder</a:t>
            </a:r>
            <a:r>
              <a:rPr lang="en-US" sz="1600" dirty="0" smtClean="0"/>
              <a:t>, Taxonomy of web search, SIGIR Forum, 2002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Query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impossible to know the user’s intent, but we can guess based on the result(s) selected</a:t>
            </a:r>
          </a:p>
          <a:p>
            <a:r>
              <a:rPr lang="en-US" dirty="0" smtClean="0"/>
              <a:t>Example: </a:t>
            </a:r>
            <a:r>
              <a:rPr lang="en-US" i="1" dirty="0"/>
              <a:t>safe </a:t>
            </a:r>
            <a:r>
              <a:rPr lang="en-US" i="1" dirty="0" smtClean="0"/>
              <a:t>vehicles</a:t>
            </a:r>
          </a:p>
          <a:p>
            <a:pPr lvl="1"/>
            <a:r>
              <a:rPr lang="en-US" dirty="0" smtClean="0"/>
              <a:t>Informational if selects web page about vehicle safety</a:t>
            </a:r>
          </a:p>
          <a:p>
            <a:pPr lvl="1"/>
            <a:r>
              <a:rPr lang="en-US" dirty="0" smtClean="0"/>
              <a:t>Navigational if selects safevehicle.com </a:t>
            </a:r>
          </a:p>
          <a:p>
            <a:pPr lvl="1"/>
            <a:r>
              <a:rPr lang="en-US" dirty="0" smtClean="0"/>
              <a:t>Transactional if selects web page that sells safe vehicles</a:t>
            </a:r>
          </a:p>
          <a:p>
            <a:r>
              <a:rPr lang="en-US" dirty="0" smtClean="0"/>
              <a:t>Requires access to SE’s transaction logs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Broder</a:t>
            </a:r>
            <a:r>
              <a:rPr lang="en-US" sz="1600" dirty="0" smtClean="0"/>
              <a:t>, Taxonomy of web search, SIGIR Forum, 2002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124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by Jansen et al., Determining </a:t>
            </a:r>
            <a:r>
              <a:rPr lang="en-US" dirty="0"/>
              <a:t>the User Intent of Web Search Engine </a:t>
            </a:r>
            <a:r>
              <a:rPr lang="en-US" dirty="0" smtClean="0"/>
              <a:t>Queries, WWW 2007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Analyzed transaction logs from 3 search engines containing 5M queries</a:t>
            </a:r>
          </a:p>
          <a:p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Informational: 80.6%</a:t>
            </a:r>
          </a:p>
          <a:p>
            <a:pPr lvl="1"/>
            <a:r>
              <a:rPr lang="en-US" dirty="0" smtClean="0"/>
              <a:t>Navigational: 10.2%</a:t>
            </a:r>
          </a:p>
          <a:p>
            <a:pPr lvl="1"/>
            <a:r>
              <a:rPr lang="en-US" dirty="0" smtClean="0"/>
              <a:t>Transactional: 9.2%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915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Google Trends </a:t>
            </a:r>
            <a:br>
              <a:rPr lang="en-US" sz="2400" b="1" dirty="0" smtClean="0"/>
            </a:br>
            <a:r>
              <a:rPr lang="en-US" dirty="0" smtClean="0">
                <a:hlinkClick r:id="rId3"/>
              </a:rPr>
              <a:t>http://www.google.com/trends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048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Google Flu Trends </a:t>
            </a:r>
            <a:br>
              <a:rPr lang="en-US" sz="2400" b="1" dirty="0" smtClean="0"/>
            </a:br>
            <a:r>
              <a:rPr lang="en-US" dirty="0" smtClean="0">
                <a:hlinkClick r:id="rId2"/>
              </a:rPr>
              <a:t>http://www.google.org/flutrends/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96200" cy="55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781800" cy="516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Google Zeitgeist </a:t>
            </a:r>
            <a:r>
              <a:rPr lang="en-US" dirty="0" smtClean="0">
                <a:hlinkClick r:id="rId3"/>
              </a:rPr>
              <a:t>http://www.google.com/intl/en_us/press/zeitgeist2010/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915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2010 Top Queries, Sites, &amp; Clicks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915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My 2010 Monthly, Daily, &amp; Hourly Search Activity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eadline approaches for DiscoveryBeat 2010 Needle in the Haystack business idea con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8315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http://</a:t>
            </a:r>
            <a:r>
              <a:rPr lang="en-US" sz="1400" dirty="0" smtClean="0"/>
              <a:t>venturebeat.files.wordpress.com/2010/10/needle.jpg?w=558&amp;h=9999&amp;crop=0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599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Search engines are useful if they return </a:t>
            </a:r>
            <a:r>
              <a:rPr lang="en-US" i="1" dirty="0" smtClean="0"/>
              <a:t>relevant</a:t>
            </a:r>
            <a:r>
              <a:rPr lang="en-US" dirty="0" smtClean="0"/>
              <a:t> results</a:t>
            </a:r>
          </a:p>
          <a:p>
            <a:r>
              <a:rPr lang="en-US" dirty="0" smtClean="0"/>
              <a:t>Relevance is hard to pin down because it depends on user’s intent &amp; context which is often not known</a:t>
            </a:r>
          </a:p>
          <a:p>
            <a:r>
              <a:rPr lang="en-US" dirty="0" smtClean="0"/>
              <a:t>Relevance can be increased by personalizing search results</a:t>
            </a:r>
          </a:p>
          <a:p>
            <a:pPr lvl="1"/>
            <a:r>
              <a:rPr lang="en-US" dirty="0" smtClean="0"/>
              <a:t>What is the user’s location?</a:t>
            </a:r>
          </a:p>
          <a:p>
            <a:pPr lvl="1"/>
            <a:r>
              <a:rPr lang="en-US" dirty="0" smtClean="0"/>
              <a:t>What queries has this user made before?</a:t>
            </a:r>
          </a:p>
          <a:p>
            <a:pPr lvl="1"/>
            <a:r>
              <a:rPr lang="en-US" dirty="0" smtClean="0"/>
              <a:t>How does the user’s searching behavior compare to others?</a:t>
            </a:r>
          </a:p>
          <a:p>
            <a:r>
              <a:rPr lang="en-US" dirty="0" smtClean="0"/>
              <a:t>Two popular metrics are used to evaluate whether the results returned by a search engine are relevant: </a:t>
            </a:r>
            <a:r>
              <a:rPr lang="en-US" b="1" dirty="0" smtClean="0"/>
              <a:t>precision</a:t>
            </a:r>
            <a:r>
              <a:rPr lang="en-US" dirty="0" smtClean="0"/>
              <a:t> and </a:t>
            </a:r>
            <a:r>
              <a:rPr lang="en-US" b="1" dirty="0" smtClean="0"/>
              <a:t>recall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and Recall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7239000" cy="3733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2362200"/>
            <a:ext cx="3124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514600"/>
            <a:ext cx="2895600" cy="2133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Corpus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Retrieved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Relevant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Overlap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Precision = Overlap /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Retrieved</a:t>
            </a:r>
          </a:p>
          <a:p>
            <a:r>
              <a:rPr lang="en-US" sz="2400" dirty="0" smtClean="0"/>
              <a:t>Recall = Overlap / </a:t>
            </a:r>
            <a:r>
              <a:rPr lang="en-US" sz="2400" dirty="0" smtClean="0">
                <a:solidFill>
                  <a:srgbClr val="FF0000"/>
                </a:solidFill>
              </a:rPr>
              <a:t>Relevant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corpus of 100 documents</a:t>
            </a:r>
          </a:p>
          <a:p>
            <a:r>
              <a:rPr lang="en-US" dirty="0" smtClean="0"/>
              <a:t>20 are about football</a:t>
            </a:r>
          </a:p>
          <a:p>
            <a:r>
              <a:rPr lang="en-US" dirty="0" smtClean="0"/>
              <a:t>Search for </a:t>
            </a:r>
            <a:r>
              <a:rPr lang="en-US" i="1" dirty="0" smtClean="0"/>
              <a:t>football</a:t>
            </a:r>
            <a:r>
              <a:rPr lang="en-US" dirty="0" smtClean="0"/>
              <a:t> results in 50 returned documents, 10 are about football</a:t>
            </a:r>
          </a:p>
          <a:p>
            <a:r>
              <a:rPr lang="en-US" dirty="0" smtClean="0"/>
              <a:t>Precision = Overlap / Retrieved = 10/50 = .2</a:t>
            </a:r>
          </a:p>
          <a:p>
            <a:r>
              <a:rPr lang="en-US" dirty="0" smtClean="0"/>
              <a:t>Recall = Overlap / Relevant = 10/20 = .5</a:t>
            </a:r>
          </a:p>
          <a:p>
            <a:endParaRPr lang="en-US" dirty="0" smtClean="0"/>
          </a:p>
          <a:p>
            <a:r>
              <a:rPr lang="en-US" dirty="0" smtClean="0"/>
              <a:t>Note: Usually precision and recall are at odds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Precision, Low Recall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7239000" cy="3733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2362200"/>
            <a:ext cx="3124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819400"/>
            <a:ext cx="1600200" cy="1447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Corpus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Retrieved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Relevant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Precision = Overlap / Retrieved</a:t>
            </a:r>
          </a:p>
          <a:p>
            <a:r>
              <a:rPr lang="en-US" sz="2400" dirty="0" smtClean="0"/>
              <a:t>Recall = Overlap / Relevant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638800" y="1981200"/>
            <a:ext cx="1295400" cy="12954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Missing a lot of relevant docs!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Precision, High Recall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7239000" cy="37338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2362200"/>
            <a:ext cx="3124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2057400"/>
            <a:ext cx="4267200" cy="3200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191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Corpus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Retrieved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Relevant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Precision = Overlap / Retrieved</a:t>
            </a:r>
          </a:p>
          <a:p>
            <a:r>
              <a:rPr lang="en-US" sz="2400" dirty="0" smtClean="0"/>
              <a:t>Recall = Overlap / Relevant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019800" y="1981200"/>
            <a:ext cx="914400" cy="914400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1371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Lots of irrelevant docs!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don’t usually know how many documents on the entire Web are about a particular topic, so computing recall for a web search engine is not possible</a:t>
            </a:r>
          </a:p>
          <a:p>
            <a:r>
              <a:rPr lang="en-US" dirty="0" smtClean="0"/>
              <a:t>Most people view only the first page or two of search results, so the top </a:t>
            </a:r>
            <a:r>
              <a:rPr lang="en-US" i="1" dirty="0" smtClean="0"/>
              <a:t>N</a:t>
            </a:r>
            <a:r>
              <a:rPr lang="en-US" dirty="0" smtClean="0"/>
              <a:t> results are most important where </a:t>
            </a:r>
            <a:r>
              <a:rPr lang="en-US" i="1" dirty="0" smtClean="0"/>
              <a:t>N</a:t>
            </a:r>
            <a:r>
              <a:rPr lang="en-US" dirty="0" smtClean="0"/>
              <a:t> is 10 or 20</a:t>
            </a:r>
          </a:p>
          <a:p>
            <a:r>
              <a:rPr lang="en-US" dirty="0" smtClean="0"/>
              <a:t>P@</a:t>
            </a:r>
            <a:r>
              <a:rPr lang="en-US" i="1" dirty="0" smtClean="0"/>
              <a:t>N</a:t>
            </a:r>
            <a:r>
              <a:rPr lang="en-US" dirty="0" smtClean="0"/>
              <a:t> is the precision of the top </a:t>
            </a:r>
            <a:r>
              <a:rPr lang="en-US" i="1" dirty="0" smtClean="0"/>
              <a:t>N </a:t>
            </a:r>
            <a:r>
              <a:rPr lang="en-US" dirty="0" smtClean="0"/>
              <a:t>results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Search Engine </a:t>
            </a:r>
            <a:br>
              <a:rPr lang="en-US" dirty="0" smtClean="0"/>
            </a:br>
            <a:r>
              <a:rPr lang="en-US" dirty="0" smtClean="0"/>
              <a:t>with Digital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McCown et al.</a:t>
            </a:r>
            <a:r>
              <a:rPr lang="en-US" baseline="30000" dirty="0" smtClean="0"/>
              <a:t>1</a:t>
            </a:r>
            <a:r>
              <a:rPr lang="en-US" dirty="0" smtClean="0"/>
              <a:t> compared the P@10 of Google and the National Science Digital Library (NSDL)</a:t>
            </a:r>
          </a:p>
          <a:p>
            <a:r>
              <a:rPr lang="en-US" dirty="0" smtClean="0"/>
              <a:t>School teachers evaluated relevance of search results in regards to Virginia's Standards of Learning</a:t>
            </a:r>
          </a:p>
          <a:p>
            <a:r>
              <a:rPr lang="en-US" dirty="0" smtClean="0"/>
              <a:t>Overall, Google’s precision was found to be 38.2% compared to NSDL’s 17.1%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3478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McCown et al., Evaluation of the NSDL and Google search engines for obtaining pedagogical resources, </a:t>
            </a:r>
            <a:r>
              <a:rPr lang="en-US" sz="1400" i="1" dirty="0" smtClean="0"/>
              <a:t>Proc ECDL 2005</a:t>
            </a:r>
            <a:endParaRPr lang="en-US" sz="14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F-score combines precision and recall into single metric</a:t>
            </a:r>
          </a:p>
          <a:p>
            <a:r>
              <a:rPr lang="en-US" dirty="0" smtClean="0"/>
              <a:t>F-score is harmonic mean of precision and recall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Highest = 1, Lowest = 0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3581400"/>
          <a:ext cx="4114800" cy="1095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Equation" r:id="rId3" imgW="1574640" imgH="419040" progId="Equation.3">
                  <p:embed/>
                </p:oleObj>
              </mc:Choice>
              <mc:Fallback>
                <p:oleObj name="Equation" r:id="rId3" imgW="15746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114800" cy="1095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of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Issue search query to SE and have humans rank the first </a:t>
            </a:r>
            <a:r>
              <a:rPr lang="en-US" i="1" dirty="0" smtClean="0"/>
              <a:t>N</a:t>
            </a:r>
            <a:r>
              <a:rPr lang="en-US" dirty="0" smtClean="0"/>
              <a:t> results in order of relevance</a:t>
            </a:r>
          </a:p>
          <a:p>
            <a:r>
              <a:rPr lang="en-US" dirty="0" smtClean="0"/>
              <a:t>Compare human ranking with SE ranking (e.g., Spearman rank-order correlation </a:t>
            </a:r>
            <a:r>
              <a:rPr lang="en-US" dirty="0" err="1" smtClean="0"/>
              <a:t>coeﬃcient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ranking methods can be used</a:t>
            </a:r>
          </a:p>
          <a:p>
            <a:pPr lvl="1"/>
            <a:r>
              <a:rPr lang="en-US" dirty="0" smtClean="0"/>
              <a:t>Discounted cumulative gain (DCG)</a:t>
            </a:r>
            <a:r>
              <a:rPr lang="en-US" baseline="30000" dirty="0" smtClean="0"/>
              <a:t>2</a:t>
            </a:r>
            <a:r>
              <a:rPr lang="en-US" dirty="0" smtClean="0"/>
              <a:t> which gives higher ranked results more weight than lower ranked results</a:t>
            </a:r>
          </a:p>
          <a:p>
            <a:pPr lvl="1"/>
            <a:r>
              <a:rPr lang="en-US" dirty="0" smtClean="0"/>
              <a:t>M measure</a:t>
            </a:r>
            <a:r>
              <a:rPr lang="en-US" baseline="30000" dirty="0" smtClean="0"/>
              <a:t>3</a:t>
            </a:r>
            <a:r>
              <a:rPr lang="en-US" dirty="0" smtClean="0"/>
              <a:t> similar function as DCG which gives sliding scale of importance based on ranking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 smtClean="0"/>
              <a:t>1</a:t>
            </a:r>
            <a:r>
              <a:rPr lang="en-US" sz="1400" dirty="0" smtClean="0"/>
              <a:t>Vaughan, New measurements for search engine evaluation proposed and tested, </a:t>
            </a:r>
            <a:r>
              <a:rPr lang="en-US" sz="1400" i="1" dirty="0" smtClean="0"/>
              <a:t>Info Proc &amp; </a:t>
            </a:r>
            <a:r>
              <a:rPr lang="en-US" sz="1400" i="1" dirty="0" err="1" smtClean="0"/>
              <a:t>Mang</a:t>
            </a:r>
            <a:r>
              <a:rPr lang="en-US" sz="1400" i="1" dirty="0" smtClean="0"/>
              <a:t> </a:t>
            </a:r>
            <a:r>
              <a:rPr lang="en-US" sz="1400" dirty="0" smtClean="0"/>
              <a:t>(2004)</a:t>
            </a:r>
          </a:p>
          <a:p>
            <a:pPr algn="ctr"/>
            <a:r>
              <a:rPr lang="en-US" sz="1400" baseline="30000" dirty="0" smtClean="0"/>
              <a:t>2</a:t>
            </a:r>
            <a:r>
              <a:rPr lang="en-US" sz="1400" dirty="0" smtClean="0"/>
              <a:t>Järvelin &amp; </a:t>
            </a:r>
            <a:r>
              <a:rPr lang="en-US" sz="1400" dirty="0" err="1" smtClean="0"/>
              <a:t>Kekäläinen</a:t>
            </a:r>
            <a:r>
              <a:rPr lang="en-US" sz="1400" dirty="0" smtClean="0"/>
              <a:t>, Cumulated gain-based evaluation of IR techniques, </a:t>
            </a:r>
            <a:r>
              <a:rPr lang="en-US" sz="1400" i="1" dirty="0" smtClean="0"/>
              <a:t>TOIS</a:t>
            </a:r>
            <a:r>
              <a:rPr lang="en-US" sz="1400" dirty="0" smtClean="0"/>
              <a:t> (2004)</a:t>
            </a:r>
          </a:p>
          <a:p>
            <a:pPr algn="ctr"/>
            <a:r>
              <a:rPr lang="en-US" sz="1400" baseline="30000" dirty="0" smtClean="0"/>
              <a:t>3</a:t>
            </a:r>
            <a:r>
              <a:rPr lang="en-US" sz="1400" dirty="0" smtClean="0"/>
              <a:t>Bar-Ilan et al.,  Methods for comparing rankings of search engine results, Computer Networks (2006)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Levene</a:t>
            </a:r>
            <a:r>
              <a:rPr lang="en-US" dirty="0" smtClean="0"/>
              <a:t>, </a:t>
            </a:r>
            <a:r>
              <a:rPr lang="en-US" i="1" dirty="0" smtClean="0"/>
              <a:t>An Introduction to Search Engines and Web Navigation, </a:t>
            </a:r>
            <a:r>
              <a:rPr lang="en-US" dirty="0" err="1" smtClean="0"/>
              <a:t>Ch</a:t>
            </a:r>
            <a:r>
              <a:rPr lang="en-US" dirty="0" smtClean="0"/>
              <a:t> 2 &amp; 4, 2010</a:t>
            </a:r>
          </a:p>
          <a:p>
            <a:r>
              <a:rPr lang="en-US" dirty="0" smtClean="0"/>
              <a:t>Steven Levy, Exclusive</a:t>
            </a:r>
            <a:r>
              <a:rPr lang="en-US" dirty="0"/>
              <a:t>: How Google’s Algorithm Rules the </a:t>
            </a:r>
            <a:r>
              <a:rPr lang="en-US" dirty="0" smtClean="0"/>
              <a:t>Web, </a:t>
            </a:r>
            <a:r>
              <a:rPr lang="en-US" i="1" dirty="0" smtClean="0"/>
              <a:t>Wired Magazine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http://www.wired.com/magazine/2010/02/ff_google_algorithm/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0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locate </a:t>
            </a:r>
            <a:br>
              <a:rPr lang="en-US" dirty="0" smtClean="0"/>
            </a:br>
            <a:r>
              <a:rPr lang="en-US" dirty="0" smtClean="0"/>
              <a:t>information on the 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924800" cy="4221163"/>
          </a:xfrm>
        </p:spPr>
        <p:txBody>
          <a:bodyPr/>
          <a:lstStyle/>
          <a:p>
            <a:r>
              <a:rPr lang="en-US" dirty="0" smtClean="0"/>
              <a:t>When seeking information online, one must choose the best way to fulfill one’s </a:t>
            </a:r>
            <a:r>
              <a:rPr lang="en-US" i="1" dirty="0" smtClean="0"/>
              <a:t>information need</a:t>
            </a:r>
          </a:p>
          <a:p>
            <a:r>
              <a:rPr lang="en-US" dirty="0" smtClean="0"/>
              <a:t>Most popular:</a:t>
            </a:r>
          </a:p>
          <a:p>
            <a:pPr lvl="1"/>
            <a:r>
              <a:rPr lang="en-US" dirty="0" smtClean="0"/>
              <a:t>Web directories</a:t>
            </a:r>
          </a:p>
          <a:p>
            <a:pPr lvl="1"/>
            <a:r>
              <a:rPr lang="en-US" b="1" dirty="0" smtClean="0"/>
              <a:t>Search engines </a:t>
            </a:r>
            <a:r>
              <a:rPr lang="en-US" dirty="0" smtClean="0"/>
              <a:t>– primary focus of this lecture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ordered in a hierarchy</a:t>
            </a:r>
          </a:p>
          <a:p>
            <a:r>
              <a:rPr lang="en-US" dirty="0" smtClean="0"/>
              <a:t>Usually powered by humans</a:t>
            </a:r>
          </a:p>
          <a:p>
            <a:r>
              <a:rPr lang="en-US" dirty="0" smtClean="0"/>
              <a:t>Yahoo started as a web directory in 1994 and still maintains one: </a:t>
            </a:r>
            <a:r>
              <a:rPr lang="en-US" dirty="0" smtClean="0">
                <a:hlinkClick r:id="rId2"/>
              </a:rPr>
              <a:t>http://dir.yahoo.com/</a:t>
            </a:r>
            <a:endParaRPr lang="en-US" dirty="0" smtClean="0"/>
          </a:p>
          <a:p>
            <a:r>
              <a:rPr lang="en-US" dirty="0" smtClean="0"/>
              <a:t>Open Directory Project (ODP) is largest and is maintained by volunteers </a:t>
            </a:r>
            <a:r>
              <a:rPr lang="en-US" dirty="0" smtClean="0">
                <a:hlinkClick r:id="rId3"/>
              </a:rPr>
              <a:t>http://www.dmoz.org/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280988"/>
            <a:ext cx="81629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often used to fill an information need</a:t>
            </a:r>
          </a:p>
          <a:p>
            <a:r>
              <a:rPr lang="en-US" dirty="0" smtClean="0"/>
              <a:t>Pages are collected automatically by web crawlers</a:t>
            </a:r>
          </a:p>
          <a:p>
            <a:r>
              <a:rPr lang="en-US" dirty="0" smtClean="0"/>
              <a:t>Users enter search terms into text box get back a SERP (search engine result page)</a:t>
            </a:r>
          </a:p>
          <a:p>
            <a:r>
              <a:rPr lang="en-US" dirty="0" smtClean="0"/>
              <a:t>Queries are generally modified and resubmitted to the SE if the desired results are not found on the first few pages of results</a:t>
            </a:r>
          </a:p>
          <a:p>
            <a:r>
              <a:rPr lang="en-US" dirty="0" smtClean="0"/>
              <a:t>Types of search engines:</a:t>
            </a:r>
          </a:p>
          <a:p>
            <a:pPr lvl="1"/>
            <a:r>
              <a:rPr lang="en-US" dirty="0" smtClean="0"/>
              <a:t>Web search engines (Google, Bing, </a:t>
            </a:r>
            <a:r>
              <a:rPr lang="en-US" dirty="0" smtClean="0">
                <a:hlinkClick r:id="rId2"/>
              </a:rPr>
              <a:t>Baidu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Metasearch</a:t>
            </a:r>
            <a:r>
              <a:rPr lang="en-US" dirty="0" smtClean="0"/>
              <a:t> engines – includes Deep Web (</a:t>
            </a:r>
            <a:r>
              <a:rPr lang="en-US" dirty="0" err="1" smtClean="0">
                <a:hlinkClick r:id="rId3"/>
              </a:rPr>
              <a:t>Dogpile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WebCrawler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Specialized (or focused) search engines (</a:t>
            </a:r>
            <a:r>
              <a:rPr lang="en-US" dirty="0" smtClean="0">
                <a:hlinkClick r:id="rId5"/>
              </a:rPr>
              <a:t>Google Scholar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MapQuest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Search Engine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48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64402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from </a:t>
            </a:r>
            <a:r>
              <a:rPr lang="en-US" dirty="0" smtClean="0">
                <a:hlinkClick r:id="rId3"/>
              </a:rPr>
              <a:t>Introduction to Information Retrieval</a:t>
            </a:r>
            <a:r>
              <a:rPr lang="en-US" dirty="0" smtClean="0"/>
              <a:t> by Manning et al., Ch 19.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" y="152400"/>
            <a:ext cx="8812149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19200" y="1251465"/>
            <a:ext cx="1295400" cy="348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7"/>
          </p:cNvCxnSpPr>
          <p:nvPr/>
        </p:nvCxnSpPr>
        <p:spPr>
          <a:xfrm flipV="1">
            <a:off x="2324893" y="1219200"/>
            <a:ext cx="418308" cy="833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1076202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Search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31255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Paid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7900" y="5650566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Organic results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7300" y="5334000"/>
            <a:ext cx="4838700" cy="1362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76900" y="381000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SERP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49528" y="5835976"/>
            <a:ext cx="241672" cy="1524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029493" y="5295900"/>
            <a:ext cx="189707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Group 2053"/>
          <p:cNvGrpSpPr/>
          <p:nvPr/>
        </p:nvGrpSpPr>
        <p:grpSpPr>
          <a:xfrm>
            <a:off x="1219200" y="2428270"/>
            <a:ext cx="7391400" cy="4267805"/>
            <a:chOff x="1219200" y="2428270"/>
            <a:chExt cx="7391400" cy="426780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219200" y="2428270"/>
              <a:ext cx="0" cy="285241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" name="Group 2052"/>
            <p:cNvGrpSpPr/>
            <p:nvPr/>
          </p:nvGrpSpPr>
          <p:grpSpPr>
            <a:xfrm>
              <a:off x="1219200" y="2428270"/>
              <a:ext cx="7391400" cy="4267805"/>
              <a:chOff x="1219200" y="2428270"/>
              <a:chExt cx="7391400" cy="4267805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219200" y="2428270"/>
                <a:ext cx="739140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219200" y="5280680"/>
                <a:ext cx="495300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172200" y="5280680"/>
                <a:ext cx="0" cy="141539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172200" y="6696075"/>
                <a:ext cx="243840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8610600" y="2428270"/>
                <a:ext cx="0" cy="4267805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457200" y="4904870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Page title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803711"/>
            <a:ext cx="152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Text snippet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Increasingly being used to find info</a:t>
            </a:r>
          </a:p>
          <a:p>
            <a:r>
              <a:rPr lang="en-US" dirty="0" smtClean="0"/>
              <a:t>Limits influence of results to trusted group</a:t>
            </a:r>
            <a:endParaRPr lang="en-US" dirty="0"/>
          </a:p>
        </p:txBody>
      </p:sp>
      <p:pic>
        <p:nvPicPr>
          <p:cNvPr id="6" name="Picture 2" descr="http://static.briansolis.com/wp-content/uploads/2009/10/content_st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5238750" cy="32861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62484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Figure:</a:t>
            </a:r>
            <a:r>
              <a:rPr lang="en-US" sz="1200" dirty="0" smtClean="0">
                <a:hlinkClick r:id="rId3"/>
              </a:rPr>
              <a:t> http://www.briansolis.com/2009/10/social-media-accounts-for-18-of-information-search-market/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9050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Nielsen study (August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20367</TotalTime>
  <Words>1072</Words>
  <Application>Microsoft Office PowerPoint</Application>
  <PresentationFormat>On-screen Show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Searching the Web</vt:lpstr>
      <vt:lpstr>PowerPoint Presentation</vt:lpstr>
      <vt:lpstr>How do you locate  information on the Web?</vt:lpstr>
      <vt:lpstr>Web Directories</vt:lpstr>
      <vt:lpstr>PowerPoint Presentation</vt:lpstr>
      <vt:lpstr>Search Engines</vt:lpstr>
      <vt:lpstr>Components of a Search Engine</vt:lpstr>
      <vt:lpstr>PowerPoint Presentation</vt:lpstr>
      <vt:lpstr>Social Media</vt:lpstr>
      <vt:lpstr>Search Queries</vt:lpstr>
      <vt:lpstr>Search Queries</vt:lpstr>
      <vt:lpstr>Query Classifications</vt:lpstr>
      <vt:lpstr>Determining Query Type</vt:lpstr>
      <vt:lpstr>Query Classifications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Relevance</vt:lpstr>
      <vt:lpstr>Precision and Recall</vt:lpstr>
      <vt:lpstr>Example</vt:lpstr>
      <vt:lpstr>High Precision, Low Recall</vt:lpstr>
      <vt:lpstr>Low Precision, High Recall</vt:lpstr>
      <vt:lpstr>Evaluating Search Engines</vt:lpstr>
      <vt:lpstr>Comparing Search Engine  with Digital Library</vt:lpstr>
      <vt:lpstr>F-score</vt:lpstr>
      <vt:lpstr>Quality of Ranking</vt:lpstr>
      <vt:lpstr>Other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394</cp:revision>
  <dcterms:created xsi:type="dcterms:W3CDTF">2011-01-04T16:11:25Z</dcterms:created>
  <dcterms:modified xsi:type="dcterms:W3CDTF">2013-05-21T16:29:38Z</dcterms:modified>
</cp:coreProperties>
</file>