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4" r:id="rId3"/>
    <p:sldId id="427" r:id="rId4"/>
    <p:sldId id="447" r:id="rId5"/>
    <p:sldId id="428" r:id="rId6"/>
    <p:sldId id="425" r:id="rId7"/>
    <p:sldId id="426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40" r:id="rId16"/>
    <p:sldId id="436" r:id="rId17"/>
    <p:sldId id="437" r:id="rId18"/>
    <p:sldId id="438" r:id="rId19"/>
    <p:sldId id="439" r:id="rId20"/>
    <p:sldId id="441" r:id="rId21"/>
    <p:sldId id="442" r:id="rId22"/>
    <p:sldId id="443" r:id="rId23"/>
    <p:sldId id="44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C184293-34AD-4453-8352-63AA97BEEE0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2B28C5EF-0851-45F1-A39A-8E022DE04B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Referring to previous slide, which feature has highest prob of good and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python.org/2/faq/general.html#why-is-it-called-python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en.wikipedia.org/wiki/Spam_(Monty_Python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anwy2MPT5RE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l.com/images/illustrations/how-viagra-spam-works-larg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Document Filtering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1026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“We should watch more”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800" dirty="0">
                <a:sym typeface="Wingdings" pitchFamily="2" charset="2"/>
              </a:rPr>
              <a:t>“Do more good to others”  </a:t>
            </a: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800" dirty="0">
                <a:sym typeface="Wingdings" pitchFamily="2" charset="2"/>
              </a:rPr>
              <a:t>“Poker, blackjack, and casino”  </a:t>
            </a: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800" dirty="0">
                <a:sym typeface="Wingdings" pitchFamily="2" charset="2"/>
              </a:rPr>
              <a:t>“Make more money at the online casino”  </a:t>
            </a: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800" dirty="0">
                <a:sym typeface="Wingdings" pitchFamily="2" charset="2"/>
              </a:rPr>
              <a:t>“Watch one more time”  </a:t>
            </a:r>
            <a:r>
              <a:rPr lang="en-US" sz="2800" dirty="0">
                <a:solidFill>
                  <a:srgbClr val="00B050"/>
                </a:solidFill>
                <a:sym typeface="Wingdings" pitchFamily="2" charset="2"/>
              </a:rPr>
              <a:t>good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02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 number of times each feature (word) is present in each category (good/bad).</a:t>
            </a:r>
          </a:p>
        </p:txBody>
      </p:sp>
    </p:spTree>
    <p:extLst>
      <p:ext uri="{BB962C8B-B14F-4D97-AF65-F5344CB8AC3E}">
        <p14:creationId xmlns:p14="http://schemas.microsoft.com/office/powerpoint/2010/main" val="95634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Set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45174"/>
              </p:ext>
            </p:extLst>
          </p:nvPr>
        </p:nvGraphicFramePr>
        <p:xfrm>
          <a:off x="2503714" y="1547019"/>
          <a:ext cx="4136571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casino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F5350D-CA98-4962-8ACB-9EC696BE4148}"/>
              </a:ext>
            </a:extLst>
          </p:cNvPr>
          <p:cNvSpPr txBox="1"/>
          <p:nvPr/>
        </p:nvSpPr>
        <p:spPr>
          <a:xfrm>
            <a:off x="1524000" y="4495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“We should watch more”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400" dirty="0">
                <a:sym typeface="Wingdings" pitchFamily="2" charset="2"/>
              </a:rPr>
              <a:t>“Do more good to others”  </a:t>
            </a:r>
            <a:r>
              <a:rPr lang="en-US" sz="2400" dirty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400" dirty="0">
                <a:sym typeface="Wingdings" pitchFamily="2" charset="2"/>
              </a:rPr>
              <a:t>“Poker, blackjack, and casino” 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400" dirty="0">
                <a:sym typeface="Wingdings" pitchFamily="2" charset="2"/>
              </a:rPr>
              <a:t>“Make more money at the online casino” 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400" dirty="0">
                <a:sym typeface="Wingdings" pitchFamily="2" charset="2"/>
              </a:rPr>
              <a:t>“Watch one more time”  </a:t>
            </a:r>
            <a:r>
              <a:rPr lang="en-US" sz="2400" dirty="0">
                <a:solidFill>
                  <a:srgbClr val="00B050"/>
                </a:solidFill>
                <a:sym typeface="Wingdings" pitchFamily="2" charset="2"/>
              </a:rPr>
              <a:t>good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972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Probabilities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Calculate the probability each word appearing in a good or bad document</a:t>
            </a:r>
          </a:p>
          <a:p>
            <a:r>
              <a:rPr lang="en-US" dirty="0"/>
              <a:t>Conditional probability: </a:t>
            </a:r>
            <a:r>
              <a:rPr lang="en-US" dirty="0" err="1"/>
              <a:t>Pr</a:t>
            </a:r>
            <a:r>
              <a:rPr lang="en-US" dirty="0"/>
              <a:t>(A | B)</a:t>
            </a:r>
          </a:p>
          <a:p>
            <a:pPr lvl="1"/>
            <a:r>
              <a:rPr lang="en-US" dirty="0"/>
              <a:t>Probability of A given B</a:t>
            </a:r>
          </a:p>
          <a:p>
            <a:r>
              <a:rPr lang="en-US" dirty="0" err="1"/>
              <a:t>Pr</a:t>
            </a:r>
            <a:r>
              <a:rPr lang="en-US" dirty="0"/>
              <a:t>(word | classification)</a:t>
            </a:r>
          </a:p>
          <a:p>
            <a:pPr lvl="1"/>
            <a:r>
              <a:rPr lang="en-US" dirty="0"/>
              <a:t>For a given classification, what is </a:t>
            </a:r>
            <a:r>
              <a:rPr lang="en-US" dirty="0" err="1"/>
              <a:t>prob</a:t>
            </a:r>
            <a:r>
              <a:rPr lang="en-US" dirty="0"/>
              <a:t> that a particular word appears</a:t>
            </a:r>
          </a:p>
          <a:p>
            <a:r>
              <a:rPr lang="en-US" dirty="0"/>
              <a:t>Probability of good doc containing “watch”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watch</a:t>
            </a:r>
            <a:r>
              <a:rPr lang="en-US" dirty="0"/>
              <a:t> | </a:t>
            </a:r>
            <a:r>
              <a:rPr lang="en-US" i="1" dirty="0"/>
              <a:t>good</a:t>
            </a:r>
            <a:r>
              <a:rPr lang="en-US" dirty="0"/>
              <a:t>) = 2/3 = 0.66667</a:t>
            </a:r>
          </a:p>
          <a:p>
            <a:r>
              <a:rPr lang="en-US" dirty="0"/>
              <a:t>Probability of bad doc containing “watch”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watch</a:t>
            </a:r>
            <a:r>
              <a:rPr lang="en-US" dirty="0"/>
              <a:t> | </a:t>
            </a:r>
            <a:r>
              <a:rPr lang="en-US" i="1" dirty="0"/>
              <a:t>bad</a:t>
            </a:r>
            <a:r>
              <a:rPr lang="en-US" dirty="0"/>
              <a:t>) = 0/2 = 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6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Probabilities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Problem: If word is not frequently seen, probability will be too harsh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money</a:t>
            </a:r>
            <a:r>
              <a:rPr lang="en-US" dirty="0"/>
              <a:t> | </a:t>
            </a:r>
            <a:r>
              <a:rPr lang="en-US" i="1" dirty="0"/>
              <a:t>good</a:t>
            </a:r>
            <a:r>
              <a:rPr lang="en-US" dirty="0"/>
              <a:t>) = 0/3 = 0</a:t>
            </a:r>
          </a:p>
          <a:p>
            <a:r>
              <a:rPr lang="en-US" dirty="0"/>
              <a:t>Solution: Use an assumed probability of 0.5 which will change as more documents that contain the word are encountered</a:t>
            </a:r>
          </a:p>
          <a:p>
            <a:r>
              <a:rPr lang="en-US" dirty="0"/>
              <a:t>If you have reason to think word is </a:t>
            </a:r>
            <a:r>
              <a:rPr lang="en-US" dirty="0" err="1"/>
              <a:t>spammy</a:t>
            </a:r>
            <a:r>
              <a:rPr lang="en-US" dirty="0"/>
              <a:t> to begin with, increase weight</a:t>
            </a:r>
          </a:p>
          <a:p>
            <a:r>
              <a:rPr lang="en-US" dirty="0"/>
              <a:t>Assign a weight for assumed probability (1 is highest)</a:t>
            </a:r>
          </a:p>
          <a:p>
            <a:r>
              <a:rPr lang="en-US" dirty="0"/>
              <a:t>Weighted Probability = (weight * </a:t>
            </a:r>
            <a:r>
              <a:rPr lang="en-US" dirty="0" err="1"/>
              <a:t>assumedProb</a:t>
            </a:r>
            <a:r>
              <a:rPr lang="en-US" dirty="0"/>
              <a:t> + count * </a:t>
            </a:r>
            <a:r>
              <a:rPr lang="en-US" dirty="0" err="1"/>
              <a:t>Pr</a:t>
            </a:r>
            <a:r>
              <a:rPr lang="en-US" dirty="0"/>
              <a:t>) / (count + weight)</a:t>
            </a:r>
          </a:p>
          <a:p>
            <a:pPr lvl="1"/>
            <a:r>
              <a:rPr lang="en-US" dirty="0"/>
              <a:t>count = # of times word appeared in good &amp; bad category</a:t>
            </a:r>
          </a:p>
        </p:txBody>
      </p:sp>
    </p:spTree>
    <p:extLst>
      <p:ext uri="{BB962C8B-B14F-4D97-AF65-F5344CB8AC3E}">
        <p14:creationId xmlns:p14="http://schemas.microsoft.com/office/powerpoint/2010/main" val="164801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Probabilities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Weighted Probability = (weight * </a:t>
            </a:r>
            <a:r>
              <a:rPr lang="en-US" dirty="0" err="1"/>
              <a:t>assumedProb</a:t>
            </a:r>
            <a:r>
              <a:rPr lang="en-US" dirty="0"/>
              <a:t> + count * </a:t>
            </a:r>
            <a:r>
              <a:rPr lang="en-US" dirty="0" err="1"/>
              <a:t>Pr</a:t>
            </a:r>
            <a:r>
              <a:rPr lang="en-US" dirty="0"/>
              <a:t>) / (count + weight)</a:t>
            </a:r>
          </a:p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money</a:t>
            </a:r>
            <a:r>
              <a:rPr lang="en-US" dirty="0"/>
              <a:t> | </a:t>
            </a:r>
            <a:r>
              <a:rPr lang="en-US" i="1" dirty="0"/>
              <a:t>good</a:t>
            </a:r>
            <a:r>
              <a:rPr lang="en-US" dirty="0"/>
              <a:t>) before processing any documents with </a:t>
            </a:r>
            <a:r>
              <a:rPr lang="en-US" i="1" dirty="0"/>
              <a:t>money</a:t>
            </a:r>
            <a:r>
              <a:rPr lang="en-US" dirty="0"/>
              <a:t> in it</a:t>
            </a:r>
          </a:p>
          <a:p>
            <a:pPr marL="457200" lvl="1" indent="0">
              <a:buNone/>
            </a:pPr>
            <a:r>
              <a:rPr lang="en-US" dirty="0"/>
              <a:t>= (1 * 0.5 + 0 * 0) / (0 + 1) </a:t>
            </a:r>
          </a:p>
          <a:p>
            <a:pPr marL="457200" lvl="1" indent="0">
              <a:buNone/>
            </a:pPr>
            <a:r>
              <a:rPr lang="en-US" dirty="0"/>
              <a:t>= 0.5</a:t>
            </a:r>
          </a:p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money</a:t>
            </a:r>
            <a:r>
              <a:rPr lang="en-US" dirty="0"/>
              <a:t> | </a:t>
            </a:r>
            <a:r>
              <a:rPr lang="en-US" i="1" dirty="0"/>
              <a:t>good</a:t>
            </a:r>
            <a:r>
              <a:rPr lang="en-US" dirty="0"/>
              <a:t>) after processing </a:t>
            </a:r>
            <a:r>
              <a:rPr lang="en-US" b="1" dirty="0"/>
              <a:t>one</a:t>
            </a:r>
            <a:r>
              <a:rPr lang="en-US" dirty="0"/>
              <a:t> bad document with </a:t>
            </a:r>
            <a:r>
              <a:rPr lang="en-US" i="1" dirty="0"/>
              <a:t>money</a:t>
            </a:r>
            <a:r>
              <a:rPr lang="en-US" dirty="0"/>
              <a:t> in it</a:t>
            </a:r>
          </a:p>
          <a:p>
            <a:pPr marL="457200" lvl="1" indent="0">
              <a:buNone/>
            </a:pPr>
            <a:r>
              <a:rPr lang="en-US" dirty="0"/>
              <a:t>= (1 * 0.5 + 1 * 0) / (1 + 1) </a:t>
            </a:r>
          </a:p>
          <a:p>
            <a:pPr marL="457200" lvl="1" indent="0">
              <a:buNone/>
            </a:pPr>
            <a:r>
              <a:rPr lang="en-US" dirty="0"/>
              <a:t>= 0.25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Probabilities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06258"/>
              </p:ext>
            </p:extLst>
          </p:nvPr>
        </p:nvGraphicFramePr>
        <p:xfrm>
          <a:off x="1066800" y="1905000"/>
          <a:ext cx="6781800" cy="3733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</a:t>
                      </a:r>
                      <a:r>
                        <a:rPr lang="en-US" sz="3200" baseline="-25000" dirty="0" err="1"/>
                        <a:t>w</a:t>
                      </a:r>
                      <a:r>
                        <a:rPr lang="en-US" sz="3200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</a:t>
                      </a:r>
                      <a:r>
                        <a:rPr lang="en-US" sz="3200" baseline="-25000" dirty="0" err="1"/>
                        <a:t>w</a:t>
                      </a:r>
                      <a:r>
                        <a:rPr lang="en-US" sz="3200" dirty="0"/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baseline="0" dirty="0"/>
                        <a:t>casino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/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6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Bayesian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Classifier combines probabilities for multiple words to determine classification</a:t>
            </a:r>
          </a:p>
          <a:p>
            <a:r>
              <a:rPr lang="en-US" dirty="0"/>
              <a:t>Called </a:t>
            </a:r>
            <a:r>
              <a:rPr lang="en-US" i="1" dirty="0"/>
              <a:t>naïve</a:t>
            </a:r>
            <a:r>
              <a:rPr lang="en-US" dirty="0"/>
              <a:t> because probabilities are combined assuming independence</a:t>
            </a:r>
          </a:p>
          <a:p>
            <a:pPr lvl="1"/>
            <a:r>
              <a:rPr lang="en-US" dirty="0"/>
              <a:t>Probability of one word being found in doc totally independent of another word being found</a:t>
            </a:r>
          </a:p>
          <a:p>
            <a:pPr lvl="1"/>
            <a:r>
              <a:rPr lang="en-US" dirty="0"/>
              <a:t>False assumption since word probabilities are often related (</a:t>
            </a:r>
            <a:r>
              <a:rPr lang="en-US" i="1" dirty="0"/>
              <a:t>money</a:t>
            </a:r>
            <a:r>
              <a:rPr lang="en-US" dirty="0"/>
              <a:t> and </a:t>
            </a:r>
            <a:r>
              <a:rPr lang="en-US" i="1" dirty="0"/>
              <a:t>casino</a:t>
            </a:r>
            <a:r>
              <a:rPr lang="en-US" dirty="0"/>
              <a:t>)</a:t>
            </a:r>
          </a:p>
          <a:p>
            <a:r>
              <a:rPr lang="en-US" dirty="0"/>
              <a:t>Probability calculated is not actual probability but can be compared to probabilities for other categories</a:t>
            </a:r>
          </a:p>
        </p:txBody>
      </p:sp>
    </p:spTree>
    <p:extLst>
      <p:ext uri="{BB962C8B-B14F-4D97-AF65-F5344CB8AC3E}">
        <p14:creationId xmlns:p14="http://schemas.microsoft.com/office/powerpoint/2010/main" val="380156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Whole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Naïve Bayesian classifier determines probability of entire document being given a classification 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(Category | Document) </a:t>
            </a:r>
          </a:p>
          <a:p>
            <a:r>
              <a:rPr lang="en-US" dirty="0"/>
              <a:t>Assume: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python</a:t>
            </a:r>
            <a:r>
              <a:rPr lang="en-US" dirty="0"/>
              <a:t> | </a:t>
            </a:r>
            <a:r>
              <a:rPr lang="en-US" i="1" dirty="0"/>
              <a:t>bad</a:t>
            </a:r>
            <a:r>
              <a:rPr lang="en-US" dirty="0"/>
              <a:t>) = 0.2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casino</a:t>
            </a:r>
            <a:r>
              <a:rPr lang="en-US" dirty="0"/>
              <a:t> | </a:t>
            </a:r>
            <a:r>
              <a:rPr lang="en-US" i="1" dirty="0"/>
              <a:t>bad</a:t>
            </a:r>
            <a:r>
              <a:rPr lang="en-US" dirty="0"/>
              <a:t>) = 0.8</a:t>
            </a:r>
          </a:p>
          <a:p>
            <a:r>
              <a:rPr lang="en-US" dirty="0"/>
              <a:t>So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python</a:t>
            </a:r>
            <a:r>
              <a:rPr lang="en-US" dirty="0"/>
              <a:t> &amp; </a:t>
            </a:r>
            <a:r>
              <a:rPr lang="en-US" i="1" dirty="0"/>
              <a:t>casino</a:t>
            </a:r>
            <a:r>
              <a:rPr lang="en-US" dirty="0"/>
              <a:t> | </a:t>
            </a:r>
            <a:r>
              <a:rPr lang="en-US" i="1" dirty="0"/>
              <a:t>bad</a:t>
            </a:r>
            <a:r>
              <a:rPr lang="en-US" dirty="0"/>
              <a:t>) = 0.2 * 0.8 = 0.16</a:t>
            </a:r>
          </a:p>
          <a:p>
            <a:r>
              <a:rPr lang="en-US" dirty="0"/>
              <a:t>This is </a:t>
            </a:r>
            <a:r>
              <a:rPr lang="en-US" dirty="0" err="1"/>
              <a:t>Pr</a:t>
            </a:r>
            <a:r>
              <a:rPr lang="en-US" dirty="0"/>
              <a:t>(Document | Category)</a:t>
            </a:r>
          </a:p>
          <a:p>
            <a:r>
              <a:rPr lang="en-US" dirty="0"/>
              <a:t>How do we calculate </a:t>
            </a:r>
            <a:r>
              <a:rPr lang="en-US" dirty="0" err="1"/>
              <a:t>Pr</a:t>
            </a:r>
            <a:r>
              <a:rPr lang="en-US" dirty="0"/>
              <a:t>(Category | Document)?</a:t>
            </a:r>
          </a:p>
        </p:txBody>
      </p:sp>
    </p:spTree>
    <p:extLst>
      <p:ext uri="{BB962C8B-B14F-4D97-AF65-F5344CB8AC3E}">
        <p14:creationId xmlns:p14="http://schemas.microsoft.com/office/powerpoint/2010/main" val="291943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Named after British mathematician &amp; Presbyterian minister Thomas Bayes </a:t>
            </a:r>
            <a:br>
              <a:rPr lang="en-US" sz="3000" dirty="0"/>
            </a:br>
            <a:r>
              <a:rPr lang="en-US" sz="3000" dirty="0"/>
              <a:t>(1700s)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 err="1"/>
              <a:t>Pr</a:t>
            </a:r>
            <a:r>
              <a:rPr lang="en-US" sz="3000" dirty="0"/>
              <a:t>(A | B) = </a:t>
            </a:r>
            <a:r>
              <a:rPr lang="en-US" sz="3000" dirty="0" err="1"/>
              <a:t>Pr</a:t>
            </a:r>
            <a:r>
              <a:rPr lang="en-US" sz="3000" dirty="0"/>
              <a:t>(B | A) * </a:t>
            </a:r>
            <a:r>
              <a:rPr lang="en-US" sz="3000" dirty="0" err="1"/>
              <a:t>Pr</a:t>
            </a:r>
            <a:r>
              <a:rPr lang="en-US" sz="3000" dirty="0"/>
              <a:t>(A)/</a:t>
            </a:r>
            <a:r>
              <a:rPr lang="en-US" sz="3000" dirty="0" err="1"/>
              <a:t>Pr</a:t>
            </a:r>
            <a:r>
              <a:rPr lang="en-US" sz="3000" dirty="0"/>
              <a:t>(B)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err="1"/>
              <a:t>Pr</a:t>
            </a:r>
            <a:r>
              <a:rPr lang="en-US" sz="3000" dirty="0"/>
              <a:t>(Cat | Doc) = </a:t>
            </a:r>
            <a:r>
              <a:rPr lang="en-US" sz="3000" dirty="0" err="1"/>
              <a:t>Pr</a:t>
            </a:r>
            <a:r>
              <a:rPr lang="en-US" sz="3000" dirty="0"/>
              <a:t>(Doc | Cat) * </a:t>
            </a:r>
            <a:r>
              <a:rPr lang="en-US" sz="3000" dirty="0" err="1"/>
              <a:t>Pr</a:t>
            </a:r>
            <a:r>
              <a:rPr lang="en-US" sz="3000" dirty="0"/>
              <a:t>(Cat) / </a:t>
            </a:r>
            <a:r>
              <a:rPr lang="en-US" sz="3000" dirty="0" err="1"/>
              <a:t>Pr</a:t>
            </a:r>
            <a:r>
              <a:rPr lang="en-US" sz="3000" dirty="0"/>
              <a:t>(Doc)</a:t>
            </a:r>
          </a:p>
          <a:p>
            <a:pPr lvl="1"/>
            <a:r>
              <a:rPr lang="en-US" sz="2600" dirty="0"/>
              <a:t>Where </a:t>
            </a:r>
            <a:r>
              <a:rPr lang="en-US" sz="2600" dirty="0" err="1"/>
              <a:t>Pr</a:t>
            </a:r>
            <a:r>
              <a:rPr lang="en-US" sz="2600" dirty="0"/>
              <a:t>(Cat) = # docs in category / total # docs</a:t>
            </a:r>
          </a:p>
          <a:p>
            <a:pPr lvl="1"/>
            <a:r>
              <a:rPr lang="en-US" sz="2600" dirty="0" err="1"/>
              <a:t>Pr</a:t>
            </a:r>
            <a:r>
              <a:rPr lang="en-US" sz="2600" dirty="0"/>
              <a:t>(Doc) is usually ignored since it is the same no matter what the category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619706"/>
            <a:ext cx="1457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http://en.wikipedia.org/wiki/Thomas_Bayes</a:t>
            </a:r>
          </a:p>
        </p:txBody>
      </p:sp>
    </p:spTree>
    <p:extLst>
      <p:ext uri="{BB962C8B-B14F-4D97-AF65-F5344CB8AC3E}">
        <p14:creationId xmlns:p14="http://schemas.microsoft.com/office/powerpoint/2010/main" val="43189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Naïve Bayesian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(Cat | Doc)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(Doc | Cat)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(Cat)</a:t>
            </a:r>
          </a:p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(good | “more money”) 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(“more money” | good)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(good)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</a:t>
            </a:r>
            <a:r>
              <a:rPr lang="en-US" dirty="0" err="1"/>
              <a:t>more|good</a:t>
            </a:r>
            <a:r>
              <a:rPr lang="en-US" dirty="0"/>
              <a:t>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</a:t>
            </a:r>
            <a:r>
              <a:rPr lang="en-US" dirty="0" err="1"/>
              <a:t>money|good</a:t>
            </a:r>
            <a:r>
              <a:rPr lang="en-US" dirty="0"/>
              <a:t>) * 3/5</a:t>
            </a:r>
          </a:p>
          <a:p>
            <a:pPr marL="0" indent="0">
              <a:buNone/>
            </a:pPr>
            <a:r>
              <a:rPr lang="en-US" dirty="0"/>
              <a:t>    = 0.9 * 0.25 * 0.6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b="1" dirty="0"/>
              <a:t>0.135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77046"/>
              </p:ext>
            </p:extLst>
          </p:nvPr>
        </p:nvGraphicFramePr>
        <p:xfrm>
          <a:off x="4572000" y="4343400"/>
          <a:ext cx="4191001" cy="1981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</a:t>
                      </a:r>
                      <a:r>
                        <a:rPr lang="en-US" sz="1800" baseline="-25000" dirty="0" err="1"/>
                        <a:t>w</a:t>
                      </a:r>
                      <a:r>
                        <a:rPr lang="en-US" sz="1800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</a:t>
                      </a:r>
                      <a:r>
                        <a:rPr lang="en-US" sz="1800" baseline="-25000" dirty="0" err="1"/>
                        <a:t>w</a:t>
                      </a:r>
                      <a:r>
                        <a:rPr lang="en-US" sz="1800" baseline="-25000" dirty="0"/>
                        <a:t> </a:t>
                      </a:r>
                      <a:r>
                        <a:rPr lang="en-US" sz="1800" dirty="0"/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casino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6294"/>
            <a:ext cx="3352800" cy="26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classify these documents?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288260" cy="255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5" y="2209800"/>
            <a:ext cx="3307315" cy="25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094"/>
            <a:ext cx="3347760" cy="26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5486400"/>
            <a:ext cx="677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Science, Leisure, Programming, etc.</a:t>
            </a:r>
          </a:p>
        </p:txBody>
      </p:sp>
    </p:spTree>
    <p:extLst>
      <p:ext uri="{BB962C8B-B14F-4D97-AF65-F5344CB8AC3E}">
        <p14:creationId xmlns:p14="http://schemas.microsoft.com/office/powerpoint/2010/main" val="55079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Naïve Bayesian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(Cat | Doc)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(Doc | Cat)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(Cat)</a:t>
            </a:r>
          </a:p>
          <a:p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(bad | “more money”) 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(“more money” | bad)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(bad)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</a:t>
            </a:r>
            <a:r>
              <a:rPr lang="en-US" dirty="0" err="1"/>
              <a:t>more|bad</a:t>
            </a:r>
            <a:r>
              <a:rPr lang="en-US" dirty="0"/>
              <a:t>) * </a:t>
            </a:r>
            <a:r>
              <a:rPr lang="en-US" dirty="0" err="1"/>
              <a:t>Pr</a:t>
            </a:r>
            <a:r>
              <a:rPr lang="en-US" baseline="-25000" dirty="0" err="1"/>
              <a:t>w</a:t>
            </a:r>
            <a:r>
              <a:rPr lang="en-US" dirty="0"/>
              <a:t>(</a:t>
            </a:r>
            <a:r>
              <a:rPr lang="en-US" dirty="0" err="1"/>
              <a:t>money|bad</a:t>
            </a:r>
            <a:r>
              <a:rPr lang="en-US" dirty="0"/>
              <a:t>) * 2/5</a:t>
            </a:r>
          </a:p>
          <a:p>
            <a:pPr marL="0" indent="0">
              <a:buNone/>
            </a:pPr>
            <a:r>
              <a:rPr lang="en-US" dirty="0"/>
              <a:t>    = 0.5 * 0.75 * 0.4</a:t>
            </a:r>
          </a:p>
          <a:p>
            <a:pPr marL="0" indent="0">
              <a:buNone/>
            </a:pPr>
            <a:r>
              <a:rPr lang="en-US" dirty="0"/>
              <a:t>    = </a:t>
            </a:r>
            <a:r>
              <a:rPr lang="en-US" b="1" dirty="0"/>
              <a:t>0.15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42811"/>
              </p:ext>
            </p:extLst>
          </p:nvPr>
        </p:nvGraphicFramePr>
        <p:xfrm>
          <a:off x="4572000" y="4343400"/>
          <a:ext cx="4191001" cy="1981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</a:t>
                      </a:r>
                      <a:r>
                        <a:rPr lang="en-US" sz="1800" baseline="-25000" dirty="0" err="1"/>
                        <a:t>w</a:t>
                      </a:r>
                      <a:r>
                        <a:rPr lang="en-US" sz="1800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</a:t>
                      </a:r>
                      <a:r>
                        <a:rPr lang="en-US" sz="1800" baseline="-25000" dirty="0" err="1"/>
                        <a:t>w</a:t>
                      </a:r>
                      <a:r>
                        <a:rPr lang="en-US" sz="1800" baseline="-25000" dirty="0"/>
                        <a:t> </a:t>
                      </a:r>
                      <a:r>
                        <a:rPr lang="en-US" sz="1800" dirty="0"/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casino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Naïve Bayesian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br>
              <a:rPr lang="en-US" dirty="0"/>
            </a:br>
            <a:br>
              <a:rPr lang="en-US" dirty="0"/>
            </a:br>
            <a:r>
              <a:rPr lang="en-US" sz="2800" dirty="0" err="1"/>
              <a:t>Pr</a:t>
            </a:r>
            <a:r>
              <a:rPr lang="en-US" sz="2800" baseline="-25000" dirty="0" err="1"/>
              <a:t>w</a:t>
            </a:r>
            <a:r>
              <a:rPr lang="en-US" sz="2800" dirty="0"/>
              <a:t>(</a:t>
            </a:r>
            <a:r>
              <a:rPr lang="en-US" sz="2800" dirty="0" err="1"/>
              <a:t>bad|“more</a:t>
            </a:r>
            <a:r>
              <a:rPr lang="en-US" sz="2800" dirty="0"/>
              <a:t> money”) &gt; </a:t>
            </a:r>
            <a:r>
              <a:rPr lang="en-US" sz="2800" dirty="0" err="1"/>
              <a:t>Pr</a:t>
            </a:r>
            <a:r>
              <a:rPr lang="en-US" sz="2800" baseline="-25000" dirty="0" err="1"/>
              <a:t>w</a:t>
            </a:r>
            <a:r>
              <a:rPr lang="en-US" sz="2800" dirty="0"/>
              <a:t>(</a:t>
            </a:r>
            <a:r>
              <a:rPr lang="en-US" sz="2800"/>
              <a:t>good|“</a:t>
            </a:r>
            <a:r>
              <a:rPr lang="en-US" sz="2800" dirty="0"/>
              <a:t>more money”)</a:t>
            </a:r>
            <a:br>
              <a:rPr lang="en-US" sz="2800" dirty="0"/>
            </a:br>
            <a:r>
              <a:rPr lang="en-US" sz="2800" dirty="0"/>
              <a:t>                 0.15                                    0.135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document more likely to be spam!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968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Final step is to determine a category</a:t>
            </a:r>
          </a:p>
          <a:p>
            <a:r>
              <a:rPr lang="en-US" dirty="0"/>
              <a:t>For spam filter, OK to classify some spam as good, but never want to classify good mail as spam (minimize false positives)</a:t>
            </a:r>
          </a:p>
          <a:p>
            <a:r>
              <a:rPr lang="en-US" dirty="0"/>
              <a:t>Use thresholds to reduce false positives</a:t>
            </a:r>
          </a:p>
          <a:p>
            <a:r>
              <a:rPr lang="en-US" dirty="0"/>
              <a:t>Example: Threshold for bad = 3, good = 1 </a:t>
            </a:r>
          </a:p>
          <a:p>
            <a:pPr lvl="1"/>
            <a:r>
              <a:rPr lang="en-US" dirty="0"/>
              <a:t>Bad: Bad </a:t>
            </a:r>
            <a:r>
              <a:rPr lang="en-US" dirty="0" err="1"/>
              <a:t>prob</a:t>
            </a:r>
            <a:r>
              <a:rPr lang="en-US" dirty="0"/>
              <a:t> must be 3x good </a:t>
            </a:r>
            <a:r>
              <a:rPr lang="en-US" dirty="0" err="1"/>
              <a:t>prob</a:t>
            </a:r>
            <a:endParaRPr lang="en-US" dirty="0"/>
          </a:p>
          <a:p>
            <a:pPr lvl="1"/>
            <a:r>
              <a:rPr lang="en-US" dirty="0"/>
              <a:t>Good: Good </a:t>
            </a:r>
            <a:r>
              <a:rPr lang="en-US" dirty="0" err="1"/>
              <a:t>prob</a:t>
            </a:r>
            <a:r>
              <a:rPr lang="en-US" dirty="0"/>
              <a:t> is anything &gt; bad </a:t>
            </a:r>
            <a:r>
              <a:rPr lang="en-US" dirty="0" err="1"/>
              <a:t>prob</a:t>
            </a:r>
            <a:endParaRPr lang="en-US" dirty="0"/>
          </a:p>
          <a:p>
            <a:pPr lvl="1"/>
            <a:r>
              <a:rPr lang="en-US" dirty="0"/>
              <a:t>Unknown: Bad </a:t>
            </a:r>
            <a:r>
              <a:rPr lang="en-US" dirty="0" err="1"/>
              <a:t>prob</a:t>
            </a:r>
            <a:r>
              <a:rPr lang="en-US" dirty="0"/>
              <a:t> &lt; 3x good </a:t>
            </a:r>
            <a:r>
              <a:rPr lang="en-US" dirty="0" err="1"/>
              <a:t>prob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we calculated…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</a:t>
            </a:r>
            <a:r>
              <a:rPr lang="en-US" dirty="0"/>
              <a:t>(good | “more money”) = 0.135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</a:t>
            </a:r>
            <a:r>
              <a:rPr lang="en-US" dirty="0"/>
              <a:t>(bad | “more money”) = 0.15</a:t>
            </a:r>
          </a:p>
          <a:p>
            <a:r>
              <a:rPr lang="en-US" dirty="0"/>
              <a:t>If use threshold bad = 3, good = 1 then…</a:t>
            </a:r>
          </a:p>
          <a:p>
            <a:pPr marL="0" indent="0">
              <a:buNone/>
            </a:pPr>
            <a:r>
              <a:rPr lang="en-US" dirty="0"/>
              <a:t>	0.15 &lt; 0.135 × 3 so categorize as Unknown</a:t>
            </a:r>
          </a:p>
          <a:p>
            <a:r>
              <a:rPr lang="en-US" dirty="0"/>
              <a:t>Therefore best not to label as spam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classify these documents?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677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Important, Work, Personal, Spam,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3D6DC-2644-4F7F-ACDF-2D8DE92A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17638"/>
            <a:ext cx="6143224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05A8F20-8C57-4A74-AB37-EFE0F5DF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Rule-Based Classifiers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Are Inadequate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A23A002-DCDE-401D-A770-6F637E5A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425575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If my email has the word </a:t>
            </a:r>
            <a:r>
              <a:rPr lang="en-US" altLang="ja-JP" sz="2800">
                <a:ea typeface="ＭＳ Ｐゴシック" panose="020B0600070205080204" pitchFamily="34" charset="-128"/>
              </a:rPr>
              <a:t>"spam", is the message about: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41988" name="Picture 4" descr="spam-email">
            <a:extLst>
              <a:ext uri="{FF2B5EF4-FFF2-40B4-BE49-F238E27FC236}">
                <a16:creationId xmlns:a16="http://schemas.microsoft.com/office/drawing/2014/main" id="{68D4DE70-84EA-4AD5-90CA-466DCB5F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016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spam-meat">
            <a:extLst>
              <a:ext uri="{FF2B5EF4-FFF2-40B4-BE49-F238E27FC236}">
                <a16:creationId xmlns:a16="http://schemas.microsoft.com/office/drawing/2014/main" id="{8D0706A4-7F2A-4801-9AC4-49E0AB80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6">
            <a:extLst>
              <a:ext uri="{FF2B5EF4-FFF2-40B4-BE49-F238E27FC236}">
                <a16:creationId xmlns:a16="http://schemas.microsoft.com/office/drawing/2014/main" id="{E97B87B6-7DC8-4306-A7BB-BB78064A926E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3505200"/>
            <a:ext cx="3389312" cy="2260600"/>
            <a:chOff x="3373" y="2208"/>
            <a:chExt cx="2135" cy="1424"/>
          </a:xfrm>
        </p:grpSpPr>
        <p:pic>
          <p:nvPicPr>
            <p:cNvPr id="22535" name="Picture 7" descr="spam-monty-python">
              <a:extLst>
                <a:ext uri="{FF2B5EF4-FFF2-40B4-BE49-F238E27FC236}">
                  <a16:creationId xmlns:a16="http://schemas.microsoft.com/office/drawing/2014/main" id="{1FAFAEEB-A5D4-4553-8CA9-D178FD698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885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8">
              <a:extLst>
                <a:ext uri="{FF2B5EF4-FFF2-40B4-BE49-F238E27FC236}">
                  <a16:creationId xmlns:a16="http://schemas.microsoft.com/office/drawing/2014/main" id="{51DC5E10-7CC0-49DE-A997-D97C5A037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" y="3312"/>
              <a:ext cx="21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/>
                <a:t> </a:t>
              </a:r>
              <a:r>
                <a:rPr lang="en-US" altLang="en-US" sz="900">
                  <a:hlinkClick r:id="rId6"/>
                </a:rPr>
                <a:t>http://www.youtube.com/watch?v=anwy2MPT5RE</a:t>
              </a:r>
              <a:endParaRPr lang="en-US" altLang="en-US" sz="900"/>
            </a:p>
            <a:p>
              <a:pPr algn="ctr"/>
              <a:r>
                <a:rPr lang="en-US" altLang="en-US" sz="900">
                  <a:latin typeface="Calibri" panose="020F0502020204030204" pitchFamily="34" charset="0"/>
                  <a:hlinkClick r:id="rId7"/>
                </a:rPr>
                <a:t>http://en.wikipedia.org/wiki/Spam_%28Monty_Python%29</a:t>
              </a:r>
              <a:endParaRPr lang="en-US" altLang="en-US" sz="900"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900">
                  <a:latin typeface="Calibri" panose="020F0502020204030204" pitchFamily="34" charset="0"/>
                  <a:hlinkClick r:id="rId8"/>
                </a:rPr>
                <a:t>https://docs.python.org/2/faq/general.html#why-is-it-called-python</a:t>
              </a:r>
              <a:r>
                <a:rPr lang="en-US" altLang="en-US" sz="900">
                  <a:latin typeface="Calibri" panose="020F0502020204030204" pitchFamily="34" charset="0"/>
                </a:rPr>
                <a:t>  </a:t>
              </a:r>
            </a:p>
          </p:txBody>
        </p:sp>
      </p:grpSp>
      <p:sp>
        <p:nvSpPr>
          <p:cNvPr id="41993" name="Rectangle 9">
            <a:extLst>
              <a:ext uri="{FF2B5EF4-FFF2-40B4-BE49-F238E27FC236}">
                <a16:creationId xmlns:a16="http://schemas.microsoft.com/office/drawing/2014/main" id="{D7EB31F8-B4FB-43F2-B578-A4AABB42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15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Rule-based classifiers don</a:t>
            </a:r>
            <a:r>
              <a:rPr lang="fr-FR" altLang="en-US" sz="2800">
                <a:latin typeface="Calibri" panose="020F0502020204030204" pitchFamily="34" charset="0"/>
              </a:rPr>
              <a:t>'</a:t>
            </a:r>
            <a:r>
              <a:rPr lang="en-US" altLang="en-US" sz="2800">
                <a:latin typeface="Calibri" panose="020F0502020204030204" pitchFamily="34" charset="0"/>
              </a:rPr>
              <a:t>t consider </a:t>
            </a:r>
            <a:r>
              <a:rPr lang="en-US" altLang="en-US" sz="2800" i="1">
                <a:latin typeface="Calibri" panose="020F0502020204030204" pitchFamily="34" charset="0"/>
              </a:rPr>
              <a:t>context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external features can be used depending on type of document</a:t>
            </a:r>
          </a:p>
          <a:p>
            <a:pPr lvl="1"/>
            <a:r>
              <a:rPr lang="en-US" dirty="0"/>
              <a:t>Links pointing in?  Links pointing out?</a:t>
            </a:r>
          </a:p>
          <a:p>
            <a:pPr lvl="1"/>
            <a:r>
              <a:rPr lang="en-US" dirty="0"/>
              <a:t>Recipient list?  Sender’s email and IP address?</a:t>
            </a:r>
          </a:p>
          <a:p>
            <a:r>
              <a:rPr lang="en-US" dirty="0"/>
              <a:t>Many internal features</a:t>
            </a:r>
          </a:p>
          <a:p>
            <a:pPr lvl="1"/>
            <a:r>
              <a:rPr lang="en-US" dirty="0"/>
              <a:t>Use of certain words or phrases</a:t>
            </a:r>
          </a:p>
          <a:p>
            <a:pPr lvl="1"/>
            <a:r>
              <a:rPr lang="en-US" dirty="0"/>
              <a:t>Color and sizes of words</a:t>
            </a:r>
          </a:p>
          <a:p>
            <a:pPr lvl="1"/>
            <a:r>
              <a:rPr lang="en-US" dirty="0"/>
              <a:t>Document length</a:t>
            </a:r>
          </a:p>
          <a:p>
            <a:pPr lvl="1"/>
            <a:r>
              <a:rPr lang="en-US" dirty="0"/>
              <a:t>Grammar analysis</a:t>
            </a:r>
          </a:p>
          <a:p>
            <a:r>
              <a:rPr lang="en-US" dirty="0"/>
              <a:t>We will focus on internal features to build a classifier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Unsolicited, unwanted, bulk</a:t>
            </a:r>
            <a:br>
              <a:rPr lang="en-US" dirty="0"/>
            </a:br>
            <a:r>
              <a:rPr lang="en-US" dirty="0"/>
              <a:t>messages sent via electronic</a:t>
            </a:r>
            <a:br>
              <a:rPr lang="en-US" dirty="0"/>
            </a:br>
            <a:r>
              <a:rPr lang="en-US" dirty="0"/>
              <a:t>messaging systems</a:t>
            </a:r>
          </a:p>
          <a:p>
            <a:r>
              <a:rPr lang="en-US" dirty="0"/>
              <a:t>Usually advertising or some </a:t>
            </a:r>
            <a:br>
              <a:rPr lang="en-US" dirty="0"/>
            </a:br>
            <a:r>
              <a:rPr lang="en-US" dirty="0"/>
              <a:t>economic incentive</a:t>
            </a:r>
          </a:p>
          <a:p>
            <a:r>
              <a:rPr lang="en-US" dirty="0"/>
              <a:t>Many forms: email, forum posts, blog comments, social networking, web pages for search engines, etc.</a:t>
            </a:r>
          </a:p>
        </p:txBody>
      </p:sp>
      <p:pic>
        <p:nvPicPr>
          <p:cNvPr id="3074" name="Picture 2" descr="http://2.bp.blogspot.com/-j291Y0vD0nI/T96G0b8A5XI/AAAAAAAAE5E/WYGTbr8IAWQ/s1600/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5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dernl.com/images/illustrations/how-viagra-spam-works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3" y="215726"/>
            <a:ext cx="8631247" cy="61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008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http://modernl.com/images/illustrations/how-viagra-spam-works-large.png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12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features for classifying documents</a:t>
            </a:r>
          </a:p>
          <a:p>
            <a:r>
              <a:rPr lang="en-US" dirty="0"/>
              <a:t>Feature is anything you can determine that is present or absent in the item</a:t>
            </a:r>
          </a:p>
          <a:p>
            <a:r>
              <a:rPr lang="en-US" dirty="0"/>
              <a:t>Best features are common enough to appear frequently but not all the time</a:t>
            </a:r>
          </a:p>
          <a:p>
            <a:r>
              <a:rPr lang="en-US" dirty="0"/>
              <a:t>Words in document are a useful feature</a:t>
            </a:r>
          </a:p>
          <a:p>
            <a:r>
              <a:rPr lang="en-US" dirty="0"/>
              <a:t>For spam detection, certain words like </a:t>
            </a:r>
            <a:r>
              <a:rPr lang="en-US" i="1" dirty="0" err="1"/>
              <a:t>viagra</a:t>
            </a:r>
            <a:r>
              <a:rPr lang="en-US" dirty="0"/>
              <a:t> usually appear in spam</a:t>
            </a:r>
          </a:p>
        </p:txBody>
      </p:sp>
    </p:spTree>
    <p:extLst>
      <p:ext uri="{BB962C8B-B14F-4D97-AF65-F5344CB8AC3E}">
        <p14:creationId xmlns:p14="http://schemas.microsoft.com/office/powerpoint/2010/main" val="146042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Classifiers learn by being trained – supervised learning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The more examples of documents and their correct classifications it sees, the better it will get </a:t>
            </a:r>
          </a:p>
          <a:p>
            <a:r>
              <a:rPr lang="en-US" dirty="0"/>
              <a:t>Over time the features which are more important become more clear</a:t>
            </a:r>
          </a:p>
        </p:txBody>
      </p:sp>
    </p:spTree>
    <p:extLst>
      <p:ext uri="{BB962C8B-B14F-4D97-AF65-F5344CB8AC3E}">
        <p14:creationId xmlns:p14="http://schemas.microsoft.com/office/powerpoint/2010/main" val="814646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100362</TotalTime>
  <Words>1188</Words>
  <Application>Microsoft Office PowerPoint</Application>
  <PresentationFormat>On-screen Show (4:3)</PresentationFormat>
  <Paragraphs>220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Office Theme</vt:lpstr>
      <vt:lpstr>Document Filtering</vt:lpstr>
      <vt:lpstr>Can we classify these documents?</vt:lpstr>
      <vt:lpstr>Can we classify these documents?</vt:lpstr>
      <vt:lpstr>Rule-Based Classifiers  Are Inadequate</vt:lpstr>
      <vt:lpstr>Features</vt:lpstr>
      <vt:lpstr>Spam</vt:lpstr>
      <vt:lpstr>PowerPoint Presentation</vt:lpstr>
      <vt:lpstr>Classifiers</vt:lpstr>
      <vt:lpstr>Supervised Learning</vt:lpstr>
      <vt:lpstr>Training Data</vt:lpstr>
      <vt:lpstr>Features Set</vt:lpstr>
      <vt:lpstr>Calculate Probabilities</vt:lpstr>
      <vt:lpstr>Weighted Probabilities</vt:lpstr>
      <vt:lpstr>Weighted Probabilities</vt:lpstr>
      <vt:lpstr>Weight Probabilities</vt:lpstr>
      <vt:lpstr>Naïve Bayesian Classifier</vt:lpstr>
      <vt:lpstr>Probability of Whole Document</vt:lpstr>
      <vt:lpstr>Bayes’ Theorem</vt:lpstr>
      <vt:lpstr>Example Naïve Bayesian Classifier</vt:lpstr>
      <vt:lpstr>Example Naïve Bayesian Classifier</vt:lpstr>
      <vt:lpstr>Example Naïve Bayesian Classifier</vt:lpstr>
      <vt:lpstr>Choosing a Category</vt:lpstr>
      <vt:lpstr>Choosing a Category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2012</cp:revision>
  <dcterms:created xsi:type="dcterms:W3CDTF">2011-01-04T16:11:25Z</dcterms:created>
  <dcterms:modified xsi:type="dcterms:W3CDTF">2019-12-02T20:51:33Z</dcterms:modified>
</cp:coreProperties>
</file>