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2" r:id="rId3"/>
    <p:sldId id="423" r:id="rId4"/>
    <p:sldId id="426" r:id="rId5"/>
    <p:sldId id="425" r:id="rId6"/>
    <p:sldId id="453" r:id="rId7"/>
    <p:sldId id="424" r:id="rId8"/>
    <p:sldId id="427" r:id="rId9"/>
    <p:sldId id="428" r:id="rId10"/>
    <p:sldId id="429" r:id="rId11"/>
    <p:sldId id="430" r:id="rId12"/>
    <p:sldId id="431" r:id="rId13"/>
    <p:sldId id="432" r:id="rId14"/>
    <p:sldId id="455" r:id="rId15"/>
    <p:sldId id="449" r:id="rId16"/>
    <p:sldId id="433" r:id="rId17"/>
    <p:sldId id="434" r:id="rId18"/>
    <p:sldId id="435" r:id="rId19"/>
    <p:sldId id="439" r:id="rId20"/>
    <p:sldId id="438" r:id="rId21"/>
    <p:sldId id="440" r:id="rId22"/>
    <p:sldId id="441" r:id="rId23"/>
    <p:sldId id="442" r:id="rId24"/>
    <p:sldId id="443" r:id="rId25"/>
    <p:sldId id="444" r:id="rId26"/>
    <p:sldId id="445" r:id="rId27"/>
    <p:sldId id="454" r:id="rId28"/>
    <p:sldId id="446" r:id="rId29"/>
    <p:sldId id="447" r:id="rId30"/>
    <p:sldId id="450" r:id="rId31"/>
    <p:sldId id="451" r:id="rId32"/>
    <p:sldId id="452" r:id="rId33"/>
    <p:sldId id="4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oreilly.com/topic/1066-how-to-find-similar-users-with-pyth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Correlation_examples2.sv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nswers.oreilly.com/topic/1066-how-to-find-similar-users-with-pyth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oreilly.com/topic/1066-how-to-find-similar-users-with-pyth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642050/five-best-movie-recommendation-servic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ampad.net/Library/collectiveintelligenc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thingawful.com/d/photoshop-phriday/cheating-in-sports.php" TargetMode="External"/><Relationship Id="rId2" Type="http://schemas.openxmlformats.org/officeDocument/2006/relationships/hyperlink" Target="http://www.stanford.edu/~koutrika/Readings/res/Default/p333la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review.com/news/426338/hidden-industry-dupes-social-media-user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images_blogs/business/2009/09/p1010915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business/2009/09/how-the-netflix-prize-was-w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aist.com/2008/02/10/photo_essay_ano.ph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politics/security/commentary/securitymatters/2007/12/securitymatters_1213" TargetMode="External"/><Relationship Id="rId2" Type="http://schemas.openxmlformats.org/officeDocument/2006/relationships/hyperlink" Target="http://www.cs.utexas.edu/~shmat/shmat_oak08netflix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idoguy/social-recommender-systems-tutorial-www-2011-74461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Recommender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 Score</a:t>
            </a:r>
          </a:p>
        </p:txBody>
      </p:sp>
      <p:pic>
        <p:nvPicPr>
          <p:cNvPr id="4098" name="Picture 2" descr="Attach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334000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http://answers.oreilly.com/topic/1066-how-to-find-similar-users-with-python/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9200" y="2271629"/>
            <a:ext cx="2057400" cy="623971"/>
            <a:chOff x="2514600" y="2271629"/>
            <a:chExt cx="2057400" cy="62397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14600" y="2438400"/>
              <a:ext cx="2057400" cy="457200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83324" y="2271629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2.5495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1871327"/>
                <a:ext cx="2892074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71327"/>
                <a:ext cx="2892074" cy="1169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096000" y="3255645"/>
            <a:ext cx="2994420" cy="1200329"/>
            <a:chOff x="6096000" y="3255645"/>
            <a:chExt cx="299442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55645"/>
              <a:ext cx="2590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Distance(Toby, Matthews)</a:t>
              </a:r>
              <a:br>
                <a:rPr lang="en-US" dirty="0"/>
              </a:br>
              <a:r>
                <a:rPr lang="en-US" dirty="0"/>
                <a:t>= </a:t>
              </a:r>
              <a:br>
                <a:rPr lang="en-US" dirty="0"/>
              </a:br>
              <a:endParaRPr lang="en-US" dirty="0"/>
            </a:p>
            <a:p>
              <a:r>
                <a:rPr lang="en-US" dirty="0"/>
                <a:t>= 2.5495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293052" y="3553455"/>
                  <a:ext cx="2797368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(1−3.5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+(4.5−4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052" y="3553455"/>
                  <a:ext cx="2797368" cy="42774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57518" y="2590800"/>
            <a:ext cx="1257300" cy="547633"/>
            <a:chOff x="757518" y="2590800"/>
            <a:chExt cx="1257300" cy="54763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219200" y="2590800"/>
              <a:ext cx="609600" cy="228600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7518" y="2769101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1.1180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4654389"/>
            <a:ext cx="2766526" cy="1200329"/>
            <a:chOff x="6095999" y="4654389"/>
            <a:chExt cx="276652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37667" y="4953000"/>
                  <a:ext cx="2524858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+(4.5−4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67" y="4953000"/>
                  <a:ext cx="2524858" cy="4277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6095999" y="4654389"/>
              <a:ext cx="2590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Distance(Toby, LaSalle) </a:t>
              </a:r>
              <a:br>
                <a:rPr lang="en-US" dirty="0"/>
              </a:br>
              <a:r>
                <a:rPr lang="en-US" dirty="0"/>
                <a:t>= </a:t>
              </a:r>
              <a:br>
                <a:rPr lang="en-US" dirty="0"/>
              </a:br>
              <a:endParaRPr lang="en-US" dirty="0"/>
            </a:p>
            <a:p>
              <a:r>
                <a:rPr lang="en-US" dirty="0"/>
                <a:t>= 1.1180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3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Euclidian Distance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similarity metrics use range [0,1] </a:t>
            </a:r>
          </a:p>
          <a:p>
            <a:pPr marL="457200" lvl="1" indent="0">
              <a:buNone/>
            </a:pPr>
            <a:r>
              <a:rPr lang="en-US" dirty="0"/>
              <a:t>0 = no similarity</a:t>
            </a:r>
          </a:p>
          <a:p>
            <a:pPr marL="457200" lvl="1" indent="0">
              <a:buNone/>
            </a:pPr>
            <a:r>
              <a:rPr lang="en-US" dirty="0"/>
              <a:t>1 = exactly the same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Modify Euclidian Distance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4495800"/>
                <a:ext cx="5179495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)= 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(1+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95800"/>
                <a:ext cx="5179495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29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Euclidian Distance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Distance(Toby, LaSalle)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Distance(Toby, Matthews)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4059" y="5638800"/>
                <a:ext cx="75438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1/(1+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(4.5−4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+(4−5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</m:t>
                          </m:r>
                          <m:r>
                            <a:rPr lang="en-US" sz="2400" i="1">
                              <a:latin typeface="Cambria Math"/>
                            </a:rPr>
                            <m:t>1−3.5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)=0.2675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9" y="5638800"/>
                <a:ext cx="7543800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342990"/>
              </p:ext>
            </p:extLst>
          </p:nvPr>
        </p:nvGraphicFramePr>
        <p:xfrm>
          <a:off x="560016" y="1600200"/>
          <a:ext cx="8229599" cy="169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Just My</a:t>
                      </a:r>
                      <a:r>
                        <a:rPr lang="en-US" sz="1600" baseline="0" dirty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Superman 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Night</a:t>
                      </a:r>
                      <a:r>
                        <a:rPr lang="en-US" sz="1600" baseline="0" dirty="0"/>
                        <a:t> Listener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0612" y="4419600"/>
                <a:ext cx="75438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1/(1+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(4.5−4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+(4−3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</m:t>
                          </m:r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)=0.4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4419600"/>
                <a:ext cx="7543800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66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with Euclidean distance</a:t>
            </a:r>
          </a:p>
          <a:p>
            <a:pPr marL="457200" lvl="1" indent="0">
              <a:buNone/>
            </a:pPr>
            <a:r>
              <a:rPr lang="en-US" sz="2400" dirty="0"/>
              <a:t>Ratings for A: 5, 4, 3        Ratings for B: 3, 2, 1</a:t>
            </a:r>
          </a:p>
          <a:p>
            <a:pPr lvl="1"/>
            <a:r>
              <a:rPr lang="en-US" sz="2400" dirty="0"/>
              <a:t>Although A and B seem to share roughly same opinions, distance between ratings are significant</a:t>
            </a:r>
          </a:p>
          <a:p>
            <a:r>
              <a:rPr lang="en-US" dirty="0"/>
              <a:t>Pearson’s </a:t>
            </a:r>
            <a:r>
              <a:rPr lang="en-US" i="1" dirty="0"/>
              <a:t>r</a:t>
            </a:r>
            <a:r>
              <a:rPr lang="en-US" dirty="0"/>
              <a:t> corrects for “grade inflation”</a:t>
            </a:r>
          </a:p>
          <a:p>
            <a:r>
              <a:rPr lang="en-US" dirty="0"/>
              <a:t>Yields values between 1 and -1</a:t>
            </a:r>
            <a:br>
              <a:rPr lang="en-US" dirty="0"/>
            </a:br>
            <a:r>
              <a:rPr lang="en-US" sz="2400" dirty="0"/>
              <a:t>1 = perfect correlation</a:t>
            </a:r>
            <a:br>
              <a:rPr lang="en-US" sz="2400" dirty="0"/>
            </a:br>
            <a:r>
              <a:rPr lang="en-US" sz="2400" dirty="0"/>
              <a:t>0 = no correlation</a:t>
            </a:r>
            <a:br>
              <a:rPr lang="en-US" sz="2400" dirty="0"/>
            </a:br>
            <a:r>
              <a:rPr lang="en-US" sz="2400" dirty="0"/>
              <a:t>-1 = inverse correlation</a:t>
            </a:r>
          </a:p>
        </p:txBody>
      </p:sp>
    </p:spTree>
    <p:extLst>
      <p:ext uri="{BB962C8B-B14F-4D97-AF65-F5344CB8AC3E}">
        <p14:creationId xmlns:p14="http://schemas.microsoft.com/office/powerpoint/2010/main" val="127475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 Coefficient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6507258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2"/>
              </a:rPr>
              <a:t>http://en.wikipedia.org/wiki/File:Correlation_examples2.svg</a:t>
            </a:r>
            <a:endParaRPr lang="en-US" sz="1100" dirty="0"/>
          </a:p>
        </p:txBody>
      </p:sp>
      <p:pic>
        <p:nvPicPr>
          <p:cNvPr id="1028" name="Picture 4" descr="http://upload.wikimedia.org/wikipedia/commons/thumb/d/d4/Correlation_examples2.svg/1000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0274"/>
            <a:ext cx="8357823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594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Perfect correlation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2918" y="1611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correlation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Inverse</a:t>
            </a:r>
            <a:br>
              <a:rPr lang="en-US" dirty="0"/>
            </a:br>
            <a:r>
              <a:rPr lang="en-US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14292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Calculating Pearson’s </a:t>
            </a:r>
            <a:r>
              <a:rPr lang="en-US" i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i="1" dirty="0"/>
                  <a:t>x</a:t>
                </a:r>
                <a:r>
                  <a:rPr lang="en-US" sz="2400" dirty="0"/>
                  <a:t> = User1’s ratings of all items rated by both users</a:t>
                </a:r>
              </a:p>
              <a:p>
                <a:r>
                  <a:rPr lang="en-US" sz="2400" i="1" dirty="0"/>
                  <a:t>y</a:t>
                </a:r>
                <a:r>
                  <a:rPr lang="en-US" sz="2400" dirty="0"/>
                  <a:t> = User2’s ratings of all items rated by both users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= Mean of all User1’s ratings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/>
                  <a:t> = Mean of all User2’s ratings 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35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Critics’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http://answers.oreilly.com/topic/1066-how-to-find-similar-users-with-python/</a:t>
            </a:r>
            <a:endParaRPr lang="en-US" sz="1400" dirty="0"/>
          </a:p>
        </p:txBody>
      </p:sp>
      <p:pic>
        <p:nvPicPr>
          <p:cNvPr id="1026" name="Picture 2" descr="Attach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4327"/>
            <a:ext cx="5821796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84947" y="2602468"/>
            <a:ext cx="2978524" cy="1176156"/>
            <a:chOff x="584947" y="2602468"/>
            <a:chExt cx="2978524" cy="1176156"/>
          </a:xfrm>
        </p:grpSpPr>
        <p:sp>
          <p:nvSpPr>
            <p:cNvPr id="5" name="Freeform 4"/>
            <p:cNvSpPr/>
            <p:nvPr/>
          </p:nvSpPr>
          <p:spPr>
            <a:xfrm>
              <a:off x="1358153" y="2985247"/>
              <a:ext cx="2205318" cy="793377"/>
            </a:xfrm>
            <a:custGeom>
              <a:avLst/>
              <a:gdLst>
                <a:gd name="connsiteX0" fmla="*/ 0 w 2205318"/>
                <a:gd name="connsiteY0" fmla="*/ 0 h 793377"/>
                <a:gd name="connsiteX1" fmla="*/ 1331259 w 2205318"/>
                <a:gd name="connsiteY1" fmla="*/ 605118 h 793377"/>
                <a:gd name="connsiteX2" fmla="*/ 1506071 w 2205318"/>
                <a:gd name="connsiteY2" fmla="*/ 416859 h 793377"/>
                <a:gd name="connsiteX3" fmla="*/ 2205318 w 2205318"/>
                <a:gd name="connsiteY3" fmla="*/ 793377 h 7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318" h="793377">
                  <a:moveTo>
                    <a:pt x="0" y="0"/>
                  </a:moveTo>
                  <a:cubicBezTo>
                    <a:pt x="540123" y="267821"/>
                    <a:pt x="1080247" y="535642"/>
                    <a:pt x="1331259" y="605118"/>
                  </a:cubicBezTo>
                  <a:cubicBezTo>
                    <a:pt x="1582271" y="674595"/>
                    <a:pt x="1360395" y="385483"/>
                    <a:pt x="1506071" y="416859"/>
                  </a:cubicBezTo>
                  <a:cubicBezTo>
                    <a:pt x="1651748" y="448236"/>
                    <a:pt x="1928533" y="620806"/>
                    <a:pt x="2205318" y="793377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4947" y="2602468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Best-fit line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0400" y="1752600"/>
            <a:ext cx="4114800" cy="2819400"/>
            <a:chOff x="3200400" y="1752600"/>
            <a:chExt cx="4114800" cy="28194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739698" y="2362200"/>
              <a:ext cx="365702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47910" y="2873596"/>
              <a:ext cx="182851" cy="27709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0000" y="3276600"/>
              <a:ext cx="182851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415442" y="3327923"/>
              <a:ext cx="137378" cy="25146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00400" y="4038600"/>
              <a:ext cx="363071" cy="5334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931513" y="1752600"/>
              <a:ext cx="2383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Further distance </a:t>
              </a:r>
              <a:r>
                <a:rPr lang="en-US" dirty="0">
                  <a:solidFill>
                    <a:srgbClr val="C00000"/>
                  </a:solidFill>
                  <a:sym typeface="Wingdings" pitchFamily="2" charset="2"/>
                </a:rPr>
                <a:t>means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less correlation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69328" y="2787134"/>
            <a:ext cx="159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Pearson’s </a:t>
            </a:r>
            <a:r>
              <a:rPr lang="en-US" sz="2800" i="1" dirty="0"/>
              <a:t>r</a:t>
            </a:r>
            <a:r>
              <a:rPr lang="en-US" sz="2800" dirty="0"/>
              <a:t> = 0.4</a:t>
            </a:r>
          </a:p>
        </p:txBody>
      </p:sp>
    </p:spTree>
    <p:extLst>
      <p:ext uri="{BB962C8B-B14F-4D97-AF65-F5344CB8AC3E}">
        <p14:creationId xmlns:p14="http://schemas.microsoft.com/office/powerpoint/2010/main" val="38032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ach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397"/>
            <a:ext cx="580788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Critics’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http://answers.oreilly.com/topic/1066-how-to-find-similar-users-with-python/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169328" y="2787134"/>
            <a:ext cx="159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Pearson’s </a:t>
            </a:r>
            <a:r>
              <a:rPr lang="en-US" sz="2800" i="1" dirty="0"/>
              <a:t>r</a:t>
            </a:r>
            <a:r>
              <a:rPr lang="en-US" sz="2800" dirty="0"/>
              <a:t> = 0.75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0" y="4495800"/>
            <a:ext cx="2362200" cy="873864"/>
            <a:chOff x="5105400" y="4495800"/>
            <a:chExt cx="2362200" cy="873864"/>
          </a:xfrm>
        </p:grpSpPr>
        <p:sp>
          <p:nvSpPr>
            <p:cNvPr id="18" name="Freeform 17"/>
            <p:cNvSpPr/>
            <p:nvPr/>
          </p:nvSpPr>
          <p:spPr>
            <a:xfrm>
              <a:off x="6440802" y="4876800"/>
              <a:ext cx="821414" cy="492864"/>
            </a:xfrm>
            <a:custGeom>
              <a:avLst/>
              <a:gdLst>
                <a:gd name="connsiteX0" fmla="*/ 0 w 2205318"/>
                <a:gd name="connsiteY0" fmla="*/ 0 h 793377"/>
                <a:gd name="connsiteX1" fmla="*/ 1331259 w 2205318"/>
                <a:gd name="connsiteY1" fmla="*/ 605118 h 793377"/>
                <a:gd name="connsiteX2" fmla="*/ 1506071 w 2205318"/>
                <a:gd name="connsiteY2" fmla="*/ 416859 h 793377"/>
                <a:gd name="connsiteX3" fmla="*/ 2205318 w 2205318"/>
                <a:gd name="connsiteY3" fmla="*/ 793377 h 7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318" h="793377">
                  <a:moveTo>
                    <a:pt x="0" y="0"/>
                  </a:moveTo>
                  <a:cubicBezTo>
                    <a:pt x="540123" y="267821"/>
                    <a:pt x="1080247" y="535642"/>
                    <a:pt x="1331259" y="605118"/>
                  </a:cubicBezTo>
                  <a:cubicBezTo>
                    <a:pt x="1582271" y="674595"/>
                    <a:pt x="1360395" y="385483"/>
                    <a:pt x="1506071" y="416859"/>
                  </a:cubicBezTo>
                  <a:cubicBezTo>
                    <a:pt x="1651748" y="448236"/>
                    <a:pt x="1928533" y="620806"/>
                    <a:pt x="2205318" y="793377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5400" y="4495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Gives higher scores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6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  <a:p>
            <a:r>
              <a:rPr lang="en-US" dirty="0" err="1"/>
              <a:t>Jaccard</a:t>
            </a:r>
            <a:r>
              <a:rPr lang="en-US" dirty="0"/>
              <a:t> coefficient</a:t>
            </a:r>
          </a:p>
          <a:p>
            <a:r>
              <a:rPr lang="en-US" dirty="0"/>
              <a:t>Manhattan (taxicab) distance </a:t>
            </a:r>
          </a:p>
          <a:p>
            <a:r>
              <a:rPr lang="en-US" dirty="0"/>
              <a:t>Other…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4494788"/>
              </p:ext>
            </p:extLst>
          </p:nvPr>
        </p:nvGraphicFramePr>
        <p:xfrm>
          <a:off x="457200" y="1676400"/>
          <a:ext cx="8229599" cy="280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Just My</a:t>
                      </a:r>
                      <a:r>
                        <a:rPr lang="en-US" sz="1600" baseline="0" dirty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Superman 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Night</a:t>
                      </a:r>
                      <a:r>
                        <a:rPr lang="en-US" sz="1600" baseline="0" dirty="0"/>
                        <a:t> Listener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6764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100" y="5334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Should Toby see these movies?</a:t>
            </a:r>
          </a:p>
        </p:txBody>
      </p:sp>
    </p:spTree>
    <p:extLst>
      <p:ext uri="{BB962C8B-B14F-4D97-AF65-F5344CB8AC3E}">
        <p14:creationId xmlns:p14="http://schemas.microsoft.com/office/powerpoint/2010/main" val="123106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che.gawkerassets.com/assets/images/17/2011/11/0e9dcd705c66a39e0e86c86ce265c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6250" cy="567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http://lifehacker.com/5642050/five-best-movie-recommendation-services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831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We Ask?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find recommendations for movies we have not seen, we could…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a </a:t>
            </a:r>
            <a:r>
              <a:rPr lang="en-US" i="1" dirty="0"/>
              <a:t>single</a:t>
            </a:r>
            <a:r>
              <a:rPr lang="en-US" dirty="0"/>
              <a:t> critic whose taste best matches ours</a:t>
            </a:r>
          </a:p>
          <a:p>
            <a:pPr lvl="2"/>
            <a:r>
              <a:rPr lang="en-US" dirty="0"/>
              <a:t>What if they haven’t rated a movie we are interested 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Get </a:t>
            </a:r>
            <a:r>
              <a:rPr lang="en-US" i="1" dirty="0"/>
              <a:t>all</a:t>
            </a:r>
            <a:r>
              <a:rPr lang="en-US" dirty="0"/>
              <a:t> critics’ input but give critics with </a:t>
            </a:r>
            <a:r>
              <a:rPr lang="en-US" i="1" dirty="0"/>
              <a:t>similar</a:t>
            </a:r>
            <a:r>
              <a:rPr lang="en-US" dirty="0"/>
              <a:t> tastes more impact on decision</a:t>
            </a:r>
          </a:p>
          <a:p>
            <a:r>
              <a:rPr lang="en-US" dirty="0"/>
              <a:t>For option 2, use similarity metric to compare all ratings with ours, and compute average rating based on weighted similarity</a:t>
            </a:r>
          </a:p>
        </p:txBody>
      </p:sp>
    </p:spTree>
    <p:extLst>
      <p:ext uri="{BB962C8B-B14F-4D97-AF65-F5344CB8AC3E}">
        <p14:creationId xmlns:p14="http://schemas.microsoft.com/office/powerpoint/2010/main" val="297257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Toby See “Lady in the Water”?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132511"/>
              </p:ext>
            </p:extLst>
          </p:nvPr>
        </p:nvGraphicFramePr>
        <p:xfrm>
          <a:off x="2155370" y="1929825"/>
          <a:ext cx="4948348" cy="280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Similarity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(Pearson’s 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Weighted</a:t>
                      </a:r>
                      <a:r>
                        <a:rPr lang="en-US" sz="1600" baseline="0" dirty="0"/>
                        <a:t> Score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824" y="52578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Weighted Ave = Weighted Total / Similarity Total = 8.38/2.95 = </a:t>
            </a:r>
            <a:r>
              <a:rPr lang="en-US" sz="2200" b="1" dirty="0"/>
              <a:t>2.83</a:t>
            </a:r>
            <a:br>
              <a:rPr lang="en-US" sz="2200" dirty="0"/>
            </a:br>
            <a:endParaRPr lang="en-US" sz="2200" dirty="0"/>
          </a:p>
          <a:p>
            <a:pPr algn="ctr"/>
            <a:r>
              <a:rPr lang="en-US" sz="3200" dirty="0"/>
              <a:t>Toby is likely to rate this movie 2.83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8600" y="2987695"/>
            <a:ext cx="1905000" cy="923330"/>
            <a:chOff x="228600" y="2734270"/>
            <a:chExt cx="1905000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273427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Not included in Total since no rating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52600" y="3200400"/>
              <a:ext cx="381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5824" y="1261111"/>
            <a:ext cx="3117476" cy="889775"/>
            <a:chOff x="228600" y="1261111"/>
            <a:chExt cx="3314700" cy="889775"/>
          </a:xfrm>
        </p:grpSpPr>
        <p:sp>
          <p:nvSpPr>
            <p:cNvPr id="21" name="TextBox 20"/>
            <p:cNvSpPr txBox="1"/>
            <p:nvPr/>
          </p:nvSpPr>
          <p:spPr>
            <a:xfrm>
              <a:off x="228600" y="1261111"/>
              <a:ext cx="295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All Toby’s ratings compared to other critics’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19400" y="1727241"/>
              <a:ext cx="723900" cy="4236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797501" y="2495491"/>
            <a:ext cx="1813099" cy="369332"/>
            <a:chOff x="6654303" y="2495491"/>
            <a:chExt cx="1813099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7010400" y="2495491"/>
              <a:ext cx="14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0.99 × 2.5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654303" y="2680157"/>
              <a:ext cx="449416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82801" y="1082021"/>
            <a:ext cx="2952750" cy="1554872"/>
            <a:chOff x="3482801" y="1082021"/>
            <a:chExt cx="2952750" cy="1554872"/>
          </a:xfrm>
        </p:grpSpPr>
        <p:sp>
          <p:nvSpPr>
            <p:cNvPr id="16" name="TextBox 15"/>
            <p:cNvSpPr txBox="1"/>
            <p:nvPr/>
          </p:nvSpPr>
          <p:spPr>
            <a:xfrm>
              <a:off x="3482801" y="1082021"/>
              <a:ext cx="295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Higher values influence Weighted Ave more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234294" y="1771616"/>
              <a:ext cx="484911" cy="86527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2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example used a similarity measure to find critics with similar taste</a:t>
            </a:r>
          </a:p>
          <a:p>
            <a:r>
              <a:rPr lang="en-US" dirty="0"/>
              <a:t>What if we want to find movies that are similar to some given movie?</a:t>
            </a:r>
          </a:p>
          <a:p>
            <a:r>
              <a:rPr lang="en-US" dirty="0"/>
              <a:t>Solution: Use same method but swap rows and columns</a:t>
            </a:r>
          </a:p>
        </p:txBody>
      </p:sp>
    </p:spTree>
    <p:extLst>
      <p:ext uri="{BB962C8B-B14F-4D97-AF65-F5344CB8AC3E}">
        <p14:creationId xmlns:p14="http://schemas.microsoft.com/office/powerpoint/2010/main" val="326220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Rows and Columns Swapped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06248"/>
              </p:ext>
            </p:extLst>
          </p:nvPr>
        </p:nvGraphicFramePr>
        <p:xfrm>
          <a:off x="457200" y="1676400"/>
          <a:ext cx="8229599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Seymour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Puig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Just My</a:t>
                      </a:r>
                      <a:r>
                        <a:rPr lang="en-US" sz="1400" baseline="0" dirty="0"/>
                        <a:t> Luck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Superman 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The Night</a:t>
                      </a:r>
                      <a:r>
                        <a:rPr lang="en-US" sz="1400" baseline="0" dirty="0"/>
                        <a:t> Listener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824" y="5105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Find movies like </a:t>
            </a:r>
            <a:r>
              <a:rPr lang="en-US" sz="3200" i="1" dirty="0"/>
              <a:t>Superman Returns </a:t>
            </a:r>
            <a:r>
              <a:rPr lang="en-US" sz="3200" dirty="0"/>
              <a:t>by comparing its row with all other rows…</a:t>
            </a:r>
          </a:p>
        </p:txBody>
      </p:sp>
    </p:spTree>
    <p:extLst>
      <p:ext uri="{BB962C8B-B14F-4D97-AF65-F5344CB8AC3E}">
        <p14:creationId xmlns:p14="http://schemas.microsoft.com/office/powerpoint/2010/main" val="258773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Movies Rated Similar to </a:t>
            </a:r>
            <a:r>
              <a:rPr lang="en-US" sz="3600" i="1" dirty="0"/>
              <a:t>Superman Returns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5932419"/>
              </p:ext>
            </p:extLst>
          </p:nvPr>
        </p:nvGraphicFramePr>
        <p:xfrm>
          <a:off x="286871" y="1905000"/>
          <a:ext cx="3523129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Similarity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 Night</a:t>
                      </a:r>
                      <a:r>
                        <a:rPr lang="en-US" sz="1600" baseline="0" dirty="0"/>
                        <a:t> Listener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Just My</a:t>
                      </a:r>
                      <a:r>
                        <a:rPr lang="en-US" sz="1600" baseline="0" dirty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824" y="525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like </a:t>
            </a:r>
            <a:r>
              <a:rPr lang="en-US" sz="3200" i="1" dirty="0"/>
              <a:t>Superman Returns,</a:t>
            </a:r>
            <a:r>
              <a:rPr lang="en-US" sz="3200" dirty="0"/>
              <a:t> you probably won’t like </a:t>
            </a:r>
            <a:r>
              <a:rPr lang="en-US" sz="3200" i="1" dirty="0"/>
              <a:t>Just My Luck </a:t>
            </a:r>
            <a:r>
              <a:rPr lang="en-US" sz="3200" dirty="0"/>
              <a:t>(and vice versa)!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29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45859" y="2568388"/>
            <a:ext cx="2935941" cy="1358153"/>
            <a:chOff x="3845859" y="2568388"/>
            <a:chExt cx="2935941" cy="1358153"/>
          </a:xfrm>
        </p:grpSpPr>
        <p:sp>
          <p:nvSpPr>
            <p:cNvPr id="3" name="Freeform 2"/>
            <p:cNvSpPr/>
            <p:nvPr/>
          </p:nvSpPr>
          <p:spPr>
            <a:xfrm>
              <a:off x="3845859" y="2568388"/>
              <a:ext cx="2312894" cy="1358153"/>
            </a:xfrm>
            <a:custGeom>
              <a:avLst/>
              <a:gdLst>
                <a:gd name="connsiteX0" fmla="*/ 0 w 2312894"/>
                <a:gd name="connsiteY0" fmla="*/ 1358153 h 1358153"/>
                <a:gd name="connsiteX1" fmla="*/ 1519517 w 2312894"/>
                <a:gd name="connsiteY1" fmla="*/ 309283 h 1358153"/>
                <a:gd name="connsiteX2" fmla="*/ 1694329 w 2312894"/>
                <a:gd name="connsiteY2" fmla="*/ 484094 h 1358153"/>
                <a:gd name="connsiteX3" fmla="*/ 2312894 w 2312894"/>
                <a:gd name="connsiteY3" fmla="*/ 0 h 13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894" h="1358153">
                  <a:moveTo>
                    <a:pt x="0" y="1358153"/>
                  </a:moveTo>
                  <a:cubicBezTo>
                    <a:pt x="618564" y="906556"/>
                    <a:pt x="1237129" y="454959"/>
                    <a:pt x="1519517" y="309283"/>
                  </a:cubicBezTo>
                  <a:cubicBezTo>
                    <a:pt x="1801905" y="163606"/>
                    <a:pt x="1562100" y="535641"/>
                    <a:pt x="1694329" y="484094"/>
                  </a:cubicBezTo>
                  <a:cubicBezTo>
                    <a:pt x="1826558" y="432547"/>
                    <a:pt x="2069726" y="216273"/>
                    <a:pt x="2312894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6506" y="3200400"/>
              <a:ext cx="2465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Negative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correlation!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4008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http://jampad.net/Library/collectiveintelligence/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32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for Collaborative Filtering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Ratings data is often sparse</a:t>
            </a:r>
          </a:p>
          <a:p>
            <a:pPr lvl="1"/>
            <a:r>
              <a:rPr lang="en-US" dirty="0"/>
              <a:t>Large data sets required</a:t>
            </a:r>
          </a:p>
          <a:p>
            <a:pPr lvl="1"/>
            <a:r>
              <a:rPr lang="en-US" dirty="0"/>
              <a:t>Cold start problem: new users must first rate a number of items before CF can work</a:t>
            </a:r>
          </a:p>
          <a:p>
            <a:r>
              <a:rPr lang="en-US" dirty="0"/>
              <a:t>Comparing all items against all users is not efficient/scalable</a:t>
            </a:r>
          </a:p>
          <a:p>
            <a:pPr lvl="1"/>
            <a:r>
              <a:rPr lang="en-US" dirty="0"/>
              <a:t>Compare against a sample</a:t>
            </a:r>
          </a:p>
          <a:p>
            <a:pPr lvl="1"/>
            <a:r>
              <a:rPr lang="en-US" dirty="0"/>
              <a:t>Use clustering algorithm to locate best neighbors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for Collaborative Filtering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Susceptible to cheating (shilling attacks)</a:t>
            </a:r>
          </a:p>
          <a:p>
            <a:pPr lvl="1"/>
            <a:r>
              <a:rPr lang="en-US" dirty="0"/>
              <a:t>Rate your own products higher and your competitors lower </a:t>
            </a:r>
          </a:p>
          <a:p>
            <a:pPr lvl="1"/>
            <a:r>
              <a:rPr lang="en-US" dirty="0"/>
              <a:t>Rate like everyone else </a:t>
            </a:r>
            <a:br>
              <a:rPr lang="en-US" dirty="0"/>
            </a:br>
            <a:r>
              <a:rPr lang="en-US" dirty="0"/>
              <a:t>except a select few </a:t>
            </a:r>
            <a:br>
              <a:rPr lang="en-US" dirty="0"/>
            </a:br>
            <a:r>
              <a:rPr lang="en-US" dirty="0"/>
              <a:t>items you want </a:t>
            </a:r>
            <a:br>
              <a:rPr lang="en-US" dirty="0"/>
            </a:br>
            <a:r>
              <a:rPr lang="en-US" dirty="0"/>
              <a:t>recommended to </a:t>
            </a:r>
            <a:br>
              <a:rPr lang="en-US" dirty="0"/>
            </a:br>
            <a:r>
              <a:rPr lang="en-US" dirty="0"/>
              <a:t>others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172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Lam and </a:t>
            </a:r>
            <a:r>
              <a:rPr lang="en-US" sz="1600" dirty="0" err="1">
                <a:hlinkClick r:id="rId2"/>
              </a:rPr>
              <a:t>Riedl</a:t>
            </a:r>
            <a:r>
              <a:rPr lang="en-US" sz="1600" dirty="0">
                <a:hlinkClick r:id="rId2"/>
              </a:rPr>
              <a:t>, WWW 2004 </a:t>
            </a:r>
            <a:br>
              <a:rPr lang="en-US" sz="1600" dirty="0"/>
            </a:br>
            <a:r>
              <a:rPr lang="en-US" sz="1600" dirty="0"/>
              <a:t>Image: </a:t>
            </a:r>
            <a:r>
              <a:rPr lang="en-US" sz="1600" dirty="0">
                <a:hlinkClick r:id="rId3"/>
              </a:rPr>
              <a:t>http://www.somethingawful.com/d/photoshop-phriday/cheating-in-sports.php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49" y="3124200"/>
            <a:ext cx="35718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01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it isn’t true!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728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http://www.technologyreview.com/news/426338/hidden-industry-dupes-social-media-users/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90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Prize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Netflix Prize (Oct 2006): $1M for beating Netflix’s collaborative filtering algorithm by 10%</a:t>
            </a:r>
          </a:p>
          <a:p>
            <a:r>
              <a:rPr lang="en-US" dirty="0"/>
              <a:t>Dataset: 100,480,507 ratings that 480,189 anonymized users gave to 17,770 movies</a:t>
            </a:r>
          </a:p>
          <a:p>
            <a:r>
              <a:rPr lang="en-US" dirty="0"/>
              <a:t>Started with 50,051 </a:t>
            </a:r>
            <a:br>
              <a:rPr lang="en-US" dirty="0"/>
            </a:br>
            <a:r>
              <a:rPr lang="en-US" dirty="0"/>
              <a:t>contestants</a:t>
            </a:r>
          </a:p>
          <a:p>
            <a:r>
              <a:rPr lang="en-US" dirty="0"/>
              <a:t>Only two teams had </a:t>
            </a:r>
            <a:br>
              <a:rPr lang="en-US" dirty="0"/>
            </a:br>
            <a:r>
              <a:rPr lang="en-US" dirty="0"/>
              <a:t>winning solutions by </a:t>
            </a:r>
            <a:br>
              <a:rPr lang="en-US" dirty="0"/>
            </a:br>
            <a:r>
              <a:rPr lang="en-US" dirty="0"/>
              <a:t>contest closing</a:t>
            </a:r>
            <a:br>
              <a:rPr lang="en-US" dirty="0"/>
            </a:br>
            <a:r>
              <a:rPr lang="en-US" dirty="0"/>
              <a:t>(July 2009)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82" y="3666565"/>
            <a:ext cx="3916668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Image: </a:t>
            </a:r>
            <a:r>
              <a:rPr lang="en-US" sz="1400" dirty="0">
                <a:hlinkClick r:id="rId3"/>
              </a:rPr>
              <a:t>http://www.wired.com/images_blogs/business/2009/09/p1010915.jpg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69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They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Insights that gave winning algorithms an edge:</a:t>
            </a:r>
          </a:p>
          <a:p>
            <a:pPr lvl="1"/>
            <a:r>
              <a:rPr lang="en-US" dirty="0"/>
              <a:t>People who rate a large number of movies at once are usually rating movies they saw a long time ago</a:t>
            </a:r>
          </a:p>
          <a:p>
            <a:pPr lvl="1"/>
            <a:r>
              <a:rPr lang="en-US" dirty="0"/>
              <a:t>People use different criteria when rating movies they saw a long time ago vs. recently seen</a:t>
            </a:r>
          </a:p>
          <a:p>
            <a:pPr lvl="1"/>
            <a:r>
              <a:rPr lang="en-US" dirty="0"/>
              <a:t>Some movies get better over time, others get worse</a:t>
            </a:r>
          </a:p>
          <a:p>
            <a:pPr lvl="1"/>
            <a:r>
              <a:rPr lang="en-US" dirty="0"/>
              <a:t>People rate movies differently depending on which day of the week it is</a:t>
            </a:r>
          </a:p>
          <a:p>
            <a:r>
              <a:rPr lang="en-US" dirty="0"/>
              <a:t>Combined hundreds of other algorithms which were precisely weighed and tuned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How the Netflix Prize Was Won</a:t>
            </a:r>
            <a:r>
              <a:rPr lang="en-US" dirty="0"/>
              <a:t> by </a:t>
            </a:r>
            <a:r>
              <a:rPr lang="en-US" dirty="0" err="1"/>
              <a:t>Buskirk</a:t>
            </a:r>
            <a:r>
              <a:rPr lang="en-US" dirty="0"/>
              <a:t>, Wired 2009</a:t>
            </a:r>
          </a:p>
        </p:txBody>
      </p:sp>
    </p:spTree>
    <p:extLst>
      <p:ext uri="{BB962C8B-B14F-4D97-AF65-F5344CB8AC3E}">
        <p14:creationId xmlns:p14="http://schemas.microsoft.com/office/powerpoint/2010/main" val="40869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6" y="228600"/>
            <a:ext cx="8878794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65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Prize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prize announced in 2009</a:t>
            </a:r>
          </a:p>
          <a:p>
            <a:r>
              <a:rPr lang="en-US" dirty="0"/>
              <a:t>FTC and lawsuits against Netflix about privacy</a:t>
            </a:r>
          </a:p>
          <a:p>
            <a:r>
              <a:rPr lang="en-US" dirty="0"/>
              <a:t>I thought the data was </a:t>
            </a:r>
            <a:r>
              <a:rPr lang="en-US" b="1" dirty="0"/>
              <a:t>anonymized</a:t>
            </a:r>
            <a:r>
              <a:rPr lang="en-US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8" y="3581400"/>
            <a:ext cx="59340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400800"/>
            <a:ext cx="5795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Image: </a:t>
            </a:r>
            <a:r>
              <a:rPr lang="en-US" sz="1400" dirty="0">
                <a:hlinkClick r:id="rId3"/>
              </a:rPr>
              <a:t>http://laist.com/2008/02/10/photo_essay_ano.php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607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Data Is Hard To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2007 Narayanan and </a:t>
            </a:r>
            <a:r>
              <a:rPr lang="en-US" dirty="0" err="1"/>
              <a:t>Shmatikov</a:t>
            </a:r>
            <a:r>
              <a:rPr lang="en-US" dirty="0"/>
              <a:t> (</a:t>
            </a:r>
            <a:r>
              <a:rPr lang="en-US" dirty="0" err="1"/>
              <a:t>Univ</a:t>
            </a:r>
            <a:r>
              <a:rPr lang="en-US" dirty="0"/>
              <a:t> of Texas) were able to re-identify a number of the anonymous users in Netflix dataset by correlating movie ratings with </a:t>
            </a:r>
            <a:r>
              <a:rPr lang="en-US" dirty="0" err="1"/>
              <a:t>IMDb</a:t>
            </a:r>
            <a:r>
              <a:rPr lang="en-US" dirty="0"/>
              <a:t> ratings (</a:t>
            </a:r>
            <a:r>
              <a:rPr lang="en-US" dirty="0">
                <a:hlinkClick r:id="rId2"/>
              </a:rPr>
              <a:t>full paper</a:t>
            </a:r>
            <a:r>
              <a:rPr lang="en-US" dirty="0"/>
              <a:t>)</a:t>
            </a:r>
          </a:p>
          <a:p>
            <a:r>
              <a:rPr lang="en-US" dirty="0"/>
              <a:t>This has happened before…</a:t>
            </a:r>
          </a:p>
          <a:p>
            <a:pPr lvl="1"/>
            <a:r>
              <a:rPr lang="en-US" dirty="0"/>
              <a:t>In 2006 users in anonymized AOL search data were re-identified</a:t>
            </a:r>
          </a:p>
          <a:p>
            <a:pPr lvl="1"/>
            <a:r>
              <a:rPr lang="en-US" dirty="0"/>
              <a:t>In 2000 </a:t>
            </a:r>
            <a:r>
              <a:rPr lang="en-US" dirty="0" err="1"/>
              <a:t>Latanya</a:t>
            </a:r>
            <a:r>
              <a:rPr lang="en-US" dirty="0"/>
              <a:t> Sweeney showed 87% of all Americans could be uniquely identified with only zip code, birthdate, and gender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3"/>
              </a:rPr>
              <a:t>Why 'Anonymous' Data Sometimes Isn't</a:t>
            </a:r>
            <a:r>
              <a:rPr lang="en-US" dirty="0"/>
              <a:t> by Bruce </a:t>
            </a:r>
            <a:r>
              <a:rPr lang="en-US" dirty="0" err="1"/>
              <a:t>Schneier</a:t>
            </a:r>
            <a:r>
              <a:rPr lang="en-US" dirty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328396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Netflix gave up… </a:t>
            </a:r>
            <a:br>
              <a:rPr lang="en-US" sz="5400" dirty="0"/>
            </a:br>
            <a:r>
              <a:rPr lang="en-US" sz="5400" dirty="0"/>
              <a:t>no more prizes!</a:t>
            </a:r>
          </a:p>
        </p:txBody>
      </p:sp>
      <p:pic>
        <p:nvPicPr>
          <p:cNvPr id="2050" name="Picture 2" descr="http://4.bp.blogspot.com/_JTlCj7YVS0Q/TPPfcFB8tSI/AAAAAAAAFsg/ZKB5qy0xzQk/s1600/sad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5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Guy and Carmel, </a:t>
            </a:r>
            <a:r>
              <a:rPr lang="en-US" i="1" dirty="0"/>
              <a:t>Social Recommender Systems</a:t>
            </a:r>
            <a:r>
              <a:rPr lang="en-US" dirty="0"/>
              <a:t> (slides), Tutorial at WWW 2011</a:t>
            </a:r>
            <a:br>
              <a:rPr lang="en-US" dirty="0"/>
            </a:br>
            <a:r>
              <a:rPr lang="en-US" sz="1400" dirty="0">
                <a:hlinkClick r:id="rId2"/>
              </a:rPr>
              <a:t>http://www.slideshare.net/idoguy/social-recommender-systems-tutorial-www-2011-7446137</a:t>
            </a:r>
            <a:endParaRPr lang="en-US" sz="1400" i="1" dirty="0"/>
          </a:p>
          <a:p>
            <a:r>
              <a:rPr lang="en-US" dirty="0"/>
              <a:t>Lam and </a:t>
            </a:r>
            <a:r>
              <a:rPr lang="en-US" dirty="0" err="1"/>
              <a:t>Riedl</a:t>
            </a:r>
            <a:r>
              <a:rPr lang="en-US" dirty="0"/>
              <a:t>, Shilling Recommender Systems for Fun and Profit, </a:t>
            </a:r>
            <a:r>
              <a:rPr lang="en-US" i="1" dirty="0" err="1"/>
              <a:t>Proc</a:t>
            </a:r>
            <a:r>
              <a:rPr lang="en-US" i="1" dirty="0"/>
              <a:t> WWW 2004</a:t>
            </a:r>
          </a:p>
          <a:p>
            <a:r>
              <a:rPr lang="en-US" dirty="0" err="1"/>
              <a:t>Jannach</a:t>
            </a:r>
            <a:r>
              <a:rPr lang="en-US" dirty="0"/>
              <a:t> et al., Recommender Systems: An Introduction, 2010</a:t>
            </a:r>
          </a:p>
          <a:p>
            <a:r>
              <a:rPr lang="en-US" dirty="0" err="1"/>
              <a:t>Segaran</a:t>
            </a:r>
            <a:r>
              <a:rPr lang="en-US" dirty="0"/>
              <a:t>, </a:t>
            </a:r>
            <a:r>
              <a:rPr lang="en-US" i="1" dirty="0"/>
              <a:t>Programming Collective Intelligence</a:t>
            </a:r>
            <a:r>
              <a:rPr lang="en-US" dirty="0"/>
              <a:t>, Chapter 2,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05176" cy="63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1988"/>
            <a:ext cx="83058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6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8266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0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Recommender (recommendation) systems recommend things to people based on their preferences or past behavior</a:t>
            </a:r>
          </a:p>
          <a:p>
            <a:r>
              <a:rPr lang="en-US" dirty="0"/>
              <a:t>Two general approaches:</a:t>
            </a:r>
          </a:p>
          <a:p>
            <a:pPr lvl="1"/>
            <a:r>
              <a:rPr lang="en-US" dirty="0"/>
              <a:t>Collaborative filtering</a:t>
            </a:r>
          </a:p>
          <a:p>
            <a:pPr lvl="2"/>
            <a:r>
              <a:rPr lang="en-US" dirty="0"/>
              <a:t>You’ll like </a:t>
            </a:r>
            <a:r>
              <a:rPr lang="en-US" i="1" dirty="0"/>
              <a:t>X</a:t>
            </a:r>
            <a:r>
              <a:rPr lang="en-US" dirty="0"/>
              <a:t> because other people like you also liked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Content-based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(not covered in these slides)</a:t>
            </a:r>
          </a:p>
          <a:p>
            <a:pPr lvl="2"/>
            <a:r>
              <a:rPr lang="en-US" dirty="0"/>
              <a:t>You’ll like </a:t>
            </a:r>
            <a:r>
              <a:rPr lang="en-US" i="1" dirty="0"/>
              <a:t>X</a:t>
            </a:r>
            <a:r>
              <a:rPr lang="en-US" dirty="0"/>
              <a:t> because it is very similar to other things you like</a:t>
            </a:r>
          </a:p>
        </p:txBody>
      </p:sp>
    </p:spTree>
    <p:extLst>
      <p:ext uri="{BB962C8B-B14F-4D97-AF65-F5344CB8AC3E}">
        <p14:creationId xmlns:p14="http://schemas.microsoft.com/office/powerpoint/2010/main" val="272424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often seek recommendations from people we trust (family, friends, colleagues, experts)</a:t>
            </a:r>
          </a:p>
          <a:p>
            <a:r>
              <a:rPr lang="en-US" dirty="0"/>
              <a:t>But who to ask for a recommendation is also based on similarity in taste</a:t>
            </a:r>
          </a:p>
          <a:p>
            <a:pPr lvl="1"/>
            <a:r>
              <a:rPr lang="en-US" dirty="0"/>
              <a:t>I trust my sister with my life, but she doesn’t like the same movies I like</a:t>
            </a:r>
          </a:p>
          <a:p>
            <a:pPr lvl="1"/>
            <a:r>
              <a:rPr lang="en-US" dirty="0"/>
              <a:t>People with my tastes are likely to recommend things I will like</a:t>
            </a:r>
          </a:p>
          <a:p>
            <a:r>
              <a:rPr lang="en-US" dirty="0"/>
              <a:t>CF searches a large group of people for those that like the things you like, and it combines the things they like into a ranked list of suggestions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Data: Movie Ratings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422756"/>
              </p:ext>
            </p:extLst>
          </p:nvPr>
        </p:nvGraphicFramePr>
        <p:xfrm>
          <a:off x="457200" y="2743200"/>
          <a:ext cx="8229599" cy="280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Lady in the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Just My</a:t>
                      </a:r>
                      <a:r>
                        <a:rPr lang="en-US" sz="1600" baseline="0" dirty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Superman 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Night</a:t>
                      </a:r>
                      <a:r>
                        <a:rPr lang="en-US" sz="1600" baseline="0" dirty="0"/>
                        <a:t> Listener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824" y="14080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 from Ch 2 of </a:t>
            </a:r>
            <a:r>
              <a:rPr lang="en-US" sz="2800" i="1" dirty="0"/>
              <a:t>Programming</a:t>
            </a:r>
            <a:r>
              <a:rPr lang="en-US" sz="2800" dirty="0"/>
              <a:t> </a:t>
            </a:r>
            <a:r>
              <a:rPr lang="en-US" sz="2800" i="1" dirty="0"/>
              <a:t>Collective Intelligence </a:t>
            </a:r>
            <a:r>
              <a:rPr lang="en-US" sz="2800" dirty="0"/>
              <a:t>by Toby </a:t>
            </a:r>
            <a:r>
              <a:rPr lang="en-US" sz="2800" dirty="0" err="1"/>
              <a:t>Segaran</a:t>
            </a:r>
            <a:r>
              <a:rPr lang="en-US" sz="2800" dirty="0"/>
              <a:t> (2007)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42683" y="587678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Let’s visualize the data on a scatter plot…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5008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69969</TotalTime>
  <Words>1382</Words>
  <Application>Microsoft Office PowerPoint</Application>
  <PresentationFormat>On-screen Show (4:3)</PresentationFormat>
  <Paragraphs>339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Recommender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Recommender Systems</vt:lpstr>
      <vt:lpstr>Collaborative Filtering</vt:lpstr>
      <vt:lpstr>Example Data: Movie Ratings</vt:lpstr>
      <vt:lpstr>Euclidean Distance Score</vt:lpstr>
      <vt:lpstr>Modified Euclidian Distance Score</vt:lpstr>
      <vt:lpstr>Modified Euclidian Distance Score</vt:lpstr>
      <vt:lpstr>Pearson Correlation Coefficient</vt:lpstr>
      <vt:lpstr>Pearson Correlation Coefficient</vt:lpstr>
      <vt:lpstr>Calculating Pearson’s r</vt:lpstr>
      <vt:lpstr>Comparing Two Critics’ Ratings</vt:lpstr>
      <vt:lpstr>Comparing Two Critics’ Ratings</vt:lpstr>
      <vt:lpstr>Other Similarity Measures</vt:lpstr>
      <vt:lpstr>Moving On…</vt:lpstr>
      <vt:lpstr>Who Should We Ask?</vt:lpstr>
      <vt:lpstr>Should Toby See “Lady in the Water”?</vt:lpstr>
      <vt:lpstr>Product Recommendations</vt:lpstr>
      <vt:lpstr>Rows and Columns Swapped</vt:lpstr>
      <vt:lpstr>Movies Rated Similar to Superman Returns</vt:lpstr>
      <vt:lpstr>Challenges for Collaborative Filtering </vt:lpstr>
      <vt:lpstr>Challenges for Collaborative Filtering </vt:lpstr>
      <vt:lpstr>Say it isn’t true!</vt:lpstr>
      <vt:lpstr>Netflix Prize</vt:lpstr>
      <vt:lpstr>How Did They Do It?</vt:lpstr>
      <vt:lpstr>Netflix Prize 2</vt:lpstr>
      <vt:lpstr>Anonymizing Data Is Hard To Do…</vt:lpstr>
      <vt:lpstr>Netflix gave up…  no more prizes!</vt:lpstr>
      <vt:lpstr>More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1921</cp:revision>
  <dcterms:created xsi:type="dcterms:W3CDTF">2011-01-04T16:11:25Z</dcterms:created>
  <dcterms:modified xsi:type="dcterms:W3CDTF">2019-11-18T14:51:55Z</dcterms:modified>
</cp:coreProperties>
</file>