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99" r:id="rId3"/>
    <p:sldId id="300" r:id="rId4"/>
    <p:sldId id="301" r:id="rId5"/>
    <p:sldId id="309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10" r:id="rId14"/>
    <p:sldId id="312" r:id="rId15"/>
    <p:sldId id="313" r:id="rId16"/>
    <p:sldId id="315" r:id="rId17"/>
    <p:sldId id="311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4" r:id="rId26"/>
    <p:sldId id="323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k McCown" initials="FM" lastIdx="1" clrIdx="0">
    <p:extLst>
      <p:ext uri="{19B8F6BF-5375-455C-9EA6-DF929625EA0E}">
        <p15:presenceInfo xmlns:p15="http://schemas.microsoft.com/office/powerpoint/2012/main" userId="S-1-5-21-2059484695-72032428-98449040-15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8A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581" autoAdjust="0"/>
  </p:normalViewPr>
  <p:slideViewPr>
    <p:cSldViewPr>
      <p:cViewPr varScale="1">
        <p:scale>
          <a:sx n="86" d="100"/>
          <a:sy n="86" d="100"/>
        </p:scale>
        <p:origin x="62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0C65F-6D79-4D58-97A0-23C1691BD109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A14BE-539A-45AA-B88F-E34EDB2B78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17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AE19D-5339-4756-B8A9-1250AF6B265C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520A2-ED9F-47E8-A938-FCDAA9B59C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63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D9B34-50F3-4805-929D-3EDBDB23DF05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hyperlink" Target="http://creativecommons.org/licenses/by-nc-sa/3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arch-engines-book.com/slides/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pinetools.com/image-histogram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arch-engines-book.com/slides/" TargetMode="External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arch-engines-book.com/slides/" TargetMode="External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arch-engines-book.com/slides/" TargetMode="External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berify.com/" TargetMode="External"/><Relationship Id="rId2" Type="http://schemas.openxmlformats.org/officeDocument/2006/relationships/hyperlink" Target="http://www.videntifier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ecxipio.com/reverse-video-search-api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domi.com/" TargetMode="External"/><Relationship Id="rId2" Type="http://schemas.openxmlformats.org/officeDocument/2006/relationships/hyperlink" Target="https://picard.musicbrainz.org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arch-engines-book.com/slides/" TargetMode="External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arch-engines-book.com/slides/" TargetMode="External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9000"/>
            <a:lum/>
          </a:blip>
          <a:srcRect/>
          <a:stretch>
            <a:fillRect l="22000" t="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848600" cy="1470025"/>
          </a:xfrm>
        </p:spPr>
        <p:txBody>
          <a:bodyPr>
            <a:normAutofit/>
          </a:bodyPr>
          <a:lstStyle/>
          <a:p>
            <a:r>
              <a:rPr lang="en-US" b="1" dirty="0"/>
              <a:t>Searching for Images, Video, and Audio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8375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Dr. Frank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McCown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Intro to Web Science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Harding University</a:t>
            </a:r>
          </a:p>
        </p:txBody>
      </p:sp>
      <p:sp>
        <p:nvSpPr>
          <p:cNvPr id="6" name="TextBox 5"/>
          <p:cNvSpPr txBox="1"/>
          <p:nvPr>
            <p:custDataLst>
              <p:tags r:id="rId1"/>
            </p:custDataLst>
          </p:nvPr>
        </p:nvSpPr>
        <p:spPr>
          <a:xfrm>
            <a:off x="800100" y="5983069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This work is licensed under a </a:t>
            </a:r>
            <a:r>
              <a:rPr lang="en-US" dirty="0">
                <a:hlinkClick r:id="rId4"/>
              </a:rPr>
              <a:t>Creative Commons Attribution-</a:t>
            </a:r>
            <a:r>
              <a:rPr lang="en-US" dirty="0" err="1">
                <a:hlinkClick r:id="rId4"/>
              </a:rPr>
              <a:t>NonCommercial</a:t>
            </a:r>
            <a:r>
              <a:rPr lang="en-US" dirty="0">
                <a:hlinkClick r:id="rId4"/>
              </a:rPr>
              <a:t>-</a:t>
            </a:r>
            <a:r>
              <a:rPr lang="en-US" dirty="0" err="1">
                <a:hlinkClick r:id="rId4"/>
              </a:rPr>
              <a:t>ShareAlike</a:t>
            </a:r>
            <a:r>
              <a:rPr lang="en-US" dirty="0">
                <a:hlinkClick r:id="rId4"/>
              </a:rPr>
              <a:t> 3.0 </a:t>
            </a:r>
            <a:r>
              <a:rPr lang="en-US" dirty="0" err="1">
                <a:hlinkClick r:id="rId4"/>
              </a:rPr>
              <a:t>Unported</a:t>
            </a:r>
            <a:r>
              <a:rPr lang="en-US" dirty="0">
                <a:hlinkClick r:id="rId4"/>
              </a:rPr>
              <a:t> License</a:t>
            </a:r>
            <a:endParaRPr lang="en-US" b="1" dirty="0"/>
          </a:p>
        </p:txBody>
      </p:sp>
      <p:pic>
        <p:nvPicPr>
          <p:cNvPr id="7" name="Picture 2" descr="Creative Commons Licen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5638800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C280F-0800-4398-A731-AC8D6A386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Speech recognizer example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80B6B8-8D0C-4130-845F-B703BDCA4869}"/>
              </a:ext>
            </a:extLst>
          </p:cNvPr>
          <p:cNvSpPr txBox="1"/>
          <p:nvPr/>
        </p:nvSpPr>
        <p:spPr>
          <a:xfrm>
            <a:off x="1524000" y="63246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2"/>
              </a:rPr>
              <a:t>http://www.search-engines-book.com/slides/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73E95A-AE8E-472C-91C0-32B19CBC8DC0}"/>
              </a:ext>
            </a:extLst>
          </p:cNvPr>
          <p:cNvSpPr txBox="1"/>
          <p:nvPr/>
        </p:nvSpPr>
        <p:spPr>
          <a:xfrm>
            <a:off x="609600" y="1828800"/>
            <a:ext cx="8077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Transcript:</a:t>
            </a:r>
          </a:p>
          <a:p>
            <a:r>
              <a:rPr lang="en-US" sz="2400" dirty="0"/>
              <a:t>French prosecutors are investigating former Chilean strongman Augusto Pinochet… The national court in Spain has ruled crimes committed by the Pinochet regime fall under Spanish jurisdiction.</a:t>
            </a:r>
          </a:p>
          <a:p>
            <a:endParaRPr lang="en-US" sz="2400" dirty="0"/>
          </a:p>
          <a:p>
            <a:r>
              <a:rPr lang="en-US" sz="2400" i="1" dirty="0"/>
              <a:t>Speech recognizer output:</a:t>
            </a:r>
          </a:p>
          <a:p>
            <a:r>
              <a:rPr lang="en-US" sz="2400" dirty="0" err="1"/>
              <a:t>french</a:t>
            </a:r>
            <a:r>
              <a:rPr lang="en-US" sz="2400" dirty="0"/>
              <a:t> prosecutors are investigating former Chilean strongman </a:t>
            </a:r>
            <a:r>
              <a:rPr lang="en-US" sz="2400" b="1" dirty="0"/>
              <a:t>of coastal fish today </a:t>
            </a:r>
            <a:r>
              <a:rPr lang="en-US" sz="2400" dirty="0"/>
              <a:t>the national court in </a:t>
            </a:r>
            <a:r>
              <a:rPr lang="en-US" sz="2400" dirty="0" err="1"/>
              <a:t>spain</a:t>
            </a:r>
            <a:r>
              <a:rPr lang="en-US" sz="2400" dirty="0"/>
              <a:t> has ruled crimes committed by the </a:t>
            </a:r>
            <a:r>
              <a:rPr lang="en-US" sz="2400" b="1" dirty="0" err="1"/>
              <a:t>tennessee</a:t>
            </a:r>
            <a:r>
              <a:rPr lang="en-US" sz="2400" b="1" dirty="0"/>
              <a:t> with </a:t>
            </a:r>
            <a:r>
              <a:rPr lang="en-US" sz="2400" b="1" dirty="0" err="1"/>
              <a:t>james</a:t>
            </a:r>
            <a:r>
              <a:rPr lang="en-US" sz="2400" b="1" dirty="0"/>
              <a:t> all </a:t>
            </a:r>
            <a:r>
              <a:rPr lang="en-US" sz="2400" dirty="0"/>
              <a:t>under Spanish jurisdiction</a:t>
            </a:r>
          </a:p>
        </p:txBody>
      </p:sp>
    </p:spTree>
    <p:extLst>
      <p:ext uri="{BB962C8B-B14F-4D97-AF65-F5344CB8AC3E}">
        <p14:creationId xmlns:p14="http://schemas.microsoft.com/office/powerpoint/2010/main" val="3054401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F0CC81-4F45-4450-9975-E21519C8B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309" y="1295400"/>
            <a:ext cx="7803381" cy="540617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2A6DB53-1077-4A9C-A6AE-9A55D8CEC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56429"/>
            <a:ext cx="8229600" cy="1143000"/>
          </a:xfrm>
        </p:spPr>
        <p:txBody>
          <a:bodyPr/>
          <a:lstStyle/>
          <a:p>
            <a:r>
              <a:rPr lang="en-US" dirty="0"/>
              <a:t>Google Books Library Project</a:t>
            </a:r>
          </a:p>
        </p:txBody>
      </p:sp>
    </p:spTree>
    <p:extLst>
      <p:ext uri="{BB962C8B-B14F-4D97-AF65-F5344CB8AC3E}">
        <p14:creationId xmlns:p14="http://schemas.microsoft.com/office/powerpoint/2010/main" val="2919508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F95FB7-8041-472D-9E9A-F8B38BFD2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7099"/>
            <a:ext cx="9144000" cy="600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986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AF47F-938E-4A17-B878-A67F74781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Searching by image 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2EE72-24D4-42F5-8550-BD18E62CE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Images can be analyzed for various characteristics to allow refined searches</a:t>
            </a:r>
          </a:p>
          <a:p>
            <a:pPr lvl="1"/>
            <a:r>
              <a:rPr lang="en-US" dirty="0"/>
              <a:t>Size: Width and height of image</a:t>
            </a:r>
          </a:p>
          <a:p>
            <a:pPr lvl="1"/>
            <a:r>
              <a:rPr lang="en-US" dirty="0"/>
              <a:t>Color: Colors used in the image</a:t>
            </a:r>
          </a:p>
          <a:p>
            <a:pPr lvl="1"/>
            <a:r>
              <a:rPr lang="en-US" dirty="0"/>
              <a:t>Type: Photo, clip art, line drawing, etc.</a:t>
            </a:r>
          </a:p>
          <a:p>
            <a:pPr lvl="1"/>
            <a:r>
              <a:rPr lang="en-US" dirty="0"/>
              <a:t>Time: When discovered on the web</a:t>
            </a:r>
          </a:p>
        </p:txBody>
      </p:sp>
    </p:spTree>
    <p:extLst>
      <p:ext uri="{BB962C8B-B14F-4D97-AF65-F5344CB8AC3E}">
        <p14:creationId xmlns:p14="http://schemas.microsoft.com/office/powerpoint/2010/main" val="1711867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B25912-0884-48B3-BB8E-5F233529B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7099"/>
            <a:ext cx="9144000" cy="600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5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C78360-2297-413E-A333-EBAF512EB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7099"/>
            <a:ext cx="9144000" cy="600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71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04EDBE-A6E4-46A7-83E4-3F7C84549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7099"/>
            <a:ext cx="9144000" cy="600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132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AF47F-938E-4A17-B878-A67F74781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Search by image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2EE72-24D4-42F5-8550-BD18E62CE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51239"/>
            <a:ext cx="8001000" cy="685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Instead of text query, use image query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3936DA-39A8-4E57-8BE3-00CC3B204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976" y="2286001"/>
            <a:ext cx="5306165" cy="20386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B64E3D-39BA-4DC6-9A02-4DB535FEC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834" y="4468677"/>
            <a:ext cx="5391902" cy="194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697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9C4F77-BE8D-430C-B694-0B7610B2D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697823"/>
            <a:ext cx="7620000" cy="447437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A3B6D4D-C9C3-4DD3-A91B-6581D62649F1}"/>
              </a:ext>
            </a:extLst>
          </p:cNvPr>
          <p:cNvSpPr/>
          <p:nvPr/>
        </p:nvSpPr>
        <p:spPr>
          <a:xfrm>
            <a:off x="2373351" y="2415819"/>
            <a:ext cx="838200" cy="2514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A24AFBE-28ED-4546-B4DB-BC981C2EFD57}"/>
              </a:ext>
            </a:extLst>
          </p:cNvPr>
          <p:cNvCxnSpPr>
            <a:cxnSpLocks/>
          </p:cNvCxnSpPr>
          <p:nvPr/>
        </p:nvCxnSpPr>
        <p:spPr>
          <a:xfrm flipH="1" flipV="1">
            <a:off x="3179956" y="2623382"/>
            <a:ext cx="1392044" cy="761893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20237B0-4222-43A6-8F9B-EF9B988F34D1}"/>
              </a:ext>
            </a:extLst>
          </p:cNvPr>
          <p:cNvSpPr txBox="1"/>
          <p:nvPr/>
        </p:nvSpPr>
        <p:spPr>
          <a:xfrm>
            <a:off x="3962400" y="3473346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Term most associated with this image “type” due to jacket?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EB32A2A-3D3C-4FD3-BB0E-2D5EF3982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Google Search by Image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F9499A9-E2C5-476E-9ADE-51162CDC465B}"/>
              </a:ext>
            </a:extLst>
          </p:cNvPr>
          <p:cNvCxnSpPr>
            <a:cxnSpLocks/>
          </p:cNvCxnSpPr>
          <p:nvPr/>
        </p:nvCxnSpPr>
        <p:spPr>
          <a:xfrm flipH="1">
            <a:off x="2286000" y="3886200"/>
            <a:ext cx="1676400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684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990F4F-1632-4F9C-9F19-9605D651D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839"/>
            <a:ext cx="9144000" cy="65163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1034FF-CBDB-4EEF-B16C-B684D3763A17}"/>
              </a:ext>
            </a:extLst>
          </p:cNvPr>
          <p:cNvSpPr txBox="1"/>
          <p:nvPr/>
        </p:nvSpPr>
        <p:spPr>
          <a:xfrm>
            <a:off x="6705600" y="42672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Not using face-recognition technology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5646B7B-5B3C-4DF6-99B1-F593DA6D101C}"/>
              </a:ext>
            </a:extLst>
          </p:cNvPr>
          <p:cNvCxnSpPr>
            <a:cxnSpLocks/>
          </p:cNvCxnSpPr>
          <p:nvPr/>
        </p:nvCxnSpPr>
        <p:spPr>
          <a:xfrm flipH="1" flipV="1">
            <a:off x="6248400" y="4191000"/>
            <a:ext cx="609600" cy="3810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546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about searching for non-textual resources?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C7BB1D-AA74-4156-93E8-73D3D73CC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828800"/>
            <a:ext cx="7573432" cy="360095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7A3AECC-99FE-4056-BD4E-0436E3335F9B}"/>
              </a:ext>
            </a:extLst>
          </p:cNvPr>
          <p:cNvSpPr/>
          <p:nvPr/>
        </p:nvSpPr>
        <p:spPr>
          <a:xfrm>
            <a:off x="3276600" y="3276600"/>
            <a:ext cx="990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6312266-1670-4BB4-A557-EC19FAD975EC}"/>
              </a:ext>
            </a:extLst>
          </p:cNvPr>
          <p:cNvSpPr/>
          <p:nvPr/>
        </p:nvSpPr>
        <p:spPr>
          <a:xfrm>
            <a:off x="4876802" y="3293327"/>
            <a:ext cx="990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974377-48E9-4874-8C39-CD6795F6A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583"/>
            <a:ext cx="9144000" cy="6426833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D9F065A-B1F3-4CDD-B47D-1B722FB011B6}"/>
              </a:ext>
            </a:extLst>
          </p:cNvPr>
          <p:cNvSpPr/>
          <p:nvPr/>
        </p:nvSpPr>
        <p:spPr>
          <a:xfrm>
            <a:off x="1992350" y="1066800"/>
            <a:ext cx="1208049" cy="3047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7027CD9-1461-4341-BDF7-D57B1315A5B2}"/>
              </a:ext>
            </a:extLst>
          </p:cNvPr>
          <p:cNvCxnSpPr>
            <a:cxnSpLocks/>
          </p:cNvCxnSpPr>
          <p:nvPr/>
        </p:nvCxnSpPr>
        <p:spPr>
          <a:xfrm flipH="1" flipV="1">
            <a:off x="3179956" y="1334429"/>
            <a:ext cx="782444" cy="79917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77748BC-A536-4515-9217-4947F8CD4144}"/>
              </a:ext>
            </a:extLst>
          </p:cNvPr>
          <p:cNvSpPr txBox="1"/>
          <p:nvPr/>
        </p:nvSpPr>
        <p:spPr>
          <a:xfrm>
            <a:off x="3657600" y="2108252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Due to tie?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E225E19-B6C8-4D62-A3A7-090245222FDD}"/>
              </a:ext>
            </a:extLst>
          </p:cNvPr>
          <p:cNvCxnSpPr>
            <a:cxnSpLocks/>
          </p:cNvCxnSpPr>
          <p:nvPr/>
        </p:nvCxnSpPr>
        <p:spPr>
          <a:xfrm flipH="1">
            <a:off x="1676400" y="2401229"/>
            <a:ext cx="2286000" cy="34197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571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0A528-A5FF-44B7-B017-4CEF0B310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histogram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B2E5C-DFDA-4E7E-99F9-795E4DD4C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Common image content feature to compare</a:t>
            </a:r>
          </a:p>
          <a:p>
            <a:r>
              <a:rPr lang="en-US" dirty="0"/>
              <a:t>Process:</a:t>
            </a:r>
          </a:p>
          <a:p>
            <a:pPr lvl="1"/>
            <a:r>
              <a:rPr lang="en-US" dirty="0"/>
              <a:t>Convert RGB values from 256 levels to 8 levels</a:t>
            </a:r>
          </a:p>
          <a:p>
            <a:pPr lvl="1"/>
            <a:r>
              <a:rPr lang="en-US" dirty="0"/>
              <a:t>Possible color combination reduced from 256×256×256 = 16.8 million to 8×8×8 = 512</a:t>
            </a:r>
          </a:p>
          <a:p>
            <a:pPr lvl="1"/>
            <a:r>
              <a:rPr lang="en-US" dirty="0"/>
              <a:t>For each pixel in image, increment bin corresponding to RGB value</a:t>
            </a:r>
          </a:p>
          <a:p>
            <a:r>
              <a:rPr lang="en-US" dirty="0"/>
              <a:t>Resulting values can be indexed for fast retrieval</a:t>
            </a:r>
          </a:p>
          <a:p>
            <a:r>
              <a:rPr lang="en-US" dirty="0"/>
              <a:t>Given an image query, compare color histogram of image with image collection</a:t>
            </a:r>
          </a:p>
        </p:txBody>
      </p:sp>
    </p:spTree>
    <p:extLst>
      <p:ext uri="{BB962C8B-B14F-4D97-AF65-F5344CB8AC3E}">
        <p14:creationId xmlns:p14="http://schemas.microsoft.com/office/powerpoint/2010/main" val="2714153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A789FE7-4870-403D-AEAD-5BCA33FE6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histogram example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399198-8977-42E5-9A44-DE9E46C3A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1905000"/>
            <a:ext cx="3686689" cy="1800476"/>
          </a:xfrm>
          <a:prstGeom prst="rect">
            <a:avLst/>
          </a:prstGeom>
        </p:spPr>
      </p:pic>
      <p:pic>
        <p:nvPicPr>
          <p:cNvPr id="145410" name="Picture 2">
            <a:extLst>
              <a:ext uri="{FF2B5EF4-FFF2-40B4-BE49-F238E27FC236}">
                <a16:creationId xmlns:a16="http://schemas.microsoft.com/office/drawing/2014/main" id="{F7E6E1EA-B10E-4F2F-B531-67A06AB30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38626"/>
            <a:ext cx="866775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1B4727-2621-47B7-8BCE-61AD491CF7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21" y="4038600"/>
            <a:ext cx="3715268" cy="1810003"/>
          </a:xfrm>
          <a:prstGeom prst="rect">
            <a:avLst/>
          </a:prstGeom>
        </p:spPr>
      </p:pic>
      <p:pic>
        <p:nvPicPr>
          <p:cNvPr id="145412" name="Picture 4">
            <a:extLst>
              <a:ext uri="{FF2B5EF4-FFF2-40B4-BE49-F238E27FC236}">
                <a16:creationId xmlns:a16="http://schemas.microsoft.com/office/drawing/2014/main" id="{FB66C749-DB81-406D-BEA7-6E7C37507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368046"/>
            <a:ext cx="933450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13E2159-3C99-488C-88CA-30833666261A}"/>
              </a:ext>
            </a:extLst>
          </p:cNvPr>
          <p:cNvSpPr txBox="1"/>
          <p:nvPr/>
        </p:nvSpPr>
        <p:spPr>
          <a:xfrm>
            <a:off x="1828800" y="6172200"/>
            <a:ext cx="57440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hlinkClick r:id="rId6"/>
              </a:rPr>
              <a:t>https://pinetools.com/image-histogram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679832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3B6D1-A42A-4302-8F9F-C2EC92654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color histograms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15A6F-FDF2-4DC6-8DC5-D4CD678E9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Ideal for finding images with strong color similarity</a:t>
            </a:r>
          </a:p>
          <a:p>
            <a:r>
              <a:rPr lang="en-US" dirty="0"/>
              <a:t>Poor at comparing image contents</a:t>
            </a:r>
          </a:p>
          <a:p>
            <a:r>
              <a:rPr lang="en-US" dirty="0"/>
              <a:t>May be combined with other features:</a:t>
            </a:r>
          </a:p>
          <a:p>
            <a:pPr lvl="1"/>
            <a:r>
              <a:rPr lang="en-US" dirty="0"/>
              <a:t>Texture features: Spatial arrangement of gray levels</a:t>
            </a:r>
          </a:p>
          <a:p>
            <a:pPr lvl="1"/>
            <a:r>
              <a:rPr lang="en-US" dirty="0"/>
              <a:t>Shape features: Object boundaries and edges</a:t>
            </a:r>
          </a:p>
        </p:txBody>
      </p:sp>
    </p:spTree>
    <p:extLst>
      <p:ext uri="{BB962C8B-B14F-4D97-AF65-F5344CB8AC3E}">
        <p14:creationId xmlns:p14="http://schemas.microsoft.com/office/powerpoint/2010/main" val="18889348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D83F8-C578-40E6-9BB3-B012F89ED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Content-based image search: </a:t>
            </a:r>
            <a:br>
              <a:rPr lang="en-US" dirty="0"/>
            </a:br>
            <a:r>
              <a:rPr lang="en-US" sz="3100" dirty="0"/>
              <a:t>Texture (top rows) and shape features (bottom row)</a:t>
            </a:r>
            <a:endParaRPr lang="en-US" dirty="0"/>
          </a:p>
        </p:txBody>
      </p:sp>
      <p:pic>
        <p:nvPicPr>
          <p:cNvPr id="3" name="Picture 1" descr="C:\Users\croft\Desktop\chap11-6.tif">
            <a:extLst>
              <a:ext uri="{FF2B5EF4-FFF2-40B4-BE49-F238E27FC236}">
                <a16:creationId xmlns:a16="http://schemas.microsoft.com/office/drawing/2014/main" id="{FF6FBA57-0829-4883-9523-62BC5F599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057400"/>
            <a:ext cx="6508549" cy="396240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866DE4-7BC5-465A-AC62-344959D5566E}"/>
              </a:ext>
            </a:extLst>
          </p:cNvPr>
          <p:cNvSpPr txBox="1"/>
          <p:nvPr/>
        </p:nvSpPr>
        <p:spPr>
          <a:xfrm>
            <a:off x="1524000" y="63246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http://www.search-engines-book.com/slides/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7731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8C7EF-3986-4F8C-BD06-836D3B324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retrieval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C1828-22FB-4BF8-A628-759A12924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799"/>
          </a:xfrm>
        </p:spPr>
        <p:txBody>
          <a:bodyPr>
            <a:normAutofit/>
          </a:bodyPr>
          <a:lstStyle/>
          <a:p>
            <a:r>
              <a:rPr lang="en-US" dirty="0"/>
              <a:t>Similar to image retrieval, but with more features</a:t>
            </a:r>
          </a:p>
          <a:p>
            <a:pPr lvl="1"/>
            <a:r>
              <a:rPr lang="en-US" dirty="0"/>
              <a:t>Filename</a:t>
            </a:r>
          </a:p>
          <a:p>
            <a:pPr lvl="1"/>
            <a:r>
              <a:rPr lang="en-US" dirty="0"/>
              <a:t>Internal metadata (creation date, duration, author)</a:t>
            </a:r>
          </a:p>
          <a:p>
            <a:pPr lvl="1"/>
            <a:r>
              <a:rPr lang="en-US" dirty="0"/>
              <a:t>Title and description</a:t>
            </a:r>
          </a:p>
          <a:p>
            <a:pPr lvl="1"/>
            <a:r>
              <a:rPr lang="en-US" dirty="0"/>
              <a:t>User-generated tags</a:t>
            </a:r>
          </a:p>
          <a:p>
            <a:pPr lvl="1"/>
            <a:r>
              <a:rPr lang="en-US" dirty="0"/>
              <a:t>Speech recognition or transcription</a:t>
            </a:r>
          </a:p>
          <a:p>
            <a:pPr lvl="1"/>
            <a:r>
              <a:rPr lang="en-US" dirty="0"/>
              <a:t>Subtitles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7083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8C7EF-3986-4F8C-BD06-836D3B324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retrieval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C1828-22FB-4BF8-A628-759A12924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38400"/>
          </a:xfrm>
        </p:spPr>
        <p:txBody>
          <a:bodyPr>
            <a:normAutofit/>
          </a:bodyPr>
          <a:lstStyle/>
          <a:p>
            <a:r>
              <a:rPr lang="en-US" dirty="0"/>
              <a:t>Video segmented into scenes with visually coherent frames</a:t>
            </a:r>
          </a:p>
          <a:p>
            <a:r>
              <a:rPr lang="en-US" dirty="0"/>
              <a:t>Key frames selected from scenes</a:t>
            </a:r>
          </a:p>
        </p:txBody>
      </p:sp>
      <p:pic>
        <p:nvPicPr>
          <p:cNvPr id="4" name="Picture 2" descr="C:\Users\croft\Desktop\chap11-9.tif">
            <a:extLst>
              <a:ext uri="{FF2B5EF4-FFF2-40B4-BE49-F238E27FC236}">
                <a16:creationId xmlns:a16="http://schemas.microsoft.com/office/drawing/2014/main" id="{46A22E77-B33A-412C-A7B0-CAAFBD289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0890" y="4038601"/>
            <a:ext cx="7902219" cy="142240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9A01BC-755E-4F65-9A6C-E2C5BAB43AE3}"/>
              </a:ext>
            </a:extLst>
          </p:cNvPr>
          <p:cNvSpPr txBox="1"/>
          <p:nvPr/>
        </p:nvSpPr>
        <p:spPr>
          <a:xfrm>
            <a:off x="1524000" y="63246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http://www.search-engines-book.com/slides/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5062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02C5D-7A2B-4378-9E51-6A89CA0D0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Annotate key frames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D2BAE-5EBA-47C6-ADD7-B719C9863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66999"/>
          </a:xfrm>
        </p:spPr>
        <p:txBody>
          <a:bodyPr/>
          <a:lstStyle/>
          <a:p>
            <a:r>
              <a:rPr lang="en-US" dirty="0"/>
              <a:t>Using training data, a machine learning classifier can generate keywords that match similar images in each key frame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1" descr="C:\Users\croft\Desktop\chap11-7.tif">
            <a:extLst>
              <a:ext uri="{FF2B5EF4-FFF2-40B4-BE49-F238E27FC236}">
                <a16:creationId xmlns:a16="http://schemas.microsoft.com/office/drawing/2014/main" id="{96259256-5B5A-4646-8DE0-E57BBED0B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3501231"/>
            <a:ext cx="5973542" cy="1531937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6D6893-C7D5-47C9-93BC-041C072FB132}"/>
              </a:ext>
            </a:extLst>
          </p:cNvPr>
          <p:cNvSpPr txBox="1"/>
          <p:nvPr/>
        </p:nvSpPr>
        <p:spPr>
          <a:xfrm>
            <a:off x="1524000" y="63246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http://www.search-engines-book.com/slides/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9980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B6324-AE67-464A-A70A-8FC71B265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Content-based video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D399D-6199-4A02-8A84-120EDC1AE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Search by video (aka “reverse video search”) use cases:</a:t>
            </a:r>
          </a:p>
          <a:p>
            <a:pPr lvl="1"/>
            <a:r>
              <a:rPr lang="en-US" dirty="0"/>
              <a:t>Find illegal use of copyrighted material</a:t>
            </a:r>
          </a:p>
          <a:p>
            <a:pPr lvl="1"/>
            <a:r>
              <a:rPr lang="en-US" dirty="0"/>
              <a:t>Debunk fake news</a:t>
            </a:r>
          </a:p>
          <a:p>
            <a:pPr lvl="1"/>
            <a:r>
              <a:rPr lang="en-US" dirty="0"/>
              <a:t>Find similar videos that capture an event</a:t>
            </a:r>
          </a:p>
          <a:p>
            <a:r>
              <a:rPr lang="en-US" dirty="0"/>
              <a:t>Several companies offer reverse video search</a:t>
            </a:r>
          </a:p>
          <a:p>
            <a:pPr lvl="1"/>
            <a:r>
              <a:rPr lang="en-US" dirty="0">
                <a:hlinkClick r:id="rId2"/>
              </a:rPr>
              <a:t>http://www.videntifier.com/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https://berify.com/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https://www.tecxipio.com/reverse-video-search-api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2125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712F9-8EC0-47CA-864D-88C14E321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Audio retrieval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8625E-FA46-4F49-8F04-2BB24104E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Search by text</a:t>
            </a:r>
          </a:p>
          <a:p>
            <a:pPr lvl="1"/>
            <a:r>
              <a:rPr lang="en-US" dirty="0"/>
              <a:t>Filename</a:t>
            </a:r>
          </a:p>
          <a:p>
            <a:pPr lvl="1"/>
            <a:r>
              <a:rPr lang="en-US" dirty="0"/>
              <a:t>Internal metadata (creation date, duration, artist, etc.)</a:t>
            </a:r>
          </a:p>
          <a:p>
            <a:pPr lvl="1"/>
            <a:r>
              <a:rPr lang="en-US" dirty="0"/>
              <a:t>Title and description</a:t>
            </a:r>
          </a:p>
          <a:p>
            <a:pPr lvl="1"/>
            <a:r>
              <a:rPr lang="en-US" dirty="0"/>
              <a:t>User-generated tags</a:t>
            </a:r>
          </a:p>
          <a:p>
            <a:pPr lvl="1"/>
            <a:r>
              <a:rPr lang="en-US" dirty="0"/>
              <a:t>Speech recognition or transcription</a:t>
            </a:r>
          </a:p>
          <a:p>
            <a:pPr lvl="1"/>
            <a:r>
              <a:rPr lang="en-US" dirty="0"/>
              <a:t>Lyrics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377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65753B-BBCE-447B-B319-32B9764BA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586230"/>
            <a:ext cx="8610600" cy="568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7353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47CC8C-EF14-43D4-BF0A-E1F44EEDD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583"/>
            <a:ext cx="9144000" cy="642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796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B6324-AE67-464A-A70A-8FC71B265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Content-based audio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D399D-6199-4A02-8A84-120EDC1AE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Search by audio (aka “reverse audio search”) use cases:</a:t>
            </a:r>
          </a:p>
          <a:p>
            <a:pPr lvl="1"/>
            <a:r>
              <a:rPr lang="en-US" dirty="0"/>
              <a:t>Song search: Know the tune but not the title or artist</a:t>
            </a:r>
          </a:p>
          <a:p>
            <a:pPr lvl="1"/>
            <a:r>
              <a:rPr lang="en-US" dirty="0"/>
              <a:t>Find other recordings of the song</a:t>
            </a:r>
          </a:p>
          <a:p>
            <a:pPr lvl="1"/>
            <a:r>
              <a:rPr lang="en-US" dirty="0"/>
              <a:t>Find similar audio that captures an event</a:t>
            </a:r>
          </a:p>
          <a:p>
            <a:r>
              <a:rPr lang="en-US" dirty="0"/>
              <a:t>Several companies offer reverse audio search</a:t>
            </a:r>
          </a:p>
          <a:p>
            <a:pPr lvl="1"/>
            <a:r>
              <a:rPr lang="en-US" dirty="0">
                <a:hlinkClick r:id="rId2"/>
              </a:rPr>
              <a:t>https://picard.musicbrainz.org/</a:t>
            </a:r>
            <a:r>
              <a:rPr lang="en-US" dirty="0"/>
              <a:t> (Python)</a:t>
            </a:r>
            <a:endParaRPr lang="en-US" dirty="0">
              <a:hlinkClick r:id="rId3"/>
            </a:endParaRPr>
          </a:p>
          <a:p>
            <a:pPr lvl="1"/>
            <a:r>
              <a:rPr lang="en-US" dirty="0">
                <a:hlinkClick r:id="rId3"/>
              </a:rPr>
              <a:t>https://www.midomi.com/</a:t>
            </a:r>
            <a:endParaRPr lang="en-US" dirty="0"/>
          </a:p>
          <a:p>
            <a:pPr lvl="1"/>
            <a:r>
              <a:rPr lang="en-US" dirty="0"/>
              <a:t>Mobile apps: </a:t>
            </a:r>
            <a:r>
              <a:rPr lang="en-US" dirty="0" err="1"/>
              <a:t>SoundHound</a:t>
            </a:r>
            <a:r>
              <a:rPr lang="en-US" dirty="0"/>
              <a:t> and Shazam</a:t>
            </a:r>
          </a:p>
        </p:txBody>
      </p:sp>
    </p:spTree>
    <p:extLst>
      <p:ext uri="{BB962C8B-B14F-4D97-AF65-F5344CB8AC3E}">
        <p14:creationId xmlns:p14="http://schemas.microsoft.com/office/powerpoint/2010/main" val="19592835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B858D8-99BA-418D-9E05-ECE6D23F8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583"/>
            <a:ext cx="9144000" cy="642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3045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BD5D3-0957-498F-AD6B-D31E8E2DF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representation of music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2C501-C742-44E8-9C94-078B3A3F0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Music has less associated with words than images</a:t>
            </a:r>
          </a:p>
          <a:p>
            <a:r>
              <a:rPr lang="en-US" dirty="0"/>
              <a:t>Many different representations</a:t>
            </a:r>
          </a:p>
          <a:p>
            <a:pPr lvl="1"/>
            <a:r>
              <a:rPr lang="en-US" dirty="0"/>
              <a:t>audio, MIDI, score, etc.</a:t>
            </a:r>
          </a:p>
          <a:p>
            <a:r>
              <a:rPr lang="en-US" dirty="0"/>
              <a:t>Search based on features</a:t>
            </a:r>
          </a:p>
          <a:p>
            <a:pPr lvl="1"/>
            <a:r>
              <a:rPr lang="en-US" dirty="0"/>
              <a:t>spectrogram peaks, note sequences, relative pitch, etc.</a:t>
            </a:r>
          </a:p>
        </p:txBody>
      </p:sp>
      <p:pic>
        <p:nvPicPr>
          <p:cNvPr id="4" name="Picture 2" descr="C:\Users\croft\Desktop\chap11-8.tif">
            <a:extLst>
              <a:ext uri="{FF2B5EF4-FFF2-40B4-BE49-F238E27FC236}">
                <a16:creationId xmlns:a16="http://schemas.microsoft.com/office/drawing/2014/main" id="{70A00A56-1F94-44B4-BAB9-4C7FC9F6A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388888"/>
            <a:ext cx="3276600" cy="4948586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B4466E-509B-4CE3-841A-2B24A81D7290}"/>
              </a:ext>
            </a:extLst>
          </p:cNvPr>
          <p:cNvSpPr txBox="1"/>
          <p:nvPr/>
        </p:nvSpPr>
        <p:spPr>
          <a:xfrm>
            <a:off x="1524000" y="63246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http://www.search-engines-book.com/slides/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8239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6DB85-8FE9-4881-BEBF-21B26F5C0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Approaches to indexing audio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219E4-A8C8-4B27-AF27-0A95B555A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Create “signature” by hashing representation</a:t>
            </a:r>
          </a:p>
          <a:p>
            <a:pPr lvl="1"/>
            <a:r>
              <a:rPr lang="en-US" dirty="0"/>
              <a:t>Based on peaks of spectrogram</a:t>
            </a:r>
          </a:p>
          <a:p>
            <a:pPr lvl="1"/>
            <a:r>
              <a:rPr lang="en-US" dirty="0"/>
              <a:t>Used by mobile apps that recognize music based on short recordings</a:t>
            </a:r>
          </a:p>
          <a:p>
            <a:r>
              <a:rPr lang="en-US" dirty="0"/>
              <a:t>Query-by-humming</a:t>
            </a:r>
          </a:p>
          <a:p>
            <a:pPr lvl="1"/>
            <a:r>
              <a:rPr lang="en-US" dirty="0"/>
              <a:t>User hums or sings part of song</a:t>
            </a:r>
          </a:p>
          <a:p>
            <a:pPr lvl="1"/>
            <a:r>
              <a:rPr lang="en-US" dirty="0"/>
              <a:t>Query converted into a melody representation and compared to song corpus </a:t>
            </a:r>
          </a:p>
          <a:p>
            <a:pPr lvl="2"/>
            <a:r>
              <a:rPr lang="en-US" dirty="0"/>
              <a:t>Note sequence, relative pitches, intervals between notes</a:t>
            </a:r>
          </a:p>
        </p:txBody>
      </p:sp>
    </p:spTree>
    <p:extLst>
      <p:ext uri="{BB962C8B-B14F-4D97-AF65-F5344CB8AC3E}">
        <p14:creationId xmlns:p14="http://schemas.microsoft.com/office/powerpoint/2010/main" val="39871762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Levene</a:t>
            </a:r>
            <a:r>
              <a:rPr lang="en-US" dirty="0"/>
              <a:t> (2010), </a:t>
            </a:r>
            <a:r>
              <a:rPr lang="en-US" i="1" dirty="0"/>
              <a:t>An Introduction to Search Engines and Web Page Navigation</a:t>
            </a:r>
          </a:p>
          <a:p>
            <a:r>
              <a:rPr lang="en-US" dirty="0"/>
              <a:t>Croft et al. (2010), </a:t>
            </a:r>
            <a:r>
              <a:rPr lang="en-US" i="1" dirty="0"/>
              <a:t>Search Engines: Information Retrieval </a:t>
            </a:r>
            <a:r>
              <a:rPr lang="en-US" i="1"/>
              <a:t>in Practice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14118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9FFAF0-7254-422C-9370-A207E74C9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49" y="586065"/>
            <a:ext cx="8611101" cy="56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959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8CBCB-3BA4-48CF-B774-490229141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image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53B57-433E-4549-8CD0-A34C21075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Travel and tourism</a:t>
            </a:r>
          </a:p>
          <a:p>
            <a:r>
              <a:rPr lang="en-US" dirty="0"/>
              <a:t>Education and training</a:t>
            </a:r>
          </a:p>
          <a:p>
            <a:r>
              <a:rPr lang="en-US" dirty="0"/>
              <a:t>Entertainment</a:t>
            </a:r>
          </a:p>
          <a:p>
            <a:r>
              <a:rPr lang="en-US" dirty="0"/>
              <a:t>E-commerce</a:t>
            </a:r>
          </a:p>
          <a:p>
            <a:r>
              <a:rPr lang="en-US" dirty="0"/>
              <a:t>Design and fashion</a:t>
            </a:r>
          </a:p>
          <a:p>
            <a:r>
              <a:rPr lang="en-US" dirty="0"/>
              <a:t>History and art</a:t>
            </a:r>
          </a:p>
          <a:p>
            <a:r>
              <a:rPr lang="en-US" dirty="0"/>
              <a:t>Filtering out offensive material</a:t>
            </a:r>
          </a:p>
        </p:txBody>
      </p:sp>
    </p:spTree>
    <p:extLst>
      <p:ext uri="{BB962C8B-B14F-4D97-AF65-F5344CB8AC3E}">
        <p14:creationId xmlns:p14="http://schemas.microsoft.com/office/powerpoint/2010/main" val="3221308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34DE1-DC0C-44B6-A949-F60211248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Heavy reliance on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9D65A-258F-426A-914E-2F51E1BBA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200"/>
          </a:xfrm>
        </p:spPr>
        <p:txBody>
          <a:bodyPr/>
          <a:lstStyle/>
          <a:p>
            <a:r>
              <a:rPr lang="en-US" dirty="0"/>
              <a:t>Search textual title, captions, user-supplied tags, and other metadata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7090C5-1B42-4153-A11A-789B91C5F6C7}"/>
              </a:ext>
            </a:extLst>
          </p:cNvPr>
          <p:cNvSpPr txBox="1"/>
          <p:nvPr/>
        </p:nvSpPr>
        <p:spPr>
          <a:xfrm>
            <a:off x="590550" y="3001964"/>
            <a:ext cx="7962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&lt;</a:t>
            </a:r>
            <a:r>
              <a:rPr lang="en-US" sz="2400" dirty="0" err="1">
                <a:latin typeface="Consolas" panose="020B0609020204030204" pitchFamily="49" charset="0"/>
              </a:rPr>
              <a:t>img</a:t>
            </a:r>
            <a:r>
              <a:rPr lang="en-US" sz="2400" dirty="0">
                <a:latin typeface="Consolas" panose="020B0609020204030204" pitchFamily="49" charset="0"/>
              </a:rPr>
              <a:t> alt="</a:t>
            </a:r>
            <a:r>
              <a:rPr lang="en-US" sz="2400" b="1" dirty="0">
                <a:latin typeface="Consolas" panose="020B0609020204030204" pitchFamily="49" charset="0"/>
              </a:rPr>
              <a:t>Photograph of Mount Rushmore</a:t>
            </a:r>
            <a:r>
              <a:rPr lang="en-US" sz="2400" dirty="0">
                <a:latin typeface="Consolas" panose="020B0609020204030204" pitchFamily="49" charset="0"/>
              </a:rPr>
              <a:t>" </a:t>
            </a:r>
            <a:r>
              <a:rPr lang="en-US" sz="2400" dirty="0" err="1">
                <a:latin typeface="Consolas" panose="020B0609020204030204" pitchFamily="49" charset="0"/>
              </a:rPr>
              <a:t>src</a:t>
            </a:r>
            <a:r>
              <a:rPr lang="en-US" sz="2400" dirty="0">
                <a:latin typeface="Consolas" panose="020B0609020204030204" pitchFamily="49" charset="0"/>
              </a:rPr>
              <a:t>="</a:t>
            </a:r>
            <a:r>
              <a:rPr lang="en-US" sz="2400" b="1" dirty="0">
                <a:latin typeface="Consolas" panose="020B0609020204030204" pitchFamily="49" charset="0"/>
              </a:rPr>
              <a:t>MtRushmore</a:t>
            </a:r>
            <a:r>
              <a:rPr lang="en-US" sz="2400" dirty="0">
                <a:latin typeface="Consolas" panose="020B0609020204030204" pitchFamily="49" charset="0"/>
              </a:rPr>
              <a:t>.jpg" width="284" height="189"&gt;</a:t>
            </a:r>
            <a:br>
              <a:rPr lang="en-US" sz="2400" dirty="0">
                <a:latin typeface="Consolas" panose="020B0609020204030204" pitchFamily="49" charset="0"/>
              </a:rPr>
            </a:br>
            <a:r>
              <a:rPr lang="en-US" sz="2400" dirty="0">
                <a:latin typeface="Consolas" panose="020B0609020204030204" pitchFamily="49" charset="0"/>
              </a:rPr>
              <a:t>&lt;div&gt;</a:t>
            </a:r>
            <a:r>
              <a:rPr lang="en-US" sz="2400" b="1" dirty="0">
                <a:latin typeface="Consolas" panose="020B0609020204030204" pitchFamily="49" charset="0"/>
              </a:rPr>
              <a:t>Mount Rushmore with sculptures of George Washington, Thomas Jefferson, Theodore Roosevelt, and Abraham Lincoln (left to right)</a:t>
            </a:r>
            <a:r>
              <a:rPr lang="en-US" sz="2400" dirty="0">
                <a:latin typeface="Consolas" panose="020B0609020204030204" pitchFamily="49" charset="0"/>
              </a:rPr>
              <a:t>&lt;/div&gt;</a:t>
            </a:r>
          </a:p>
        </p:txBody>
      </p:sp>
    </p:spTree>
    <p:extLst>
      <p:ext uri="{BB962C8B-B14F-4D97-AF65-F5344CB8AC3E}">
        <p14:creationId xmlns:p14="http://schemas.microsoft.com/office/powerpoint/2010/main" val="1713806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353B5-09EC-4424-8E2D-1919C2500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relying on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3F2E2-C990-42B2-99FF-32D236636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May not be any associated text or tags</a:t>
            </a:r>
          </a:p>
          <a:p>
            <a:pPr lvl="1"/>
            <a:r>
              <a:rPr lang="en-US" dirty="0"/>
              <a:t>Example: Directory listing of images</a:t>
            </a:r>
          </a:p>
          <a:p>
            <a:r>
              <a:rPr lang="en-US" dirty="0"/>
              <a:t>Text may not capture important object features</a:t>
            </a:r>
          </a:p>
          <a:p>
            <a:pPr lvl="1"/>
            <a:r>
              <a:rPr lang="en-US" dirty="0"/>
              <a:t>Title of music file may not provide ability to search for a particular melody</a:t>
            </a:r>
          </a:p>
        </p:txBody>
      </p:sp>
    </p:spTree>
    <p:extLst>
      <p:ext uri="{BB962C8B-B14F-4D97-AF65-F5344CB8AC3E}">
        <p14:creationId xmlns:p14="http://schemas.microsoft.com/office/powerpoint/2010/main" val="214211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F7AF5-6157-428E-A0EC-755CEEF8F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Content-based retrieval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C93F0-C7D3-4D3A-9365-2436711C6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Techniques developed for searching non-text media using content features</a:t>
            </a:r>
          </a:p>
          <a:p>
            <a:r>
              <a:rPr lang="en-US" dirty="0"/>
              <a:t>Words in images or videos can be converted into text</a:t>
            </a:r>
          </a:p>
          <a:p>
            <a:pPr lvl="1"/>
            <a:r>
              <a:rPr lang="en-US" dirty="0"/>
              <a:t>Optical character recognition (OCR)</a:t>
            </a:r>
          </a:p>
          <a:p>
            <a:r>
              <a:rPr lang="en-US" dirty="0"/>
              <a:t>Speech recognition technology</a:t>
            </a:r>
          </a:p>
          <a:p>
            <a:pPr lvl="1"/>
            <a:r>
              <a:rPr lang="en-US" dirty="0"/>
              <a:t>Convert recorded speech into text</a:t>
            </a:r>
          </a:p>
          <a:p>
            <a:r>
              <a:rPr lang="en-US" dirty="0"/>
              <a:t>OCR and speech recognition produce “noisy” text – text with small errors</a:t>
            </a:r>
          </a:p>
        </p:txBody>
      </p:sp>
    </p:spTree>
    <p:extLst>
      <p:ext uri="{BB962C8B-B14F-4D97-AF65-F5344CB8AC3E}">
        <p14:creationId xmlns:p14="http://schemas.microsoft.com/office/powerpoint/2010/main" val="313578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C280F-0800-4398-A731-AC8D6A386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OCR example</a:t>
            </a:r>
          </a:p>
        </p:txBody>
      </p:sp>
      <p:pic>
        <p:nvPicPr>
          <p:cNvPr id="3" name="Picture 2" descr="C:\Users\croft\Desktop\chap11-4.tif">
            <a:extLst>
              <a:ext uri="{FF2B5EF4-FFF2-40B4-BE49-F238E27FC236}">
                <a16:creationId xmlns:a16="http://schemas.microsoft.com/office/drawing/2014/main" id="{0E866C7F-B811-47A1-9607-A516A62EA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9277" y="1562100"/>
            <a:ext cx="7245445" cy="422910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80B6B8-8D0C-4130-845F-B703BDCA4869}"/>
              </a:ext>
            </a:extLst>
          </p:cNvPr>
          <p:cNvSpPr txBox="1"/>
          <p:nvPr/>
        </p:nvSpPr>
        <p:spPr>
          <a:xfrm>
            <a:off x="1524000" y="63246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http://www.search-engines-book.com/slides/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3232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93mhqR0iLCYRFldPsjzz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50446</TotalTime>
  <Words>868</Words>
  <Application>Microsoft Office PowerPoint</Application>
  <PresentationFormat>On-screen Show (4:3)</PresentationFormat>
  <Paragraphs>128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Consolas</vt:lpstr>
      <vt:lpstr>Office Theme</vt:lpstr>
      <vt:lpstr>Searching for Images, Video, and Audio</vt:lpstr>
      <vt:lpstr>What about searching for non-textual resources?</vt:lpstr>
      <vt:lpstr>PowerPoint Presentation</vt:lpstr>
      <vt:lpstr>PowerPoint Presentation</vt:lpstr>
      <vt:lpstr>Applications of image search</vt:lpstr>
      <vt:lpstr>Heavy reliance on text</vt:lpstr>
      <vt:lpstr>Problems with relying on text</vt:lpstr>
      <vt:lpstr>Content-based retrieval</vt:lpstr>
      <vt:lpstr>OCR example</vt:lpstr>
      <vt:lpstr>Speech recognizer example</vt:lpstr>
      <vt:lpstr>Google Books Library Project</vt:lpstr>
      <vt:lpstr>PowerPoint Presentation</vt:lpstr>
      <vt:lpstr>Searching by image characteristics</vt:lpstr>
      <vt:lpstr>PowerPoint Presentation</vt:lpstr>
      <vt:lpstr>PowerPoint Presentation</vt:lpstr>
      <vt:lpstr>PowerPoint Presentation</vt:lpstr>
      <vt:lpstr>Search by image</vt:lpstr>
      <vt:lpstr>Example: Google Search by Image</vt:lpstr>
      <vt:lpstr>PowerPoint Presentation</vt:lpstr>
      <vt:lpstr>PowerPoint Presentation</vt:lpstr>
      <vt:lpstr>Color histogram</vt:lpstr>
      <vt:lpstr>Color histogram example</vt:lpstr>
      <vt:lpstr>Comparing color histograms</vt:lpstr>
      <vt:lpstr>Content-based image search:  Texture (top rows) and shape features (bottom row)</vt:lpstr>
      <vt:lpstr>Video retrieval</vt:lpstr>
      <vt:lpstr>Video retrieval</vt:lpstr>
      <vt:lpstr>Annotate key frames</vt:lpstr>
      <vt:lpstr>Content-based video search</vt:lpstr>
      <vt:lpstr>Audio retrieval</vt:lpstr>
      <vt:lpstr>PowerPoint Presentation</vt:lpstr>
      <vt:lpstr>Content-based audio search</vt:lpstr>
      <vt:lpstr>PowerPoint Presentation</vt:lpstr>
      <vt:lpstr>Digital representation of music</vt:lpstr>
      <vt:lpstr>Approaches to indexing audio</vt:lpstr>
      <vt:lpstr>Further Reading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Web Science</dc:title>
  <dc:creator>Frank McCown</dc:creator>
  <cp:lastModifiedBy>Frank McCown</cp:lastModifiedBy>
  <cp:revision>1755</cp:revision>
  <dcterms:created xsi:type="dcterms:W3CDTF">2011-01-04T16:11:25Z</dcterms:created>
  <dcterms:modified xsi:type="dcterms:W3CDTF">2019-10-09T15:11:03Z</dcterms:modified>
</cp:coreProperties>
</file>