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7" r:id="rId3"/>
    <p:sldId id="387" r:id="rId4"/>
    <p:sldId id="410" r:id="rId5"/>
    <p:sldId id="386" r:id="rId6"/>
    <p:sldId id="422" r:id="rId7"/>
    <p:sldId id="420" r:id="rId8"/>
    <p:sldId id="423" r:id="rId9"/>
    <p:sldId id="424" r:id="rId10"/>
    <p:sldId id="411" r:id="rId11"/>
    <p:sldId id="412" r:id="rId12"/>
    <p:sldId id="425" r:id="rId13"/>
    <p:sldId id="413" r:id="rId14"/>
    <p:sldId id="417" r:id="rId15"/>
    <p:sldId id="414" r:id="rId16"/>
    <p:sldId id="3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66" autoAdjust="0"/>
  </p:normalViewPr>
  <p:slideViewPr>
    <p:cSldViewPr>
      <p:cViewPr varScale="1">
        <p:scale>
          <a:sx n="89" d="100"/>
          <a:sy n="89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 =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nx.read_adjlist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('adjlist.txt')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nx.draw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(G,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with_labels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=True, pos =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nx.spring_layout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(G, seed=1),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node_color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='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lightblue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 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edge_color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='gray',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node_size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=600)</a:t>
            </a:r>
          </a:p>
          <a:p>
            <a:br>
              <a:rPr lang="en-US" dirty="0"/>
            </a:br>
            <a:r>
              <a:rPr lang="en-US" dirty="0"/>
              <a:t>adjlist.txt:</a:t>
            </a:r>
            <a:br>
              <a:rPr lang="en-US" dirty="0"/>
            </a:br>
            <a:r>
              <a:rPr lang="pt-BR" dirty="0"/>
              <a:t>A B</a:t>
            </a:r>
          </a:p>
          <a:p>
            <a:r>
              <a:rPr lang="pt-BR" dirty="0"/>
              <a:t>B C</a:t>
            </a:r>
          </a:p>
          <a:p>
            <a:r>
              <a:rPr lang="pt-BR" dirty="0"/>
              <a:t>C B D E</a:t>
            </a:r>
          </a:p>
          <a:p>
            <a:r>
              <a:rPr lang="pt-BR" dirty="0"/>
              <a:t>D B</a:t>
            </a:r>
          </a:p>
          <a:p>
            <a:r>
              <a:rPr lang="pt-BR" dirty="0"/>
              <a:t>F A B</a:t>
            </a:r>
          </a:p>
          <a:p>
            <a:r>
              <a:rPr lang="pt-BR" dirty="0"/>
              <a:t>G H</a:t>
            </a:r>
          </a:p>
          <a:p>
            <a:r>
              <a:rPr lang="pt-BR" dirty="0"/>
              <a:t>H C F I</a:t>
            </a:r>
          </a:p>
          <a:p>
            <a:r>
              <a:rPr lang="pt-BR" dirty="0"/>
              <a:t>I 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3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nx.read_adjlist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(‘adjlist_directed.txt',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create_using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nx.DiGraph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8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nx.degree_centrality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nx.in_degree_centrality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nx.out_degree_centrality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nx.betweenness_centrality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normalized=False)</a:t>
            </a:r>
          </a:p>
          <a:p>
            <a:r>
              <a:rPr lang="en-US" dirty="0"/>
              <a:t>{'A': 0.0, 'B': 8.0, 'C': 14.5, 'D': 0.0, 'E': 0.0, 'F': 4.5, 'G': 7.0, 'H': 13.0, 'I': 1.0}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nx.betweenness_centrality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Gdir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dirty="0"/>
              <a:t>{'A': 0.0, 'B': 0.14285714285714285, 'C': 0.2589285714285714, 'D': 0.0, 'E': 0.0, 'F': 0.08035714285714285, 'G': 0.125, 'H': 0.23214285714285712, 'I': 0.017857142857142856}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log.linkedin.com/2011/01/24/linkedin-inma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Significant Nodes in a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9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Centrality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Degree centrality – Number of edges connecting a node</a:t>
            </a:r>
          </a:p>
          <a:p>
            <a:r>
              <a:rPr lang="en-US" b="1" dirty="0"/>
              <a:t>Betweenness centrality </a:t>
            </a:r>
            <a:r>
              <a:rPr lang="en-US" dirty="0"/>
              <a:t>– Number of times a node lies on shortest path between any 2 nodes</a:t>
            </a:r>
          </a:p>
          <a:p>
            <a:pPr lvl="1"/>
            <a:r>
              <a:rPr lang="en-US" dirty="0"/>
              <a:t>Requires breadth-first search (BFS) for every node pair</a:t>
            </a:r>
          </a:p>
          <a:p>
            <a:pPr lvl="1"/>
            <a:r>
              <a:rPr lang="en-US" dirty="0"/>
              <a:t>May be normalized: </a:t>
            </a:r>
          </a:p>
          <a:p>
            <a:pPr marL="914400" lvl="2" indent="0">
              <a:buNone/>
            </a:pPr>
            <a:r>
              <a:rPr lang="en-US" dirty="0"/>
              <a:t>num shortest paths through node  </a:t>
            </a:r>
            <a:br>
              <a:rPr lang="en-US" dirty="0"/>
            </a:br>
            <a:r>
              <a:rPr lang="en-US" dirty="0"/>
              <a:t>       all possible shortest paths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116BBE-8E19-49B9-B9D9-880828018A78}"/>
              </a:ext>
            </a:extLst>
          </p:cNvPr>
          <p:cNvCxnSpPr/>
          <p:nvPr/>
        </p:nvCxnSpPr>
        <p:spPr>
          <a:xfrm>
            <a:off x="1447800" y="5660316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9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FFF488-B5F3-4EA5-9EB5-CDDF0BFD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96" y="1838983"/>
            <a:ext cx="5430008" cy="4248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Betweenness Centrality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037258"/>
            <a:ext cx="3793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Shortest from H-&gt;A, G-&gt;A, I-&gt;A,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H-&gt;B (0.5), G-&gt;B (0.5), I-&gt;B (0.5), 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betweenness</a:t>
            </a:r>
            <a:r>
              <a:rPr lang="en-US" dirty="0">
                <a:solidFill>
                  <a:srgbClr val="C00000"/>
                </a:solidFill>
              </a:rPr>
              <a:t> = 4.5</a:t>
            </a:r>
          </a:p>
        </p:txBody>
      </p:sp>
      <p:sp>
        <p:nvSpPr>
          <p:cNvPr id="10" name="Freeform 9"/>
          <p:cNvSpPr/>
          <p:nvPr/>
        </p:nvSpPr>
        <p:spPr>
          <a:xfrm rot="3676566" flipV="1">
            <a:off x="3140240" y="5425899"/>
            <a:ext cx="187354" cy="842690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33160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Shortest path from H-&gt;G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betweenness</a:t>
            </a:r>
            <a:r>
              <a:rPr lang="en-US" dirty="0">
                <a:solidFill>
                  <a:srgbClr val="C00000"/>
                </a:solidFill>
              </a:rPr>
              <a:t> = 1</a:t>
            </a:r>
          </a:p>
        </p:txBody>
      </p:sp>
      <p:sp>
        <p:nvSpPr>
          <p:cNvPr id="12" name="Freeform 11"/>
          <p:cNvSpPr/>
          <p:nvPr/>
        </p:nvSpPr>
        <p:spPr>
          <a:xfrm rot="21038135" flipV="1">
            <a:off x="7202474" y="2755050"/>
            <a:ext cx="186841" cy="502949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6949791" flipV="1">
            <a:off x="2833189" y="2779260"/>
            <a:ext cx="214993" cy="842690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5702" y="586274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Not on shortest path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betweenness</a:t>
            </a:r>
            <a:r>
              <a:rPr lang="en-US" dirty="0">
                <a:solidFill>
                  <a:srgbClr val="C00000"/>
                </a:solidFill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315607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FFF488-B5F3-4EA5-9EB5-CDDF0BFD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96" y="1838983"/>
            <a:ext cx="5430008" cy="4248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Normalized Betweenness Centrality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558534"/>
            <a:ext cx="379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betweenness = 4.5/56  = 0.080</a:t>
            </a:r>
          </a:p>
        </p:txBody>
      </p:sp>
      <p:sp>
        <p:nvSpPr>
          <p:cNvPr id="10" name="Freeform 9"/>
          <p:cNvSpPr/>
          <p:nvPr/>
        </p:nvSpPr>
        <p:spPr>
          <a:xfrm rot="3676566" flipV="1">
            <a:off x="3140240" y="5425899"/>
            <a:ext cx="187354" cy="842690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33160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betweenness = 1/56 = 0.018</a:t>
            </a:r>
          </a:p>
        </p:txBody>
      </p:sp>
      <p:sp>
        <p:nvSpPr>
          <p:cNvPr id="12" name="Freeform 11"/>
          <p:cNvSpPr/>
          <p:nvPr/>
        </p:nvSpPr>
        <p:spPr>
          <a:xfrm rot="21038135" flipV="1">
            <a:off x="7202474" y="2755050"/>
            <a:ext cx="186841" cy="502949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6949791" flipV="1">
            <a:off x="2833189" y="2779260"/>
            <a:ext cx="214993" cy="842690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2930" y="594722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betweenness = 0/56 = 0</a:t>
            </a:r>
          </a:p>
        </p:txBody>
      </p:sp>
    </p:spTree>
    <p:extLst>
      <p:ext uri="{BB962C8B-B14F-4D97-AF65-F5344CB8AC3E}">
        <p14:creationId xmlns:p14="http://schemas.microsoft.com/office/powerpoint/2010/main" val="16540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Centrality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Degree centrality – Number of edges connecting a node</a:t>
            </a:r>
          </a:p>
          <a:p>
            <a:r>
              <a:rPr lang="en-US" dirty="0"/>
              <a:t>Betweenness centrality – Number of times a node lies on shortest path between any 2 nodes</a:t>
            </a:r>
          </a:p>
          <a:p>
            <a:r>
              <a:rPr lang="en-US" b="1" dirty="0"/>
              <a:t>Eigenvector centrality </a:t>
            </a:r>
            <a:r>
              <a:rPr lang="en-US" dirty="0"/>
              <a:t>– Sum of centrality values of the node’s neighbors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0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Rewards nodes for connecting to other highly connected nodes</a:t>
            </a:r>
          </a:p>
          <a:p>
            <a:r>
              <a:rPr lang="en-US" dirty="0"/>
              <a:t>High eigenvector score means node is connected to many nodes that also have high scores</a:t>
            </a:r>
          </a:p>
          <a:p>
            <a:r>
              <a:rPr lang="en-US" dirty="0"/>
              <a:t>Rich get richer phenomenon (Matthew effect)</a:t>
            </a:r>
          </a:p>
          <a:p>
            <a:r>
              <a:rPr lang="en-US" dirty="0"/>
              <a:t>Google’s PageRank algorithm for ranking web pages is very similar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8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22EF2D-9644-415B-994D-2050EBCB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96" y="1838983"/>
            <a:ext cx="5430008" cy="4248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Centrality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1564" y="4275149"/>
            <a:ext cx="81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0.51</a:t>
            </a:r>
          </a:p>
        </p:txBody>
      </p:sp>
      <p:sp>
        <p:nvSpPr>
          <p:cNvPr id="10" name="Freeform 9"/>
          <p:cNvSpPr/>
          <p:nvPr/>
        </p:nvSpPr>
        <p:spPr>
          <a:xfrm rot="6244527" flipV="1">
            <a:off x="5396892" y="1604846"/>
            <a:ext cx="239277" cy="842690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0055" y="1832684"/>
            <a:ext cx="115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Near 0</a:t>
            </a:r>
          </a:p>
        </p:txBody>
      </p:sp>
      <p:sp>
        <p:nvSpPr>
          <p:cNvPr id="12" name="Freeform 11"/>
          <p:cNvSpPr/>
          <p:nvPr/>
        </p:nvSpPr>
        <p:spPr>
          <a:xfrm rot="15759992" flipV="1">
            <a:off x="5402054" y="4380519"/>
            <a:ext cx="186841" cy="502949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5148412" flipV="1">
            <a:off x="2529566" y="4391930"/>
            <a:ext cx="253907" cy="766447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99946" y="4756750"/>
            <a:ext cx="88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0.67</a:t>
            </a:r>
          </a:p>
        </p:txBody>
      </p:sp>
    </p:spTree>
    <p:extLst>
      <p:ext uri="{BB962C8B-B14F-4D97-AF65-F5344CB8AC3E}">
        <p14:creationId xmlns:p14="http://schemas.microsoft.com/office/powerpoint/2010/main" val="184091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Easley &amp; Kleinberg, </a:t>
            </a:r>
            <a:r>
              <a:rPr lang="en-US" i="1" dirty="0"/>
              <a:t>Networks, Crowds, and Markets</a:t>
            </a:r>
            <a:r>
              <a:rPr lang="en-US" dirty="0"/>
              <a:t> (2010)</a:t>
            </a:r>
          </a:p>
          <a:p>
            <a:r>
              <a:rPr lang="en-US" dirty="0"/>
              <a:t>Christakis and Fowler, </a:t>
            </a:r>
            <a:r>
              <a:rPr lang="en-US" i="1" dirty="0"/>
              <a:t>Connected</a:t>
            </a:r>
            <a:r>
              <a:rPr lang="en-US" dirty="0"/>
              <a:t> (2009)</a:t>
            </a:r>
          </a:p>
          <a:p>
            <a:r>
              <a:rPr lang="en-US" dirty="0" err="1"/>
              <a:t>Kadushin</a:t>
            </a:r>
            <a:r>
              <a:rPr lang="en-US" dirty="0"/>
              <a:t>, </a:t>
            </a:r>
            <a:r>
              <a:rPr lang="en-US" i="1" dirty="0"/>
              <a:t>Understanding Social Networks </a:t>
            </a:r>
            <a:r>
              <a:rPr lang="en-US" dirty="0"/>
              <a:t>(2011)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2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Centrality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590800" y="47625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37878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2"/>
          </p:cNvCxnSpPr>
          <p:nvPr/>
        </p:nvCxnSpPr>
        <p:spPr>
          <a:xfrm>
            <a:off x="2133600" y="34249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6" idx="7"/>
          </p:cNvCxnSpPr>
          <p:nvPr/>
        </p:nvCxnSpPr>
        <p:spPr>
          <a:xfrm flipH="1">
            <a:off x="3501371" y="41380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41380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572000" y="3292559"/>
            <a:ext cx="1066800" cy="990600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09429" y="2956449"/>
            <a:ext cx="834371" cy="241565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086600" y="2309019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31568" y="52578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95400" y="28575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1505012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nodes are the most important?</a:t>
            </a:r>
          </a:p>
        </p:txBody>
      </p:sp>
    </p:spTree>
    <p:extLst>
      <p:ext uri="{BB962C8B-B14F-4D97-AF65-F5344CB8AC3E}">
        <p14:creationId xmlns:p14="http://schemas.microsoft.com/office/powerpoint/2010/main" val="24497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LinkedIn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600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LinkedIn Network</a:t>
            </a:r>
            <a:r>
              <a:rPr lang="en-US" dirty="0"/>
              <a:t> (Imam, 2011)</a:t>
            </a:r>
          </a:p>
        </p:txBody>
      </p:sp>
      <p:pic>
        <p:nvPicPr>
          <p:cNvPr id="4098" name="Picture 2" descr="https://content.linkedin.com/content/dam/blog/en-us/corporate/blog/2011/01/alisnetwor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17638"/>
            <a:ext cx="7429500" cy="47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 rot="8071928" flipV="1">
            <a:off x="1813688" y="2199361"/>
            <a:ext cx="278950" cy="1245864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2503464" flipH="1" flipV="1">
            <a:off x="7250501" y="3092103"/>
            <a:ext cx="528807" cy="1566377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363" y="181623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spans multiple communities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2697" y="255453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highly embedded in community</a:t>
            </a:r>
          </a:p>
        </p:txBody>
      </p:sp>
    </p:spTree>
    <p:extLst>
      <p:ext uri="{BB962C8B-B14F-4D97-AF65-F5344CB8AC3E}">
        <p14:creationId xmlns:p14="http://schemas.microsoft.com/office/powerpoint/2010/main" val="292484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Centrality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Degree centrality </a:t>
            </a:r>
            <a:r>
              <a:rPr lang="en-US" dirty="0"/>
              <a:t>– Number of edges connecting a node</a:t>
            </a:r>
          </a:p>
          <a:p>
            <a:pPr lvl="1"/>
            <a:r>
              <a:rPr lang="en-US" dirty="0"/>
              <a:t>For directed graphs: indegree and outdegree centrality</a:t>
            </a:r>
          </a:p>
        </p:txBody>
      </p:sp>
    </p:spTree>
    <p:extLst>
      <p:ext uri="{BB962C8B-B14F-4D97-AF65-F5344CB8AC3E}">
        <p14:creationId xmlns:p14="http://schemas.microsoft.com/office/powerpoint/2010/main" val="394324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0C574-64AA-48C4-B4A6-7A31E15E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828800"/>
            <a:ext cx="5839640" cy="443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Centrality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degree centrality =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4535" y="190242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degree centrality = 2</a:t>
            </a:r>
          </a:p>
        </p:txBody>
      </p:sp>
      <p:sp>
        <p:nvSpPr>
          <p:cNvPr id="12" name="Freeform 11"/>
          <p:cNvSpPr/>
          <p:nvPr/>
        </p:nvSpPr>
        <p:spPr>
          <a:xfrm rot="4710139" flipH="1" flipV="1">
            <a:off x="5557854" y="1563876"/>
            <a:ext cx="269019" cy="991006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55B3BD4-F5B8-43F5-8BF9-C15CB6E85DB3}"/>
              </a:ext>
            </a:extLst>
          </p:cNvPr>
          <p:cNvSpPr/>
          <p:nvPr/>
        </p:nvSpPr>
        <p:spPr>
          <a:xfrm rot="3139080" flipV="1">
            <a:off x="2676823" y="4709904"/>
            <a:ext cx="135423" cy="1052485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B108B-1A41-4A9E-9292-F14CA3D48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96" y="1838983"/>
            <a:ext cx="5430008" cy="4248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 Centrality for Directed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3705" y="5168360"/>
            <a:ext cx="266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indegree</a:t>
            </a:r>
            <a:r>
              <a:rPr lang="en-US" dirty="0">
                <a:solidFill>
                  <a:srgbClr val="C00000"/>
                </a:solidFill>
              </a:rPr>
              <a:t> centrality = 4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outdegree</a:t>
            </a:r>
            <a:r>
              <a:rPr lang="en-US" dirty="0">
                <a:solidFill>
                  <a:srgbClr val="C00000"/>
                </a:solidFill>
              </a:rPr>
              <a:t> centrality = 1</a:t>
            </a:r>
          </a:p>
        </p:txBody>
      </p:sp>
      <p:sp>
        <p:nvSpPr>
          <p:cNvPr id="10" name="Freeform 9"/>
          <p:cNvSpPr/>
          <p:nvPr/>
        </p:nvSpPr>
        <p:spPr>
          <a:xfrm rot="4273962" flipV="1">
            <a:off x="2443371" y="4308783"/>
            <a:ext cx="207939" cy="1125204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8400" y="395764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indegree</a:t>
            </a:r>
            <a:r>
              <a:rPr lang="en-US" dirty="0">
                <a:solidFill>
                  <a:srgbClr val="C00000"/>
                </a:solidFill>
              </a:rPr>
              <a:t> centrality = 2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outdegree</a:t>
            </a:r>
            <a:r>
              <a:rPr lang="en-US" dirty="0">
                <a:solidFill>
                  <a:srgbClr val="C00000"/>
                </a:solidFill>
              </a:rPr>
              <a:t> centrality = 3</a:t>
            </a:r>
          </a:p>
        </p:txBody>
      </p:sp>
      <p:sp>
        <p:nvSpPr>
          <p:cNvPr id="12" name="Freeform 11"/>
          <p:cNvSpPr/>
          <p:nvPr/>
        </p:nvSpPr>
        <p:spPr>
          <a:xfrm rot="15598656" flipV="1">
            <a:off x="5730398" y="3922426"/>
            <a:ext cx="189613" cy="1118884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5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Centrality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Degree centrality </a:t>
            </a:r>
            <a:r>
              <a:rPr lang="en-US" dirty="0"/>
              <a:t>– Number of edges connecting a node</a:t>
            </a:r>
          </a:p>
          <a:p>
            <a:pPr lvl="1"/>
            <a:r>
              <a:rPr lang="en-US" dirty="0"/>
              <a:t>For weighted graphs: indegree and outdegree centrality</a:t>
            </a:r>
          </a:p>
          <a:p>
            <a:pPr lvl="1"/>
            <a:r>
              <a:rPr lang="en-US" dirty="0"/>
              <a:t>May be normalized: num edges / </a:t>
            </a:r>
            <a:r>
              <a:rPr lang="en-US"/>
              <a:t>possible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0C574-64AA-48C4-B4A6-7A31E15E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828800"/>
            <a:ext cx="5839640" cy="443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Degree Centrality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degree centrality = 4/8 = 0.5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1324" y="1874713"/>
            <a:ext cx="30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degree centrality = 2/8 = 0.25</a:t>
            </a:r>
          </a:p>
        </p:txBody>
      </p:sp>
      <p:sp>
        <p:nvSpPr>
          <p:cNvPr id="12" name="Freeform 11"/>
          <p:cNvSpPr/>
          <p:nvPr/>
        </p:nvSpPr>
        <p:spPr>
          <a:xfrm rot="4710139" flipH="1" flipV="1">
            <a:off x="5557854" y="1563876"/>
            <a:ext cx="269019" cy="991006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55B3BD4-F5B8-43F5-8BF9-C15CB6E85DB3}"/>
              </a:ext>
            </a:extLst>
          </p:cNvPr>
          <p:cNvSpPr/>
          <p:nvPr/>
        </p:nvSpPr>
        <p:spPr>
          <a:xfrm rot="3139080" flipV="1">
            <a:off x="2676823" y="4709904"/>
            <a:ext cx="135423" cy="1052485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7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B108B-1A41-4A9E-9292-F14CA3D48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96" y="1838983"/>
            <a:ext cx="5430008" cy="4248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Normalized Degree Centrality for Directed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7505" y="5168360"/>
            <a:ext cx="346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indegree centrality = 4/8 = 0.5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outdegree centrality = 1/8 = 0.125</a:t>
            </a:r>
          </a:p>
        </p:txBody>
      </p:sp>
      <p:sp>
        <p:nvSpPr>
          <p:cNvPr id="10" name="Freeform 9"/>
          <p:cNvSpPr/>
          <p:nvPr/>
        </p:nvSpPr>
        <p:spPr>
          <a:xfrm rot="4273962" flipV="1">
            <a:off x="2443371" y="4308783"/>
            <a:ext cx="207939" cy="1125204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1" y="395764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indegree centrality = 2/8 = 0.25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outdegree centrality = 3/8 = 0.375</a:t>
            </a:r>
          </a:p>
        </p:txBody>
      </p:sp>
      <p:sp>
        <p:nvSpPr>
          <p:cNvPr id="12" name="Freeform 11"/>
          <p:cNvSpPr/>
          <p:nvPr/>
        </p:nvSpPr>
        <p:spPr>
          <a:xfrm rot="15598656" flipV="1">
            <a:off x="5377729" y="4270485"/>
            <a:ext cx="250341" cy="475018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7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94645</TotalTime>
  <Words>477</Words>
  <Application>Microsoft Office PowerPoint</Application>
  <PresentationFormat>On-screen Show (4:3)</PresentationFormat>
  <Paragraphs>94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Significant Nodes in a Network</vt:lpstr>
      <vt:lpstr>Centrality</vt:lpstr>
      <vt:lpstr>Example from LinkedIn Network</vt:lpstr>
      <vt:lpstr>Common Centrality Measures</vt:lpstr>
      <vt:lpstr>Degree Centrality</vt:lpstr>
      <vt:lpstr>Degree Centrality for Directed Graph</vt:lpstr>
      <vt:lpstr>Common Centrality Measures</vt:lpstr>
      <vt:lpstr>Normalized Degree Centrality</vt:lpstr>
      <vt:lpstr>Normalized Degree Centrality for Directed Graph</vt:lpstr>
      <vt:lpstr>Common Centrality Measures</vt:lpstr>
      <vt:lpstr>Betweenness Centrality</vt:lpstr>
      <vt:lpstr>Normalized Betweenness Centrality</vt:lpstr>
      <vt:lpstr>Common Centrality Measures</vt:lpstr>
      <vt:lpstr>Eigenvector Centrality</vt:lpstr>
      <vt:lpstr>Eigenvector Centrality</vt:lpstr>
      <vt:lpstr>Other Helpful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1904</cp:revision>
  <dcterms:created xsi:type="dcterms:W3CDTF">2011-01-04T16:11:25Z</dcterms:created>
  <dcterms:modified xsi:type="dcterms:W3CDTF">2019-10-16T21:49:11Z</dcterms:modified>
</cp:coreProperties>
</file>