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360" r:id="rId3"/>
    <p:sldId id="377" r:id="rId4"/>
    <p:sldId id="378" r:id="rId5"/>
    <p:sldId id="379" r:id="rId6"/>
    <p:sldId id="339" r:id="rId7"/>
    <p:sldId id="340" r:id="rId8"/>
    <p:sldId id="341" r:id="rId9"/>
    <p:sldId id="342" r:id="rId10"/>
    <p:sldId id="343" r:id="rId11"/>
    <p:sldId id="376" r:id="rId12"/>
    <p:sldId id="344" r:id="rId13"/>
    <p:sldId id="345" r:id="rId14"/>
    <p:sldId id="346" r:id="rId15"/>
    <p:sldId id="348" r:id="rId16"/>
    <p:sldId id="349" r:id="rId17"/>
    <p:sldId id="350" r:id="rId18"/>
    <p:sldId id="351" r:id="rId19"/>
    <p:sldId id="352" r:id="rId20"/>
    <p:sldId id="353" r:id="rId21"/>
    <p:sldId id="380" r:id="rId22"/>
    <p:sldId id="355" r:id="rId23"/>
    <p:sldId id="356" r:id="rId24"/>
    <p:sldId id="357" r:id="rId25"/>
    <p:sldId id="354" r:id="rId26"/>
    <p:sldId id="358" r:id="rId27"/>
    <p:sldId id="359" r:id="rId28"/>
    <p:sldId id="362" r:id="rId29"/>
    <p:sldId id="361" r:id="rId30"/>
    <p:sldId id="364" r:id="rId31"/>
    <p:sldId id="365" r:id="rId32"/>
    <p:sldId id="366" r:id="rId33"/>
    <p:sldId id="368" r:id="rId34"/>
    <p:sldId id="367" r:id="rId35"/>
    <p:sldId id="369" r:id="rId36"/>
    <p:sldId id="370" r:id="rId37"/>
    <p:sldId id="371" r:id="rId38"/>
    <p:sldId id="37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8A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466" autoAdjust="0"/>
  </p:normalViewPr>
  <p:slideViewPr>
    <p:cSldViewPr>
      <p:cViewPr varScale="1">
        <p:scale>
          <a:sx n="89" d="100"/>
          <a:sy n="89" d="100"/>
        </p:scale>
        <p:origin x="27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90C65F-6D79-4D58-97A0-23C1691BD109}" type="datetimeFigureOut">
              <a:rPr lang="en-US" smtClean="0"/>
              <a:pPr/>
              <a:t>10/30/2019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0A14BE-539A-45AA-B88F-E34EDB2B78B9}" type="slidenum">
              <a:rPr lang="en-US" smtClean="0"/>
              <a:pPr/>
              <a:t>‹#›</a:t>
            </a:fld>
            <a:endParaRPr lang="en-US"/>
          </a:p>
        </p:txBody>
      </p:sp>
    </p:spTree>
    <p:extLst>
      <p:ext uri="{BB962C8B-B14F-4D97-AF65-F5344CB8AC3E}">
        <p14:creationId xmlns:p14="http://schemas.microsoft.com/office/powerpoint/2010/main" val="745234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DAE19D-5339-4756-B8A9-1250AF6B265C}" type="datetimeFigureOut">
              <a:rPr lang="en-US" smtClean="0"/>
              <a:pPr/>
              <a:t>10/28/2019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1520A2-ED9F-47E8-A938-FCDAA9B59C94}" type="slidenum">
              <a:rPr lang="en-US" smtClean="0"/>
              <a:pPr/>
              <a:t>‹#›</a:t>
            </a:fld>
            <a:endParaRPr lang="en-US"/>
          </a:p>
        </p:txBody>
      </p:sp>
    </p:spTree>
    <p:extLst>
      <p:ext uri="{BB962C8B-B14F-4D97-AF65-F5344CB8AC3E}">
        <p14:creationId xmlns:p14="http://schemas.microsoft.com/office/powerpoint/2010/main" val="627002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Dunbar%27s_number"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1520A2-ED9F-47E8-A938-FCDAA9B59C94}" type="slidenum">
              <a:rPr lang="en-US" smtClean="0"/>
              <a:pPr/>
              <a:t>3</a:t>
            </a:fld>
            <a:endParaRPr lang="en-US"/>
          </a:p>
        </p:txBody>
      </p:sp>
    </p:spTree>
    <p:extLst>
      <p:ext uri="{BB962C8B-B14F-4D97-AF65-F5344CB8AC3E}">
        <p14:creationId xmlns:p14="http://schemas.microsoft.com/office/powerpoint/2010/main" val="3796864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Robin Ian MacDonald Dunbar (born 28 June 1947): a British anthropologist and evolutionary psychologist and a specialist in primate behavior at University of Oxford. Best known for his Dunbar’s number: a measurement of the “cognitive limit to the number of individuals with whom any one person can maintain stable relationships”</a:t>
            </a:r>
            <a:br>
              <a:rPr lang="en-US" dirty="0"/>
            </a:br>
            <a:r>
              <a:rPr lang="en-US" dirty="0">
                <a:hlinkClick r:id="rId3"/>
              </a:rPr>
              <a:t>https://en.wikipedia.org/wiki/Dunbar%27s_number</a:t>
            </a:r>
            <a:endParaRPr lang="en-US" dirty="0"/>
          </a:p>
        </p:txBody>
      </p:sp>
      <p:sp>
        <p:nvSpPr>
          <p:cNvPr id="4" name="Slide Number Placeholder 3"/>
          <p:cNvSpPr>
            <a:spLocks noGrp="1"/>
          </p:cNvSpPr>
          <p:nvPr>
            <p:ph type="sldNum" sz="quarter" idx="5"/>
          </p:nvPr>
        </p:nvSpPr>
        <p:spPr/>
        <p:txBody>
          <a:bodyPr/>
          <a:lstStyle/>
          <a:p>
            <a:fld id="{681520A2-ED9F-47E8-A938-FCDAA9B59C94}" type="slidenum">
              <a:rPr lang="en-US" smtClean="0"/>
              <a:pPr/>
              <a:t>5</a:t>
            </a:fld>
            <a:endParaRPr lang="en-US"/>
          </a:p>
        </p:txBody>
      </p:sp>
    </p:spTree>
    <p:extLst>
      <p:ext uri="{BB962C8B-B14F-4D97-AF65-F5344CB8AC3E}">
        <p14:creationId xmlns:p14="http://schemas.microsoft.com/office/powerpoint/2010/main" val="3062492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graph shows that as you increase the amount of time talking to someone, there is an increased chance that the person you are talking to has also called others you have called.</a:t>
            </a:r>
            <a:endParaRPr lang="en-US" dirty="0"/>
          </a:p>
        </p:txBody>
      </p:sp>
      <p:sp>
        <p:nvSpPr>
          <p:cNvPr id="4" name="Slide Number Placeholder 3"/>
          <p:cNvSpPr>
            <a:spLocks noGrp="1"/>
          </p:cNvSpPr>
          <p:nvPr>
            <p:ph type="sldNum" sz="quarter" idx="10"/>
          </p:nvPr>
        </p:nvSpPr>
        <p:spPr/>
        <p:txBody>
          <a:bodyPr/>
          <a:lstStyle/>
          <a:p>
            <a:fld id="{681520A2-ED9F-47E8-A938-FCDAA9B59C94}" type="slidenum">
              <a:rPr lang="en-US" smtClean="0"/>
              <a:pPr/>
              <a:t>25</a:t>
            </a:fld>
            <a:endParaRPr lang="en-US"/>
          </a:p>
        </p:txBody>
      </p:sp>
    </p:spTree>
    <p:extLst>
      <p:ext uri="{BB962C8B-B14F-4D97-AF65-F5344CB8AC3E}">
        <p14:creationId xmlns:p14="http://schemas.microsoft.com/office/powerpoint/2010/main" val="3641592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Dunbar’s number = 150</a:t>
            </a:r>
          </a:p>
        </p:txBody>
      </p:sp>
      <p:sp>
        <p:nvSpPr>
          <p:cNvPr id="4" name="Slide Number Placeholder 3"/>
          <p:cNvSpPr>
            <a:spLocks noGrp="1"/>
          </p:cNvSpPr>
          <p:nvPr>
            <p:ph type="sldNum" sz="quarter" idx="5"/>
          </p:nvPr>
        </p:nvSpPr>
        <p:spPr/>
        <p:txBody>
          <a:bodyPr/>
          <a:lstStyle/>
          <a:p>
            <a:fld id="{681520A2-ED9F-47E8-A938-FCDAA9B59C94}" type="slidenum">
              <a:rPr lang="en-US" smtClean="0"/>
              <a:pPr/>
              <a:t>31</a:t>
            </a:fld>
            <a:endParaRPr lang="en-US"/>
          </a:p>
        </p:txBody>
      </p:sp>
    </p:spTree>
    <p:extLst>
      <p:ext uri="{BB962C8B-B14F-4D97-AF65-F5344CB8AC3E}">
        <p14:creationId xmlns:p14="http://schemas.microsoft.com/office/powerpoint/2010/main" val="4031932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4D9B34-50F3-4805-929D-3EDBDB23DF05}" type="datetimeFigureOut">
              <a:rPr lang="en-US" smtClean="0"/>
              <a:pPr/>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C1EB-AF8C-44FF-9CA3-5931A8C917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4D9B34-50F3-4805-929D-3EDBDB23DF05}" type="datetimeFigureOut">
              <a:rPr lang="en-US" smtClean="0"/>
              <a:pPr/>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C1EB-AF8C-44FF-9CA3-5931A8C917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4D9B34-50F3-4805-929D-3EDBDB23DF05}" type="datetimeFigureOut">
              <a:rPr lang="en-US" smtClean="0"/>
              <a:pPr/>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C1EB-AF8C-44FF-9CA3-5931A8C917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4D9B34-50F3-4805-929D-3EDBDB23DF05}" type="datetimeFigureOut">
              <a:rPr lang="en-US" smtClean="0"/>
              <a:pPr/>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C1EB-AF8C-44FF-9CA3-5931A8C917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4D9B34-50F3-4805-929D-3EDBDB23DF05}" type="datetimeFigureOut">
              <a:rPr lang="en-US" smtClean="0"/>
              <a:pPr/>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C1EB-AF8C-44FF-9CA3-5931A8C9179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4D9B34-50F3-4805-929D-3EDBDB23DF05}" type="datetimeFigureOut">
              <a:rPr lang="en-US" smtClean="0"/>
              <a:pPr/>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0C1EB-AF8C-44FF-9CA3-5931A8C917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4D9B34-50F3-4805-929D-3EDBDB23DF05}" type="datetimeFigureOut">
              <a:rPr lang="en-US" smtClean="0"/>
              <a:pPr/>
              <a:t>10/28/2019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90C1EB-AF8C-44FF-9CA3-5931A8C917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4D9B34-50F3-4805-929D-3EDBDB23DF05}" type="datetimeFigureOut">
              <a:rPr lang="en-US" smtClean="0"/>
              <a:pPr/>
              <a:t>10/28/2019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90C1EB-AF8C-44FF-9CA3-5931A8C917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4D9B34-50F3-4805-929D-3EDBDB23DF05}" type="datetimeFigureOut">
              <a:rPr lang="en-US" smtClean="0"/>
              <a:pPr/>
              <a:t>10/28/2019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90C1EB-AF8C-44FF-9CA3-5931A8C917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4D9B34-50F3-4805-929D-3EDBDB23DF05}" type="datetimeFigureOut">
              <a:rPr lang="en-US" smtClean="0"/>
              <a:pPr/>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0C1EB-AF8C-44FF-9CA3-5931A8C917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4D9B34-50F3-4805-929D-3EDBDB23DF05}" type="datetimeFigureOut">
              <a:rPr lang="en-US" smtClean="0"/>
              <a:pPr/>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0C1EB-AF8C-44FF-9CA3-5931A8C917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4D9B34-50F3-4805-929D-3EDBDB23DF05}" type="datetimeFigureOut">
              <a:rPr lang="en-US" smtClean="0"/>
              <a:pPr/>
              <a:t>10/28/2019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C1EB-AF8C-44FF-9CA3-5931A8C917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hyperlink" Target="http://creativecommons.org/licenses/by-nc-sa/3.0/"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cs.cornell.edu/home/kleinber/networks-book/"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pnas.org/content/pnas/104/18/7332.full.pdf"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cs.cornell.edu/home/kleinber/networks-book/networks-book-ch03.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overstated.net/2009/03/09/maintained-relationships-on-facebook/"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overstated.net/2009/03/09/maintained-relationships-on-facebook"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overstated.net/2009/03/09/maintained-relationships-on-facebook"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arxiv.org/pdf/0812.1045.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ptgmedia.pearsoncmg.com/images/9780321804112/samplefiles/0321804112.pdf"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9000"/>
            <a:lum/>
          </a:blip>
          <a:srcRect/>
          <a:stretch>
            <a:fillRect l="22000" t="13000"/>
          </a:stretch>
        </a:blipFill>
        <a:effectLst/>
      </p:bgPr>
    </p:bg>
    <p:spTree>
      <p:nvGrpSpPr>
        <p:cNvPr id="1" name=""/>
        <p:cNvGrpSpPr/>
        <p:nvPr/>
      </p:nvGrpSpPr>
      <p:grpSpPr>
        <a:xfrm>
          <a:off x="0" y="0"/>
          <a:ext cx="0" cy="0"/>
          <a:chOff x="0" y="0"/>
          <a:chExt cx="0" cy="0"/>
        </a:xfrm>
      </p:grpSpPr>
      <p:pic>
        <p:nvPicPr>
          <p:cNvPr id="4" name="Picture 11" descr="http://searchengineland.com/figz/wp-content/seloads/2011/05/facebook_like_button_bi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3637" y="2523602"/>
            <a:ext cx="1143000" cy="5085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676400"/>
            <a:ext cx="7848600" cy="1470025"/>
          </a:xfrm>
        </p:spPr>
        <p:txBody>
          <a:bodyPr>
            <a:normAutofit/>
          </a:bodyPr>
          <a:lstStyle/>
          <a:p>
            <a:r>
              <a:rPr lang="en-US" b="1" dirty="0"/>
              <a:t>Social Networks: Tie Strength</a:t>
            </a:r>
          </a:p>
        </p:txBody>
      </p:sp>
      <p:sp>
        <p:nvSpPr>
          <p:cNvPr id="3" name="Subtitle 2"/>
          <p:cNvSpPr>
            <a:spLocks noGrp="1"/>
          </p:cNvSpPr>
          <p:nvPr>
            <p:ph type="subTitle" idx="1"/>
          </p:nvPr>
        </p:nvSpPr>
        <p:spPr>
          <a:xfrm>
            <a:off x="1371600" y="3352800"/>
            <a:ext cx="6400800" cy="1752600"/>
          </a:xfrm>
        </p:spPr>
        <p:txBody>
          <a:bodyPr>
            <a:normAutofit/>
          </a:bodyPr>
          <a:lstStyle/>
          <a:p>
            <a:r>
              <a:rPr lang="en-US" dirty="0">
                <a:solidFill>
                  <a:schemeClr val="tx1">
                    <a:lumMod val="75000"/>
                    <a:lumOff val="25000"/>
                  </a:schemeClr>
                </a:solidFill>
              </a:rPr>
              <a:t>Dr. Frank McCown</a:t>
            </a:r>
          </a:p>
          <a:p>
            <a:r>
              <a:rPr lang="en-US" dirty="0">
                <a:solidFill>
                  <a:schemeClr val="tx1">
                    <a:lumMod val="75000"/>
                    <a:lumOff val="25000"/>
                  </a:schemeClr>
                </a:solidFill>
              </a:rPr>
              <a:t>Intro to Web Science</a:t>
            </a:r>
          </a:p>
          <a:p>
            <a:r>
              <a:rPr lang="en-US" dirty="0">
                <a:solidFill>
                  <a:schemeClr val="tx1">
                    <a:lumMod val="75000"/>
                    <a:lumOff val="25000"/>
                  </a:schemeClr>
                </a:solidFill>
              </a:rPr>
              <a:t>Harding University</a:t>
            </a:r>
          </a:p>
        </p:txBody>
      </p:sp>
      <p:sp>
        <p:nvSpPr>
          <p:cNvPr id="8" name="TextBox 7"/>
          <p:cNvSpPr txBox="1"/>
          <p:nvPr>
            <p:custDataLst>
              <p:tags r:id="rId1"/>
            </p:custDataLst>
          </p:nvPr>
        </p:nvSpPr>
        <p:spPr>
          <a:xfrm>
            <a:off x="800100" y="5983069"/>
            <a:ext cx="7543800" cy="646331"/>
          </a:xfrm>
          <a:prstGeom prst="rect">
            <a:avLst/>
          </a:prstGeom>
          <a:noFill/>
        </p:spPr>
        <p:txBody>
          <a:bodyPr wrap="square" rtlCol="0">
            <a:spAutoFit/>
          </a:bodyPr>
          <a:lstStyle/>
          <a:p>
            <a:pPr algn="ctr"/>
            <a:r>
              <a:rPr lang="en-US" dirty="0"/>
              <a:t>This work is licensed under a </a:t>
            </a:r>
            <a:r>
              <a:rPr lang="en-US" dirty="0">
                <a:hlinkClick r:id="rId5"/>
              </a:rPr>
              <a:t>Creative Commons Attribution-</a:t>
            </a:r>
            <a:r>
              <a:rPr lang="en-US" dirty="0" err="1">
                <a:hlinkClick r:id="rId5"/>
              </a:rPr>
              <a:t>NonCommercial</a:t>
            </a:r>
            <a:r>
              <a:rPr lang="en-US" dirty="0">
                <a:hlinkClick r:id="rId5"/>
              </a:rPr>
              <a:t>-</a:t>
            </a:r>
            <a:r>
              <a:rPr lang="en-US" dirty="0" err="1">
                <a:hlinkClick r:id="rId5"/>
              </a:rPr>
              <a:t>ShareAlike</a:t>
            </a:r>
            <a:r>
              <a:rPr lang="en-US" dirty="0">
                <a:hlinkClick r:id="rId5"/>
              </a:rPr>
              <a:t> 3.0 </a:t>
            </a:r>
            <a:r>
              <a:rPr lang="en-US" dirty="0" err="1">
                <a:hlinkClick r:id="rId5"/>
              </a:rPr>
              <a:t>Unported</a:t>
            </a:r>
            <a:r>
              <a:rPr lang="en-US" dirty="0">
                <a:hlinkClick r:id="rId5"/>
              </a:rPr>
              <a:t> License</a:t>
            </a:r>
            <a:endParaRPr lang="en-US" b="1" dirty="0"/>
          </a:p>
        </p:txBody>
      </p:sp>
      <p:pic>
        <p:nvPicPr>
          <p:cNvPr id="9" name="Picture 2" descr="Creative Commons Licen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2900" y="5638800"/>
            <a:ext cx="838200" cy="295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p:nvPr/>
        </p:nvCxnSpPr>
        <p:spPr>
          <a:xfrm flipH="1">
            <a:off x="3363444" y="3840477"/>
            <a:ext cx="922020" cy="21706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4628364" y="4419600"/>
            <a:ext cx="1315236" cy="60960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562600" y="3138993"/>
            <a:ext cx="533400" cy="899607"/>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Clustering Coefficient</a:t>
            </a:r>
          </a:p>
        </p:txBody>
      </p:sp>
      <p:sp>
        <p:nvSpPr>
          <p:cNvPr id="10" name="Oval 9"/>
          <p:cNvSpPr/>
          <p:nvPr/>
        </p:nvSpPr>
        <p:spPr>
          <a:xfrm>
            <a:off x="3619500" y="2438398"/>
            <a:ext cx="838200" cy="762000"/>
          </a:xfrm>
          <a:prstGeom prst="ellipse">
            <a:avLst/>
          </a:prstGeom>
          <a:solidFill>
            <a:schemeClr val="accent1">
              <a:lumMod val="20000"/>
              <a:lumOff val="80000"/>
            </a:schemeClr>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a:t>
            </a:r>
          </a:p>
        </p:txBody>
      </p:sp>
      <p:sp>
        <p:nvSpPr>
          <p:cNvPr id="12" name="Oval 11"/>
          <p:cNvSpPr/>
          <p:nvPr/>
        </p:nvSpPr>
        <p:spPr>
          <a:xfrm>
            <a:off x="4209263" y="3459477"/>
            <a:ext cx="838200" cy="762000"/>
          </a:xfrm>
          <a:prstGeom prst="ellipse">
            <a:avLst/>
          </a:prstGeom>
          <a:solidFill>
            <a:schemeClr val="accent1">
              <a:lumMod val="20000"/>
              <a:lumOff val="80000"/>
            </a:schemeClr>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a:t>
            </a:r>
          </a:p>
        </p:txBody>
      </p:sp>
      <p:cxnSp>
        <p:nvCxnSpPr>
          <p:cNvPr id="13" name="Straight Arrow Connector 12"/>
          <p:cNvCxnSpPr>
            <a:stCxn id="10" idx="6"/>
            <a:endCxn id="11" idx="2"/>
          </p:cNvCxnSpPr>
          <p:nvPr/>
        </p:nvCxnSpPr>
        <p:spPr>
          <a:xfrm>
            <a:off x="4457700" y="2819398"/>
            <a:ext cx="533400" cy="7620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4171163" y="3185159"/>
            <a:ext cx="228600" cy="335281"/>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933032" y="3185159"/>
            <a:ext cx="324768" cy="398886"/>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991100" y="2514598"/>
            <a:ext cx="838200" cy="762000"/>
          </a:xfrm>
          <a:prstGeom prst="ellipse">
            <a:avLst/>
          </a:prstGeom>
          <a:solidFill>
            <a:schemeClr val="accent1">
              <a:lumMod val="20000"/>
              <a:lumOff val="80000"/>
            </a:schemeClr>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B</a:t>
            </a:r>
          </a:p>
        </p:txBody>
      </p:sp>
      <p:sp>
        <p:nvSpPr>
          <p:cNvPr id="16" name="Oval 15"/>
          <p:cNvSpPr/>
          <p:nvPr/>
        </p:nvSpPr>
        <p:spPr>
          <a:xfrm>
            <a:off x="2758440" y="3657600"/>
            <a:ext cx="838200" cy="762000"/>
          </a:xfrm>
          <a:prstGeom prst="ellipse">
            <a:avLst/>
          </a:prstGeom>
          <a:solidFill>
            <a:schemeClr val="accent1">
              <a:lumMod val="20000"/>
              <a:lumOff val="80000"/>
            </a:schemeClr>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D</a:t>
            </a:r>
          </a:p>
        </p:txBody>
      </p:sp>
      <p:sp>
        <p:nvSpPr>
          <p:cNvPr id="17" name="Oval 16"/>
          <p:cNvSpPr/>
          <p:nvPr/>
        </p:nvSpPr>
        <p:spPr>
          <a:xfrm>
            <a:off x="3866363" y="4800600"/>
            <a:ext cx="838200" cy="762000"/>
          </a:xfrm>
          <a:prstGeom prst="ellipse">
            <a:avLst/>
          </a:prstGeom>
          <a:solidFill>
            <a:schemeClr val="accent1">
              <a:lumMod val="20000"/>
              <a:lumOff val="80000"/>
            </a:schemeClr>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E</a:t>
            </a:r>
          </a:p>
        </p:txBody>
      </p:sp>
      <p:sp>
        <p:nvSpPr>
          <p:cNvPr id="18" name="Oval 17"/>
          <p:cNvSpPr/>
          <p:nvPr/>
        </p:nvSpPr>
        <p:spPr>
          <a:xfrm>
            <a:off x="5814060" y="3840477"/>
            <a:ext cx="838200" cy="762000"/>
          </a:xfrm>
          <a:prstGeom prst="ellipse">
            <a:avLst/>
          </a:prstGeom>
          <a:solidFill>
            <a:schemeClr val="accent1">
              <a:lumMod val="20000"/>
              <a:lumOff val="80000"/>
            </a:schemeClr>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F</a:t>
            </a:r>
          </a:p>
        </p:txBody>
      </p:sp>
      <p:grpSp>
        <p:nvGrpSpPr>
          <p:cNvPr id="34" name="Group 33"/>
          <p:cNvGrpSpPr/>
          <p:nvPr/>
        </p:nvGrpSpPr>
        <p:grpSpPr>
          <a:xfrm>
            <a:off x="472440" y="1683601"/>
            <a:ext cx="3147060" cy="830997"/>
            <a:chOff x="472440" y="1531201"/>
            <a:chExt cx="3147060" cy="830997"/>
          </a:xfrm>
        </p:grpSpPr>
        <p:sp>
          <p:nvSpPr>
            <p:cNvPr id="32" name="TextBox 31"/>
            <p:cNvSpPr txBox="1"/>
            <p:nvPr/>
          </p:nvSpPr>
          <p:spPr>
            <a:xfrm>
              <a:off x="472440" y="1531201"/>
              <a:ext cx="2286000" cy="830997"/>
            </a:xfrm>
            <a:prstGeom prst="rect">
              <a:avLst/>
            </a:prstGeom>
            <a:noFill/>
          </p:spPr>
          <p:txBody>
            <a:bodyPr wrap="square" rtlCol="0">
              <a:spAutoFit/>
            </a:bodyPr>
            <a:lstStyle/>
            <a:p>
              <a:pPr algn="ctr"/>
              <a:r>
                <a:rPr lang="en-US" sz="2400" b="1" dirty="0"/>
                <a:t>A</a:t>
              </a:r>
              <a:r>
                <a:rPr lang="en-US" sz="2400" dirty="0"/>
                <a:t>’s CC: </a:t>
              </a:r>
              <a:br>
                <a:rPr lang="en-US" sz="2400" dirty="0"/>
              </a:br>
              <a:r>
                <a:rPr lang="en-US" sz="2400" dirty="0"/>
                <a:t>BC / BC = 1  </a:t>
              </a:r>
            </a:p>
          </p:txBody>
        </p:sp>
        <p:sp>
          <p:nvSpPr>
            <p:cNvPr id="33" name="Freeform 32"/>
            <p:cNvSpPr/>
            <p:nvPr/>
          </p:nvSpPr>
          <p:spPr>
            <a:xfrm>
              <a:off x="2453640" y="2011680"/>
              <a:ext cx="1165860" cy="350518"/>
            </a:xfrm>
            <a:custGeom>
              <a:avLst/>
              <a:gdLst>
                <a:gd name="connsiteX0" fmla="*/ 1097280 w 1100857"/>
                <a:gd name="connsiteY0" fmla="*/ 457200 h 457200"/>
                <a:gd name="connsiteX1" fmla="*/ 1036320 w 1100857"/>
                <a:gd name="connsiteY1" fmla="*/ 381000 h 457200"/>
                <a:gd name="connsiteX2" fmla="*/ 655320 w 1100857"/>
                <a:gd name="connsiteY2" fmla="*/ 76200 h 457200"/>
                <a:gd name="connsiteX3" fmla="*/ 472440 w 1100857"/>
                <a:gd name="connsiteY3" fmla="*/ 274320 h 457200"/>
                <a:gd name="connsiteX4" fmla="*/ 0 w 1100857"/>
                <a:gd name="connsiteY4" fmla="*/ 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857" h="457200">
                  <a:moveTo>
                    <a:pt x="1097280" y="457200"/>
                  </a:moveTo>
                  <a:cubicBezTo>
                    <a:pt x="1103630" y="450850"/>
                    <a:pt x="1109980" y="444500"/>
                    <a:pt x="1036320" y="381000"/>
                  </a:cubicBezTo>
                  <a:cubicBezTo>
                    <a:pt x="962660" y="317500"/>
                    <a:pt x="749300" y="93980"/>
                    <a:pt x="655320" y="76200"/>
                  </a:cubicBezTo>
                  <a:cubicBezTo>
                    <a:pt x="561340" y="58420"/>
                    <a:pt x="581660" y="287020"/>
                    <a:pt x="472440" y="274320"/>
                  </a:cubicBezTo>
                  <a:cubicBezTo>
                    <a:pt x="363220" y="261620"/>
                    <a:pt x="181610" y="130810"/>
                    <a:pt x="0" y="0"/>
                  </a:cubicBezTo>
                </a:path>
              </a:pathLst>
            </a:custGeom>
            <a:noFill/>
            <a:ln>
              <a:head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6568440" y="2307996"/>
            <a:ext cx="2240280" cy="1524863"/>
            <a:chOff x="6568440" y="2155596"/>
            <a:chExt cx="2240280" cy="1524863"/>
          </a:xfrm>
        </p:grpSpPr>
        <p:sp>
          <p:nvSpPr>
            <p:cNvPr id="35" name="TextBox 34"/>
            <p:cNvSpPr txBox="1"/>
            <p:nvPr/>
          </p:nvSpPr>
          <p:spPr>
            <a:xfrm>
              <a:off x="7056120" y="2155596"/>
              <a:ext cx="1752600" cy="830997"/>
            </a:xfrm>
            <a:prstGeom prst="rect">
              <a:avLst/>
            </a:prstGeom>
            <a:noFill/>
          </p:spPr>
          <p:txBody>
            <a:bodyPr wrap="square" rtlCol="0">
              <a:spAutoFit/>
            </a:bodyPr>
            <a:lstStyle/>
            <a:p>
              <a:pPr algn="ctr"/>
              <a:r>
                <a:rPr lang="en-US" sz="2400" b="1" dirty="0"/>
                <a:t>F</a:t>
              </a:r>
              <a:r>
                <a:rPr lang="en-US" sz="2400" dirty="0"/>
                <a:t>’s CC: </a:t>
              </a:r>
              <a:br>
                <a:rPr lang="en-US" sz="2400" dirty="0"/>
              </a:br>
              <a:r>
                <a:rPr lang="en-US" sz="2400" dirty="0"/>
                <a:t>- / BE = 0  </a:t>
              </a:r>
            </a:p>
          </p:txBody>
        </p:sp>
        <p:sp>
          <p:nvSpPr>
            <p:cNvPr id="36" name="Freeform 35"/>
            <p:cNvSpPr/>
            <p:nvPr/>
          </p:nvSpPr>
          <p:spPr>
            <a:xfrm flipH="1">
              <a:off x="6568440" y="3047998"/>
              <a:ext cx="975360" cy="632461"/>
            </a:xfrm>
            <a:custGeom>
              <a:avLst/>
              <a:gdLst>
                <a:gd name="connsiteX0" fmla="*/ 1097280 w 1100857"/>
                <a:gd name="connsiteY0" fmla="*/ 457200 h 457200"/>
                <a:gd name="connsiteX1" fmla="*/ 1036320 w 1100857"/>
                <a:gd name="connsiteY1" fmla="*/ 381000 h 457200"/>
                <a:gd name="connsiteX2" fmla="*/ 655320 w 1100857"/>
                <a:gd name="connsiteY2" fmla="*/ 76200 h 457200"/>
                <a:gd name="connsiteX3" fmla="*/ 472440 w 1100857"/>
                <a:gd name="connsiteY3" fmla="*/ 274320 h 457200"/>
                <a:gd name="connsiteX4" fmla="*/ 0 w 1100857"/>
                <a:gd name="connsiteY4" fmla="*/ 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857" h="457200">
                  <a:moveTo>
                    <a:pt x="1097280" y="457200"/>
                  </a:moveTo>
                  <a:cubicBezTo>
                    <a:pt x="1103630" y="450850"/>
                    <a:pt x="1109980" y="444500"/>
                    <a:pt x="1036320" y="381000"/>
                  </a:cubicBezTo>
                  <a:cubicBezTo>
                    <a:pt x="962660" y="317500"/>
                    <a:pt x="749300" y="93980"/>
                    <a:pt x="655320" y="76200"/>
                  </a:cubicBezTo>
                  <a:cubicBezTo>
                    <a:pt x="561340" y="58420"/>
                    <a:pt x="581660" y="287020"/>
                    <a:pt x="472440" y="274320"/>
                  </a:cubicBezTo>
                  <a:cubicBezTo>
                    <a:pt x="363220" y="261620"/>
                    <a:pt x="181610" y="130810"/>
                    <a:pt x="0" y="0"/>
                  </a:cubicBezTo>
                </a:path>
              </a:pathLst>
            </a:custGeom>
            <a:noFill/>
            <a:ln>
              <a:head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250674" y="4221476"/>
            <a:ext cx="4149088" cy="1333921"/>
            <a:chOff x="250674" y="4069076"/>
            <a:chExt cx="4149088" cy="1333921"/>
          </a:xfrm>
        </p:grpSpPr>
        <p:sp>
          <p:nvSpPr>
            <p:cNvPr id="28" name="TextBox 27"/>
            <p:cNvSpPr txBox="1"/>
            <p:nvPr/>
          </p:nvSpPr>
          <p:spPr>
            <a:xfrm>
              <a:off x="250674" y="4572000"/>
              <a:ext cx="3131820" cy="830997"/>
            </a:xfrm>
            <a:prstGeom prst="rect">
              <a:avLst/>
            </a:prstGeom>
            <a:noFill/>
          </p:spPr>
          <p:txBody>
            <a:bodyPr wrap="square" rtlCol="0">
              <a:spAutoFit/>
            </a:bodyPr>
            <a:lstStyle/>
            <a:p>
              <a:pPr algn="ctr"/>
              <a:r>
                <a:rPr lang="en-US" sz="2400" b="1" dirty="0"/>
                <a:t>C</a:t>
              </a:r>
              <a:r>
                <a:rPr lang="en-US" sz="2400" dirty="0"/>
                <a:t>’s CC: </a:t>
              </a:r>
              <a:br>
                <a:rPr lang="en-US" sz="2400" dirty="0"/>
              </a:br>
              <a:r>
                <a:rPr lang="en-US" sz="2400" dirty="0"/>
                <a:t>AB / AB, AD, BD = 1/3  </a:t>
              </a:r>
            </a:p>
          </p:txBody>
        </p:sp>
        <p:sp>
          <p:nvSpPr>
            <p:cNvPr id="38" name="Freeform 37"/>
            <p:cNvSpPr/>
            <p:nvPr/>
          </p:nvSpPr>
          <p:spPr>
            <a:xfrm>
              <a:off x="3177539" y="4069076"/>
              <a:ext cx="1222223" cy="807723"/>
            </a:xfrm>
            <a:custGeom>
              <a:avLst/>
              <a:gdLst>
                <a:gd name="connsiteX0" fmla="*/ 1005840 w 1005840"/>
                <a:gd name="connsiteY0" fmla="*/ 0 h 883920"/>
                <a:gd name="connsiteX1" fmla="*/ 731520 w 1005840"/>
                <a:gd name="connsiteY1" fmla="*/ 457200 h 883920"/>
                <a:gd name="connsiteX2" fmla="*/ 487680 w 1005840"/>
                <a:gd name="connsiteY2" fmla="*/ 411480 h 883920"/>
                <a:gd name="connsiteX3" fmla="*/ 0 w 1005840"/>
                <a:gd name="connsiteY3" fmla="*/ 883920 h 883920"/>
              </a:gdLst>
              <a:ahLst/>
              <a:cxnLst>
                <a:cxn ang="0">
                  <a:pos x="connsiteX0" y="connsiteY0"/>
                </a:cxn>
                <a:cxn ang="0">
                  <a:pos x="connsiteX1" y="connsiteY1"/>
                </a:cxn>
                <a:cxn ang="0">
                  <a:pos x="connsiteX2" y="connsiteY2"/>
                </a:cxn>
                <a:cxn ang="0">
                  <a:pos x="connsiteX3" y="connsiteY3"/>
                </a:cxn>
              </a:cxnLst>
              <a:rect l="l" t="t" r="r" b="b"/>
              <a:pathLst>
                <a:path w="1005840" h="883920">
                  <a:moveTo>
                    <a:pt x="1005840" y="0"/>
                  </a:moveTo>
                  <a:cubicBezTo>
                    <a:pt x="911860" y="194310"/>
                    <a:pt x="817880" y="388620"/>
                    <a:pt x="731520" y="457200"/>
                  </a:cubicBezTo>
                  <a:cubicBezTo>
                    <a:pt x="645160" y="525780"/>
                    <a:pt x="609600" y="340360"/>
                    <a:pt x="487680" y="411480"/>
                  </a:cubicBezTo>
                  <a:cubicBezTo>
                    <a:pt x="365760" y="482600"/>
                    <a:pt x="0" y="883920"/>
                    <a:pt x="0" y="883920"/>
                  </a:cubicBezTo>
                </a:path>
              </a:pathLst>
            </a:custGeom>
            <a:noFill/>
            <a:ln>
              <a:head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38200" y="6096000"/>
            <a:ext cx="7467600" cy="461665"/>
          </a:xfrm>
          <a:prstGeom prst="rect">
            <a:avLst/>
          </a:prstGeom>
          <a:noFill/>
        </p:spPr>
        <p:txBody>
          <a:bodyPr wrap="square" rtlCol="0">
            <a:spAutoFit/>
          </a:bodyPr>
          <a:lstStyle/>
          <a:p>
            <a:pPr algn="ctr"/>
            <a:r>
              <a:rPr lang="en-US" sz="2400" i="1" dirty="0"/>
              <a:t>CC</a:t>
            </a:r>
            <a:r>
              <a:rPr lang="en-US" sz="2400" dirty="0"/>
              <a:t> for a node = # of friend pairs / # of possible friend pairs</a:t>
            </a:r>
          </a:p>
        </p:txBody>
      </p:sp>
    </p:spTree>
    <p:extLst>
      <p:ext uri="{BB962C8B-B14F-4D97-AF65-F5344CB8AC3E}">
        <p14:creationId xmlns:p14="http://schemas.microsoft.com/office/powerpoint/2010/main" val="173546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 Strength and Triadic Closure</a:t>
            </a:r>
          </a:p>
        </p:txBody>
      </p:sp>
      <p:grpSp>
        <p:nvGrpSpPr>
          <p:cNvPr id="18" name="Group 17"/>
          <p:cNvGrpSpPr/>
          <p:nvPr/>
        </p:nvGrpSpPr>
        <p:grpSpPr>
          <a:xfrm>
            <a:off x="682777" y="2212442"/>
            <a:ext cx="2209800" cy="1783079"/>
            <a:chOff x="1007414" y="2212442"/>
            <a:chExt cx="2209800" cy="1783079"/>
          </a:xfrm>
          <a:solidFill>
            <a:schemeClr val="accent1">
              <a:lumMod val="20000"/>
              <a:lumOff val="80000"/>
            </a:schemeClr>
          </a:solidFill>
          <a:effectLst>
            <a:outerShdw blurRad="50800" dist="38100" dir="2700000" algn="tl" rotWithShape="0">
              <a:prstClr val="black">
                <a:alpha val="40000"/>
              </a:prstClr>
            </a:outerShdw>
          </a:effectLst>
        </p:grpSpPr>
        <p:sp>
          <p:nvSpPr>
            <p:cNvPr id="3" name="Oval 2"/>
            <p:cNvSpPr/>
            <p:nvPr/>
          </p:nvSpPr>
          <p:spPr>
            <a:xfrm>
              <a:off x="1007414" y="2212442"/>
              <a:ext cx="838200" cy="762000"/>
            </a:xfrm>
            <a:prstGeom prst="ellipse">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a:t>
              </a:r>
            </a:p>
          </p:txBody>
        </p:sp>
        <p:sp>
          <p:nvSpPr>
            <p:cNvPr id="4" name="Oval 3"/>
            <p:cNvSpPr/>
            <p:nvPr/>
          </p:nvSpPr>
          <p:spPr>
            <a:xfrm>
              <a:off x="1597177" y="3233521"/>
              <a:ext cx="838200" cy="762000"/>
            </a:xfrm>
            <a:prstGeom prst="ellipse">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a:t>
              </a:r>
            </a:p>
          </p:txBody>
        </p:sp>
        <p:cxnSp>
          <p:nvCxnSpPr>
            <p:cNvPr id="5" name="Straight Arrow Connector 4"/>
            <p:cNvCxnSpPr>
              <a:stCxn id="3" idx="6"/>
              <a:endCxn id="8" idx="2"/>
            </p:cNvCxnSpPr>
            <p:nvPr/>
          </p:nvCxnSpPr>
          <p:spPr>
            <a:xfrm>
              <a:off x="1845614" y="2593442"/>
              <a:ext cx="533400" cy="76200"/>
            </a:xfrm>
            <a:prstGeom prst="straightConnector1">
              <a:avLst/>
            </a:prstGeom>
            <a:grpFill/>
            <a:ln w="25400">
              <a:solidFill>
                <a:srgbClr val="C0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flipV="1">
              <a:off x="1559077" y="2959203"/>
              <a:ext cx="228600" cy="335281"/>
            </a:xfrm>
            <a:prstGeom prst="straightConnector1">
              <a:avLst/>
            </a:prstGeom>
            <a:grpFill/>
            <a:ln w="25400">
              <a:solidFill>
                <a:srgbClr val="C00000"/>
              </a:solidFill>
              <a:tailEnd type="none" w="lg" len="lg"/>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379014" y="2288642"/>
              <a:ext cx="838200" cy="762000"/>
            </a:xfrm>
            <a:prstGeom prst="ellipse">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B</a:t>
              </a:r>
            </a:p>
          </p:txBody>
        </p:sp>
      </p:grpSp>
      <p:sp>
        <p:nvSpPr>
          <p:cNvPr id="9" name="Freeform 8"/>
          <p:cNvSpPr/>
          <p:nvPr/>
        </p:nvSpPr>
        <p:spPr>
          <a:xfrm rot="-2280000" flipV="1">
            <a:off x="2452183" y="3138218"/>
            <a:ext cx="190978" cy="625201"/>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815375" y="3488918"/>
            <a:ext cx="2133600" cy="830997"/>
          </a:xfrm>
          <a:prstGeom prst="rect">
            <a:avLst/>
          </a:prstGeom>
          <a:noFill/>
        </p:spPr>
        <p:txBody>
          <a:bodyPr wrap="square" rtlCol="0">
            <a:spAutoFit/>
          </a:bodyPr>
          <a:lstStyle/>
          <a:p>
            <a:pPr algn="ctr"/>
            <a:r>
              <a:rPr lang="en-US" sz="2400" dirty="0"/>
              <a:t>More likely to form</a:t>
            </a:r>
          </a:p>
        </p:txBody>
      </p:sp>
      <p:sp>
        <p:nvSpPr>
          <p:cNvPr id="17" name="TextBox 16"/>
          <p:cNvSpPr txBox="1"/>
          <p:nvPr/>
        </p:nvSpPr>
        <p:spPr>
          <a:xfrm>
            <a:off x="6598918" y="3673583"/>
            <a:ext cx="2133600" cy="830997"/>
          </a:xfrm>
          <a:prstGeom prst="rect">
            <a:avLst/>
          </a:prstGeom>
          <a:noFill/>
        </p:spPr>
        <p:txBody>
          <a:bodyPr wrap="square" rtlCol="0">
            <a:spAutoFit/>
          </a:bodyPr>
          <a:lstStyle/>
          <a:p>
            <a:pPr algn="ctr"/>
            <a:r>
              <a:rPr lang="en-US" sz="2400" dirty="0"/>
              <a:t>Less likely to form</a:t>
            </a:r>
          </a:p>
        </p:txBody>
      </p:sp>
      <p:grpSp>
        <p:nvGrpSpPr>
          <p:cNvPr id="19" name="Group 18"/>
          <p:cNvGrpSpPr/>
          <p:nvPr/>
        </p:nvGrpSpPr>
        <p:grpSpPr>
          <a:xfrm>
            <a:off x="5029200" y="2212442"/>
            <a:ext cx="2209800" cy="1783079"/>
            <a:chOff x="1007414" y="2212442"/>
            <a:chExt cx="2209800" cy="1783079"/>
          </a:xfrm>
          <a:solidFill>
            <a:schemeClr val="accent1">
              <a:lumMod val="20000"/>
              <a:lumOff val="80000"/>
            </a:schemeClr>
          </a:solidFill>
          <a:effectLst>
            <a:outerShdw blurRad="50800" dist="38100" dir="2700000" algn="tl" rotWithShape="0">
              <a:prstClr val="black">
                <a:alpha val="40000"/>
              </a:prstClr>
            </a:outerShdw>
          </a:effectLst>
        </p:grpSpPr>
        <p:sp>
          <p:nvSpPr>
            <p:cNvPr id="20" name="Oval 19"/>
            <p:cNvSpPr/>
            <p:nvPr/>
          </p:nvSpPr>
          <p:spPr>
            <a:xfrm>
              <a:off x="1007414" y="2212442"/>
              <a:ext cx="838200" cy="762000"/>
            </a:xfrm>
            <a:prstGeom prst="ellipse">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a:t>
              </a:r>
            </a:p>
          </p:txBody>
        </p:sp>
        <p:sp>
          <p:nvSpPr>
            <p:cNvPr id="21" name="Oval 20"/>
            <p:cNvSpPr/>
            <p:nvPr/>
          </p:nvSpPr>
          <p:spPr>
            <a:xfrm>
              <a:off x="1597177" y="3233521"/>
              <a:ext cx="838200" cy="762000"/>
            </a:xfrm>
            <a:prstGeom prst="ellipse">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a:t>
              </a:r>
            </a:p>
          </p:txBody>
        </p:sp>
        <p:cxnSp>
          <p:nvCxnSpPr>
            <p:cNvPr id="22" name="Straight Arrow Connector 21"/>
            <p:cNvCxnSpPr>
              <a:stCxn id="20" idx="6"/>
              <a:endCxn id="24" idx="2"/>
            </p:cNvCxnSpPr>
            <p:nvPr/>
          </p:nvCxnSpPr>
          <p:spPr>
            <a:xfrm>
              <a:off x="1845614" y="2593442"/>
              <a:ext cx="533400" cy="76200"/>
            </a:xfrm>
            <a:prstGeom prst="straightConnector1">
              <a:avLst/>
            </a:prstGeom>
            <a:grpFill/>
            <a:ln w="25400">
              <a:solidFill>
                <a:srgbClr val="C0000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1559077" y="2959203"/>
              <a:ext cx="228600" cy="335281"/>
            </a:xfrm>
            <a:prstGeom prst="straightConnector1">
              <a:avLst/>
            </a:prstGeom>
            <a:grpFill/>
            <a:ln w="25400">
              <a:solidFill>
                <a:srgbClr val="C00000"/>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2379014" y="2288642"/>
              <a:ext cx="838200" cy="762000"/>
            </a:xfrm>
            <a:prstGeom prst="ellipse">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B</a:t>
              </a:r>
            </a:p>
          </p:txBody>
        </p:sp>
      </p:grpSp>
      <p:sp>
        <p:nvSpPr>
          <p:cNvPr id="25" name="Freeform 24"/>
          <p:cNvSpPr/>
          <p:nvPr/>
        </p:nvSpPr>
        <p:spPr>
          <a:xfrm rot="-2280000" flipV="1">
            <a:off x="6755892" y="3079899"/>
            <a:ext cx="190978" cy="625201"/>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79120" y="5184338"/>
            <a:ext cx="8153400" cy="1077218"/>
          </a:xfrm>
          <a:prstGeom prst="rect">
            <a:avLst/>
          </a:prstGeom>
          <a:noFill/>
        </p:spPr>
        <p:txBody>
          <a:bodyPr wrap="square" rtlCol="0">
            <a:spAutoFit/>
          </a:bodyPr>
          <a:lstStyle/>
          <a:p>
            <a:pPr algn="ctr"/>
            <a:r>
              <a:rPr lang="en-US" sz="3200" dirty="0"/>
              <a:t>Triadic closure is more likely to form when initial edges are </a:t>
            </a:r>
            <a:r>
              <a:rPr lang="en-US" sz="3200" b="1" dirty="0"/>
              <a:t>strong</a:t>
            </a:r>
          </a:p>
        </p:txBody>
      </p:sp>
    </p:spTree>
    <p:extLst>
      <p:ext uri="{BB962C8B-B14F-4D97-AF65-F5344CB8AC3E}">
        <p14:creationId xmlns:p14="http://schemas.microsoft.com/office/powerpoint/2010/main" val="3181735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a:stCxn id="12" idx="1"/>
            <a:endCxn id="17" idx="5"/>
          </p:cNvCxnSpPr>
          <p:nvPr/>
        </p:nvCxnSpPr>
        <p:spPr>
          <a:xfrm flipH="1" flipV="1">
            <a:off x="2163248" y="3209830"/>
            <a:ext cx="1068464" cy="86416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2"/>
            <a:endCxn id="18" idx="6"/>
          </p:cNvCxnSpPr>
          <p:nvPr/>
        </p:nvCxnSpPr>
        <p:spPr>
          <a:xfrm flipH="1">
            <a:off x="2286000" y="4343400"/>
            <a:ext cx="82296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0"/>
            <a:endCxn id="10" idx="4"/>
          </p:cNvCxnSpPr>
          <p:nvPr/>
        </p:nvCxnSpPr>
        <p:spPr>
          <a:xfrm flipV="1">
            <a:off x="3528060" y="3321422"/>
            <a:ext cx="0" cy="64097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Bridges</a:t>
            </a:r>
          </a:p>
        </p:txBody>
      </p:sp>
      <p:sp>
        <p:nvSpPr>
          <p:cNvPr id="10" name="Oval 9"/>
          <p:cNvSpPr/>
          <p:nvPr/>
        </p:nvSpPr>
        <p:spPr>
          <a:xfrm>
            <a:off x="3108960" y="2559422"/>
            <a:ext cx="838200" cy="762000"/>
          </a:xfrm>
          <a:prstGeom prst="ellipse">
            <a:avLst/>
          </a:prstGeom>
          <a:solidFill>
            <a:schemeClr val="accent1">
              <a:lumMod val="20000"/>
              <a:lumOff val="80000"/>
            </a:schemeClr>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a:t>
            </a:r>
          </a:p>
        </p:txBody>
      </p:sp>
      <p:sp>
        <p:nvSpPr>
          <p:cNvPr id="12" name="Oval 11"/>
          <p:cNvSpPr/>
          <p:nvPr/>
        </p:nvSpPr>
        <p:spPr>
          <a:xfrm>
            <a:off x="3108960" y="3962400"/>
            <a:ext cx="838200" cy="762000"/>
          </a:xfrm>
          <a:prstGeom prst="ellipse">
            <a:avLst/>
          </a:prstGeom>
          <a:solidFill>
            <a:schemeClr val="accent1">
              <a:lumMod val="20000"/>
              <a:lumOff val="80000"/>
            </a:schemeClr>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13" name="Straight Arrow Connector 12"/>
          <p:cNvCxnSpPr>
            <a:stCxn id="10" idx="6"/>
            <a:endCxn id="11" idx="2"/>
          </p:cNvCxnSpPr>
          <p:nvPr/>
        </p:nvCxnSpPr>
        <p:spPr>
          <a:xfrm>
            <a:off x="3947160" y="2940422"/>
            <a:ext cx="138684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2"/>
            <a:endCxn id="17" idx="6"/>
          </p:cNvCxnSpPr>
          <p:nvPr/>
        </p:nvCxnSpPr>
        <p:spPr>
          <a:xfrm flipH="1">
            <a:off x="2286000" y="2940422"/>
            <a:ext cx="82296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8" idx="0"/>
            <a:endCxn id="17" idx="4"/>
          </p:cNvCxnSpPr>
          <p:nvPr/>
        </p:nvCxnSpPr>
        <p:spPr>
          <a:xfrm flipV="1">
            <a:off x="1866900" y="3321422"/>
            <a:ext cx="0" cy="64097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334000" y="2559422"/>
            <a:ext cx="838200" cy="762000"/>
          </a:xfrm>
          <a:prstGeom prst="ellipse">
            <a:avLst/>
          </a:prstGeom>
          <a:solidFill>
            <a:schemeClr val="accent1">
              <a:lumMod val="20000"/>
              <a:lumOff val="80000"/>
            </a:schemeClr>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B</a:t>
            </a:r>
          </a:p>
        </p:txBody>
      </p:sp>
      <p:sp>
        <p:nvSpPr>
          <p:cNvPr id="16" name="Oval 15"/>
          <p:cNvSpPr/>
          <p:nvPr/>
        </p:nvSpPr>
        <p:spPr>
          <a:xfrm>
            <a:off x="5334000" y="3962400"/>
            <a:ext cx="838200" cy="762000"/>
          </a:xfrm>
          <a:prstGeom prst="ellipse">
            <a:avLst/>
          </a:prstGeom>
          <a:solidFill>
            <a:schemeClr val="accent1">
              <a:lumMod val="20000"/>
              <a:lumOff val="80000"/>
            </a:schemeClr>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7" name="Oval 16"/>
          <p:cNvSpPr/>
          <p:nvPr/>
        </p:nvSpPr>
        <p:spPr>
          <a:xfrm>
            <a:off x="1447800" y="2559422"/>
            <a:ext cx="838200" cy="762000"/>
          </a:xfrm>
          <a:prstGeom prst="ellipse">
            <a:avLst/>
          </a:prstGeom>
          <a:solidFill>
            <a:schemeClr val="accent1">
              <a:lumMod val="20000"/>
              <a:lumOff val="80000"/>
            </a:schemeClr>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8" name="Oval 17"/>
          <p:cNvSpPr/>
          <p:nvPr/>
        </p:nvSpPr>
        <p:spPr>
          <a:xfrm>
            <a:off x="1447800" y="3962400"/>
            <a:ext cx="838200" cy="762000"/>
          </a:xfrm>
          <a:prstGeom prst="ellipse">
            <a:avLst/>
          </a:prstGeom>
          <a:solidFill>
            <a:schemeClr val="accent1">
              <a:lumMod val="20000"/>
              <a:lumOff val="80000"/>
            </a:schemeClr>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40" name="TextBox 39"/>
          <p:cNvSpPr txBox="1"/>
          <p:nvPr/>
        </p:nvSpPr>
        <p:spPr>
          <a:xfrm>
            <a:off x="533400" y="5849927"/>
            <a:ext cx="8153400" cy="461665"/>
          </a:xfrm>
          <a:prstGeom prst="rect">
            <a:avLst/>
          </a:prstGeom>
          <a:noFill/>
        </p:spPr>
        <p:txBody>
          <a:bodyPr wrap="square" rtlCol="0">
            <a:spAutoFit/>
          </a:bodyPr>
          <a:lstStyle/>
          <a:p>
            <a:pPr algn="ctr"/>
            <a:r>
              <a:rPr lang="en-US" sz="2400" dirty="0"/>
              <a:t>Edge is a </a:t>
            </a:r>
            <a:r>
              <a:rPr lang="en-US" sz="2400" b="1" dirty="0"/>
              <a:t>bridge</a:t>
            </a:r>
            <a:r>
              <a:rPr lang="en-US" sz="2400" dirty="0"/>
              <a:t> if removing the edge creates two components</a:t>
            </a:r>
          </a:p>
        </p:txBody>
      </p:sp>
      <p:sp>
        <p:nvSpPr>
          <p:cNvPr id="30" name="Oval 29"/>
          <p:cNvSpPr/>
          <p:nvPr/>
        </p:nvSpPr>
        <p:spPr>
          <a:xfrm>
            <a:off x="6972300" y="2559422"/>
            <a:ext cx="838200" cy="762000"/>
          </a:xfrm>
          <a:prstGeom prst="ellipse">
            <a:avLst/>
          </a:prstGeom>
          <a:solidFill>
            <a:schemeClr val="accent1">
              <a:lumMod val="20000"/>
              <a:lumOff val="80000"/>
            </a:schemeClr>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31" name="Oval 30"/>
          <p:cNvSpPr/>
          <p:nvPr/>
        </p:nvSpPr>
        <p:spPr>
          <a:xfrm>
            <a:off x="6972300" y="3962400"/>
            <a:ext cx="838200" cy="762000"/>
          </a:xfrm>
          <a:prstGeom prst="ellipse">
            <a:avLst/>
          </a:prstGeom>
          <a:solidFill>
            <a:schemeClr val="accent1">
              <a:lumMod val="20000"/>
              <a:lumOff val="80000"/>
            </a:schemeClr>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42" name="Straight Arrow Connector 41"/>
          <p:cNvCxnSpPr>
            <a:stCxn id="18" idx="7"/>
            <a:endCxn id="10" idx="3"/>
          </p:cNvCxnSpPr>
          <p:nvPr/>
        </p:nvCxnSpPr>
        <p:spPr>
          <a:xfrm flipV="1">
            <a:off x="2163248" y="3209830"/>
            <a:ext cx="1068464" cy="86416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1" idx="1"/>
          </p:cNvCxnSpPr>
          <p:nvPr/>
        </p:nvCxnSpPr>
        <p:spPr>
          <a:xfrm flipH="1" flipV="1">
            <a:off x="6057900" y="3209830"/>
            <a:ext cx="1037152" cy="86416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6" idx="7"/>
            <a:endCxn id="30" idx="3"/>
          </p:cNvCxnSpPr>
          <p:nvPr/>
        </p:nvCxnSpPr>
        <p:spPr>
          <a:xfrm flipV="1">
            <a:off x="6049448" y="3209830"/>
            <a:ext cx="1045604" cy="86416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6" idx="0"/>
          </p:cNvCxnSpPr>
          <p:nvPr/>
        </p:nvCxnSpPr>
        <p:spPr>
          <a:xfrm flipV="1">
            <a:off x="5753100" y="3321422"/>
            <a:ext cx="0" cy="64097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1" idx="0"/>
            <a:endCxn id="30" idx="4"/>
          </p:cNvCxnSpPr>
          <p:nvPr/>
        </p:nvCxnSpPr>
        <p:spPr>
          <a:xfrm flipV="1">
            <a:off x="7391400" y="3321422"/>
            <a:ext cx="0" cy="64097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0" idx="2"/>
            <a:endCxn id="11" idx="6"/>
          </p:cNvCxnSpPr>
          <p:nvPr/>
        </p:nvCxnSpPr>
        <p:spPr>
          <a:xfrm flipH="1">
            <a:off x="6172200" y="2940422"/>
            <a:ext cx="8001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16" idx="6"/>
            <a:endCxn id="31" idx="2"/>
          </p:cNvCxnSpPr>
          <p:nvPr/>
        </p:nvCxnSpPr>
        <p:spPr>
          <a:xfrm>
            <a:off x="6172200" y="4343400"/>
            <a:ext cx="8001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8" name="Freeform 67"/>
          <p:cNvSpPr/>
          <p:nvPr/>
        </p:nvSpPr>
        <p:spPr>
          <a:xfrm>
            <a:off x="4610100" y="1993795"/>
            <a:ext cx="182880" cy="853440"/>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8491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a:stCxn id="12" idx="1"/>
            <a:endCxn id="17" idx="5"/>
          </p:cNvCxnSpPr>
          <p:nvPr/>
        </p:nvCxnSpPr>
        <p:spPr>
          <a:xfrm flipH="1" flipV="1">
            <a:off x="2196726" y="4209294"/>
            <a:ext cx="123010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2"/>
            <a:endCxn id="18" idx="6"/>
          </p:cNvCxnSpPr>
          <p:nvPr/>
        </p:nvCxnSpPr>
        <p:spPr>
          <a:xfrm flipH="1">
            <a:off x="2286000" y="5402134"/>
            <a:ext cx="105156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0"/>
            <a:endCxn id="10" idx="4"/>
          </p:cNvCxnSpPr>
          <p:nvPr/>
        </p:nvCxnSpPr>
        <p:spPr>
          <a:xfrm flipV="1">
            <a:off x="3642360" y="4296336"/>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Local Bridges</a:t>
            </a:r>
          </a:p>
        </p:txBody>
      </p:sp>
      <p:sp>
        <p:nvSpPr>
          <p:cNvPr id="10" name="Oval 9"/>
          <p:cNvSpPr/>
          <p:nvPr/>
        </p:nvSpPr>
        <p:spPr>
          <a:xfrm>
            <a:off x="3337560" y="370197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a:t>
            </a:r>
          </a:p>
        </p:txBody>
      </p:sp>
      <p:sp>
        <p:nvSpPr>
          <p:cNvPr id="12" name="Oval 11"/>
          <p:cNvSpPr/>
          <p:nvPr/>
        </p:nvSpPr>
        <p:spPr>
          <a:xfrm>
            <a:off x="3337560" y="510495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13" name="Straight Arrow Connector 12"/>
          <p:cNvCxnSpPr>
            <a:stCxn id="10" idx="6"/>
            <a:endCxn id="11" idx="2"/>
          </p:cNvCxnSpPr>
          <p:nvPr/>
        </p:nvCxnSpPr>
        <p:spPr>
          <a:xfrm>
            <a:off x="3947160" y="3999156"/>
            <a:ext cx="161544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2"/>
            <a:endCxn id="17" idx="6"/>
          </p:cNvCxnSpPr>
          <p:nvPr/>
        </p:nvCxnSpPr>
        <p:spPr>
          <a:xfrm flipH="1">
            <a:off x="2286000" y="3999156"/>
            <a:ext cx="105156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8" idx="0"/>
            <a:endCxn id="17" idx="4"/>
          </p:cNvCxnSpPr>
          <p:nvPr/>
        </p:nvCxnSpPr>
        <p:spPr>
          <a:xfrm flipV="1">
            <a:off x="1981200" y="4296336"/>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562600" y="370197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B</a:t>
            </a:r>
          </a:p>
        </p:txBody>
      </p:sp>
      <p:sp>
        <p:nvSpPr>
          <p:cNvPr id="16" name="Oval 15"/>
          <p:cNvSpPr/>
          <p:nvPr/>
        </p:nvSpPr>
        <p:spPr>
          <a:xfrm>
            <a:off x="5562600" y="510495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7" name="Oval 16"/>
          <p:cNvSpPr/>
          <p:nvPr/>
        </p:nvSpPr>
        <p:spPr>
          <a:xfrm>
            <a:off x="1676400" y="370197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8" name="Oval 17"/>
          <p:cNvSpPr/>
          <p:nvPr/>
        </p:nvSpPr>
        <p:spPr>
          <a:xfrm>
            <a:off x="1676400" y="510495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40" name="TextBox 39"/>
          <p:cNvSpPr txBox="1"/>
          <p:nvPr/>
        </p:nvSpPr>
        <p:spPr>
          <a:xfrm>
            <a:off x="563880" y="6015335"/>
            <a:ext cx="8153400" cy="830997"/>
          </a:xfrm>
          <a:prstGeom prst="rect">
            <a:avLst/>
          </a:prstGeom>
          <a:noFill/>
        </p:spPr>
        <p:txBody>
          <a:bodyPr wrap="square" rtlCol="0">
            <a:spAutoFit/>
          </a:bodyPr>
          <a:lstStyle/>
          <a:p>
            <a:pPr algn="ctr"/>
            <a:r>
              <a:rPr lang="en-US" sz="2400" b="1" dirty="0"/>
              <a:t>Local</a:t>
            </a:r>
            <a:r>
              <a:rPr lang="en-US" sz="2400" dirty="0"/>
              <a:t> </a:t>
            </a:r>
            <a:r>
              <a:rPr lang="en-US" sz="2400" b="1" dirty="0"/>
              <a:t>bridge</a:t>
            </a:r>
            <a:r>
              <a:rPr lang="en-US" sz="2400" dirty="0"/>
              <a:t> – Edge whose 1) endpoints have no nodes in common and 2) removal does not create new components</a:t>
            </a:r>
          </a:p>
        </p:txBody>
      </p:sp>
      <p:sp>
        <p:nvSpPr>
          <p:cNvPr id="30" name="Oval 29"/>
          <p:cNvSpPr/>
          <p:nvPr/>
        </p:nvSpPr>
        <p:spPr>
          <a:xfrm>
            <a:off x="7200900" y="370197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31" name="Oval 30"/>
          <p:cNvSpPr/>
          <p:nvPr/>
        </p:nvSpPr>
        <p:spPr>
          <a:xfrm>
            <a:off x="7200900" y="510495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42" name="Straight Arrow Connector 41"/>
          <p:cNvCxnSpPr>
            <a:stCxn id="18" idx="7"/>
            <a:endCxn id="10" idx="3"/>
          </p:cNvCxnSpPr>
          <p:nvPr/>
        </p:nvCxnSpPr>
        <p:spPr>
          <a:xfrm flipV="1">
            <a:off x="2196726" y="4209294"/>
            <a:ext cx="123010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1" idx="1"/>
            <a:endCxn id="11" idx="5"/>
          </p:cNvCxnSpPr>
          <p:nvPr/>
        </p:nvCxnSpPr>
        <p:spPr>
          <a:xfrm flipH="1" flipV="1">
            <a:off x="6082926" y="4209294"/>
            <a:ext cx="120724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6" idx="7"/>
            <a:endCxn id="30" idx="3"/>
          </p:cNvCxnSpPr>
          <p:nvPr/>
        </p:nvCxnSpPr>
        <p:spPr>
          <a:xfrm flipV="1">
            <a:off x="6082926" y="4209294"/>
            <a:ext cx="120724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6" idx="0"/>
            <a:endCxn id="11" idx="4"/>
          </p:cNvCxnSpPr>
          <p:nvPr/>
        </p:nvCxnSpPr>
        <p:spPr>
          <a:xfrm flipV="1">
            <a:off x="5867400" y="4296336"/>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1" idx="0"/>
            <a:endCxn id="30" idx="4"/>
          </p:cNvCxnSpPr>
          <p:nvPr/>
        </p:nvCxnSpPr>
        <p:spPr>
          <a:xfrm flipV="1">
            <a:off x="7505700" y="4296336"/>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0" idx="2"/>
            <a:endCxn id="11" idx="6"/>
          </p:cNvCxnSpPr>
          <p:nvPr/>
        </p:nvCxnSpPr>
        <p:spPr>
          <a:xfrm flipH="1">
            <a:off x="6172200" y="3999156"/>
            <a:ext cx="10287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16" idx="6"/>
            <a:endCxn id="31" idx="2"/>
          </p:cNvCxnSpPr>
          <p:nvPr/>
        </p:nvCxnSpPr>
        <p:spPr>
          <a:xfrm>
            <a:off x="6172200" y="5402134"/>
            <a:ext cx="10287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8" name="Freeform 67"/>
          <p:cNvSpPr/>
          <p:nvPr/>
        </p:nvSpPr>
        <p:spPr>
          <a:xfrm flipV="1">
            <a:off x="4739640" y="4036361"/>
            <a:ext cx="182880" cy="853440"/>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450080" y="153924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27" name="Oval 26"/>
          <p:cNvSpPr/>
          <p:nvPr/>
        </p:nvSpPr>
        <p:spPr>
          <a:xfrm>
            <a:off x="4450080" y="256032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a:t>
            </a:r>
          </a:p>
        </p:txBody>
      </p:sp>
      <p:sp>
        <p:nvSpPr>
          <p:cNvPr id="29" name="Oval 28"/>
          <p:cNvSpPr/>
          <p:nvPr/>
        </p:nvSpPr>
        <p:spPr>
          <a:xfrm>
            <a:off x="2506980" y="256032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49" name="Oval 48"/>
          <p:cNvSpPr/>
          <p:nvPr/>
        </p:nvSpPr>
        <p:spPr>
          <a:xfrm>
            <a:off x="6381750" y="256032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50" name="Straight Arrow Connector 49"/>
          <p:cNvCxnSpPr>
            <a:stCxn id="17" idx="0"/>
            <a:endCxn id="29" idx="3"/>
          </p:cNvCxnSpPr>
          <p:nvPr/>
        </p:nvCxnSpPr>
        <p:spPr>
          <a:xfrm flipV="1">
            <a:off x="1981200" y="3067638"/>
            <a:ext cx="615054" cy="63433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7" idx="2"/>
            <a:endCxn id="29" idx="6"/>
          </p:cNvCxnSpPr>
          <p:nvPr/>
        </p:nvCxnSpPr>
        <p:spPr>
          <a:xfrm flipH="1">
            <a:off x="3116580" y="2857500"/>
            <a:ext cx="13335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9" idx="2"/>
            <a:endCxn id="27" idx="6"/>
          </p:cNvCxnSpPr>
          <p:nvPr/>
        </p:nvCxnSpPr>
        <p:spPr>
          <a:xfrm flipH="1">
            <a:off x="5059680" y="2857500"/>
            <a:ext cx="132207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26" idx="2"/>
            <a:endCxn id="29" idx="7"/>
          </p:cNvCxnSpPr>
          <p:nvPr/>
        </p:nvCxnSpPr>
        <p:spPr>
          <a:xfrm flipH="1">
            <a:off x="3027306" y="1836420"/>
            <a:ext cx="1422774" cy="81094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49" idx="1"/>
            <a:endCxn id="26" idx="6"/>
          </p:cNvCxnSpPr>
          <p:nvPr/>
        </p:nvCxnSpPr>
        <p:spPr>
          <a:xfrm flipH="1" flipV="1">
            <a:off x="5059680" y="1836420"/>
            <a:ext cx="1411344" cy="81094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27" idx="0"/>
            <a:endCxn id="26" idx="4"/>
          </p:cNvCxnSpPr>
          <p:nvPr/>
        </p:nvCxnSpPr>
        <p:spPr>
          <a:xfrm flipV="1">
            <a:off x="4754880" y="2133600"/>
            <a:ext cx="0" cy="42672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0" idx="0"/>
            <a:endCxn id="29" idx="5"/>
          </p:cNvCxnSpPr>
          <p:nvPr/>
        </p:nvCxnSpPr>
        <p:spPr>
          <a:xfrm flipH="1" flipV="1">
            <a:off x="3027306" y="3067638"/>
            <a:ext cx="615054" cy="63433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11" idx="0"/>
            <a:endCxn id="49" idx="3"/>
          </p:cNvCxnSpPr>
          <p:nvPr/>
        </p:nvCxnSpPr>
        <p:spPr>
          <a:xfrm flipV="1">
            <a:off x="5867400" y="3067638"/>
            <a:ext cx="603624" cy="63433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30" idx="0"/>
            <a:endCxn id="49" idx="5"/>
          </p:cNvCxnSpPr>
          <p:nvPr/>
        </p:nvCxnSpPr>
        <p:spPr>
          <a:xfrm flipH="1" flipV="1">
            <a:off x="6902076" y="3067638"/>
            <a:ext cx="603624" cy="63433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158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and Weak Ties</a:t>
            </a:r>
          </a:p>
        </p:txBody>
      </p:sp>
      <p:sp>
        <p:nvSpPr>
          <p:cNvPr id="3" name="TextBox 2"/>
          <p:cNvSpPr txBox="1"/>
          <p:nvPr/>
        </p:nvSpPr>
        <p:spPr>
          <a:xfrm>
            <a:off x="563880" y="6015335"/>
            <a:ext cx="8153400" cy="461665"/>
          </a:xfrm>
          <a:prstGeom prst="rect">
            <a:avLst/>
          </a:prstGeom>
          <a:noFill/>
        </p:spPr>
        <p:txBody>
          <a:bodyPr wrap="square" rtlCol="0">
            <a:spAutoFit/>
          </a:bodyPr>
          <a:lstStyle/>
          <a:p>
            <a:pPr algn="ctr"/>
            <a:r>
              <a:rPr lang="en-US" sz="2400" dirty="0"/>
              <a:t>Not everyone is your BFF!</a:t>
            </a:r>
          </a:p>
        </p:txBody>
      </p:sp>
      <p:cxnSp>
        <p:nvCxnSpPr>
          <p:cNvPr id="4" name="Straight Arrow Connector 3"/>
          <p:cNvCxnSpPr>
            <a:stCxn id="8" idx="1"/>
            <a:endCxn id="14" idx="5"/>
          </p:cNvCxnSpPr>
          <p:nvPr/>
        </p:nvCxnSpPr>
        <p:spPr>
          <a:xfrm flipH="1" flipV="1">
            <a:off x="2196726" y="4209294"/>
            <a:ext cx="123010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8" idx="2"/>
            <a:endCxn id="15" idx="6"/>
          </p:cNvCxnSpPr>
          <p:nvPr/>
        </p:nvCxnSpPr>
        <p:spPr>
          <a:xfrm flipH="1">
            <a:off x="2286000" y="5402134"/>
            <a:ext cx="105156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8" idx="0"/>
            <a:endCxn id="7" idx="4"/>
          </p:cNvCxnSpPr>
          <p:nvPr/>
        </p:nvCxnSpPr>
        <p:spPr>
          <a:xfrm flipV="1">
            <a:off x="3642360" y="4296336"/>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337560" y="370197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a:t>
            </a:r>
          </a:p>
        </p:txBody>
      </p:sp>
      <p:sp>
        <p:nvSpPr>
          <p:cNvPr id="8" name="Oval 7"/>
          <p:cNvSpPr/>
          <p:nvPr/>
        </p:nvSpPr>
        <p:spPr>
          <a:xfrm>
            <a:off x="3337560" y="510495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9" name="Straight Arrow Connector 8"/>
          <p:cNvCxnSpPr>
            <a:stCxn id="7" idx="6"/>
            <a:endCxn id="12" idx="2"/>
          </p:cNvCxnSpPr>
          <p:nvPr/>
        </p:nvCxnSpPr>
        <p:spPr>
          <a:xfrm>
            <a:off x="3947160" y="3999156"/>
            <a:ext cx="1615440" cy="0"/>
          </a:xfrm>
          <a:prstGeom prst="straightConnector1">
            <a:avLst/>
          </a:prstGeom>
          <a:ln w="25400">
            <a:solidFill>
              <a:srgbClr val="C00000"/>
            </a:solidFill>
            <a:prstDash val="sysDot"/>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2"/>
            <a:endCxn id="14" idx="6"/>
          </p:cNvCxnSpPr>
          <p:nvPr/>
        </p:nvCxnSpPr>
        <p:spPr>
          <a:xfrm flipH="1">
            <a:off x="2286000" y="3999156"/>
            <a:ext cx="105156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5" idx="0"/>
            <a:endCxn id="14" idx="4"/>
          </p:cNvCxnSpPr>
          <p:nvPr/>
        </p:nvCxnSpPr>
        <p:spPr>
          <a:xfrm flipV="1">
            <a:off x="1981200" y="4296336"/>
            <a:ext cx="0" cy="808618"/>
          </a:xfrm>
          <a:prstGeom prst="straightConnector1">
            <a:avLst/>
          </a:prstGeom>
          <a:ln w="25400">
            <a:solidFill>
              <a:srgbClr val="C00000"/>
            </a:solidFill>
            <a:prstDash val="sysDot"/>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562600" y="370197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B</a:t>
            </a:r>
          </a:p>
        </p:txBody>
      </p:sp>
      <p:sp>
        <p:nvSpPr>
          <p:cNvPr id="13" name="Oval 12"/>
          <p:cNvSpPr/>
          <p:nvPr/>
        </p:nvSpPr>
        <p:spPr>
          <a:xfrm>
            <a:off x="5562600" y="510495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4" name="Oval 13"/>
          <p:cNvSpPr/>
          <p:nvPr/>
        </p:nvSpPr>
        <p:spPr>
          <a:xfrm>
            <a:off x="1676400" y="370197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5" name="Oval 14"/>
          <p:cNvSpPr/>
          <p:nvPr/>
        </p:nvSpPr>
        <p:spPr>
          <a:xfrm>
            <a:off x="1676400" y="510495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6" name="Oval 15"/>
          <p:cNvSpPr/>
          <p:nvPr/>
        </p:nvSpPr>
        <p:spPr>
          <a:xfrm>
            <a:off x="7200900" y="370197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7" name="Oval 16"/>
          <p:cNvSpPr/>
          <p:nvPr/>
        </p:nvSpPr>
        <p:spPr>
          <a:xfrm>
            <a:off x="7200900" y="510495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18" name="Straight Arrow Connector 17"/>
          <p:cNvCxnSpPr>
            <a:stCxn id="15" idx="7"/>
            <a:endCxn id="7" idx="3"/>
          </p:cNvCxnSpPr>
          <p:nvPr/>
        </p:nvCxnSpPr>
        <p:spPr>
          <a:xfrm flipV="1">
            <a:off x="2196726" y="4209294"/>
            <a:ext cx="123010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7" idx="1"/>
            <a:endCxn id="12" idx="5"/>
          </p:cNvCxnSpPr>
          <p:nvPr/>
        </p:nvCxnSpPr>
        <p:spPr>
          <a:xfrm flipH="1" flipV="1">
            <a:off x="6082926" y="4209294"/>
            <a:ext cx="120724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7"/>
            <a:endCxn id="16" idx="3"/>
          </p:cNvCxnSpPr>
          <p:nvPr/>
        </p:nvCxnSpPr>
        <p:spPr>
          <a:xfrm flipV="1">
            <a:off x="6082926" y="4209294"/>
            <a:ext cx="120724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0"/>
            <a:endCxn id="12" idx="4"/>
          </p:cNvCxnSpPr>
          <p:nvPr/>
        </p:nvCxnSpPr>
        <p:spPr>
          <a:xfrm flipV="1">
            <a:off x="5867400" y="4296336"/>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7" idx="0"/>
            <a:endCxn id="16" idx="4"/>
          </p:cNvCxnSpPr>
          <p:nvPr/>
        </p:nvCxnSpPr>
        <p:spPr>
          <a:xfrm flipV="1">
            <a:off x="7505700" y="4296336"/>
            <a:ext cx="0" cy="808618"/>
          </a:xfrm>
          <a:prstGeom prst="straightConnector1">
            <a:avLst/>
          </a:prstGeom>
          <a:ln w="25400">
            <a:solidFill>
              <a:srgbClr val="C00000"/>
            </a:solidFill>
            <a:prstDash val="sysDot"/>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6" idx="2"/>
            <a:endCxn id="12" idx="6"/>
          </p:cNvCxnSpPr>
          <p:nvPr/>
        </p:nvCxnSpPr>
        <p:spPr>
          <a:xfrm flipH="1">
            <a:off x="6172200" y="3999156"/>
            <a:ext cx="10287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6"/>
            <a:endCxn id="17" idx="2"/>
          </p:cNvCxnSpPr>
          <p:nvPr/>
        </p:nvCxnSpPr>
        <p:spPr>
          <a:xfrm>
            <a:off x="6172200" y="5402134"/>
            <a:ext cx="10287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4450080" y="153924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27" name="Oval 26"/>
          <p:cNvSpPr/>
          <p:nvPr/>
        </p:nvSpPr>
        <p:spPr>
          <a:xfrm>
            <a:off x="4450080" y="256032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a:t>
            </a:r>
          </a:p>
        </p:txBody>
      </p:sp>
      <p:sp>
        <p:nvSpPr>
          <p:cNvPr id="28" name="Oval 27"/>
          <p:cNvSpPr/>
          <p:nvPr/>
        </p:nvSpPr>
        <p:spPr>
          <a:xfrm>
            <a:off x="2506980" y="256032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29" name="Oval 28"/>
          <p:cNvSpPr/>
          <p:nvPr/>
        </p:nvSpPr>
        <p:spPr>
          <a:xfrm>
            <a:off x="6381750" y="256032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30" name="Straight Arrow Connector 29"/>
          <p:cNvCxnSpPr>
            <a:stCxn id="14" idx="0"/>
            <a:endCxn id="28" idx="3"/>
          </p:cNvCxnSpPr>
          <p:nvPr/>
        </p:nvCxnSpPr>
        <p:spPr>
          <a:xfrm flipV="1">
            <a:off x="1981200" y="3067638"/>
            <a:ext cx="615054" cy="634338"/>
          </a:xfrm>
          <a:prstGeom prst="straightConnector1">
            <a:avLst/>
          </a:prstGeom>
          <a:ln w="25400">
            <a:solidFill>
              <a:srgbClr val="C00000"/>
            </a:solidFill>
            <a:prstDash val="sysDot"/>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7" idx="2"/>
            <a:endCxn id="28" idx="6"/>
          </p:cNvCxnSpPr>
          <p:nvPr/>
        </p:nvCxnSpPr>
        <p:spPr>
          <a:xfrm flipH="1">
            <a:off x="3116580" y="2857500"/>
            <a:ext cx="1333500" cy="0"/>
          </a:xfrm>
          <a:prstGeom prst="straightConnector1">
            <a:avLst/>
          </a:prstGeom>
          <a:ln w="25400">
            <a:solidFill>
              <a:srgbClr val="C00000"/>
            </a:solidFill>
            <a:prstDash val="sysDot"/>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9" idx="2"/>
            <a:endCxn id="27" idx="6"/>
          </p:cNvCxnSpPr>
          <p:nvPr/>
        </p:nvCxnSpPr>
        <p:spPr>
          <a:xfrm flipH="1">
            <a:off x="5059680" y="2857500"/>
            <a:ext cx="132207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6" idx="2"/>
            <a:endCxn id="28" idx="7"/>
          </p:cNvCxnSpPr>
          <p:nvPr/>
        </p:nvCxnSpPr>
        <p:spPr>
          <a:xfrm flipH="1">
            <a:off x="3027306" y="1836420"/>
            <a:ext cx="1422774" cy="810942"/>
          </a:xfrm>
          <a:prstGeom prst="straightConnector1">
            <a:avLst/>
          </a:prstGeom>
          <a:ln w="25400">
            <a:solidFill>
              <a:srgbClr val="C00000"/>
            </a:solidFill>
            <a:prstDash val="sysDot"/>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9" idx="1"/>
            <a:endCxn id="26" idx="6"/>
          </p:cNvCxnSpPr>
          <p:nvPr/>
        </p:nvCxnSpPr>
        <p:spPr>
          <a:xfrm flipH="1" flipV="1">
            <a:off x="5059680" y="1836420"/>
            <a:ext cx="1411344" cy="81094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7" idx="0"/>
            <a:endCxn id="26" idx="4"/>
          </p:cNvCxnSpPr>
          <p:nvPr/>
        </p:nvCxnSpPr>
        <p:spPr>
          <a:xfrm flipV="1">
            <a:off x="4754880" y="2133600"/>
            <a:ext cx="0" cy="42672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 idx="0"/>
            <a:endCxn id="28" idx="5"/>
          </p:cNvCxnSpPr>
          <p:nvPr/>
        </p:nvCxnSpPr>
        <p:spPr>
          <a:xfrm flipH="1" flipV="1">
            <a:off x="3027306" y="3067638"/>
            <a:ext cx="615054" cy="634338"/>
          </a:xfrm>
          <a:prstGeom prst="straightConnector1">
            <a:avLst/>
          </a:prstGeom>
          <a:ln w="25400">
            <a:solidFill>
              <a:srgbClr val="C00000"/>
            </a:solidFill>
            <a:prstDash val="sysDot"/>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2" idx="0"/>
            <a:endCxn id="29" idx="3"/>
          </p:cNvCxnSpPr>
          <p:nvPr/>
        </p:nvCxnSpPr>
        <p:spPr>
          <a:xfrm flipV="1">
            <a:off x="5867400" y="3067638"/>
            <a:ext cx="603624" cy="634338"/>
          </a:xfrm>
          <a:prstGeom prst="straightConnector1">
            <a:avLst/>
          </a:prstGeom>
          <a:ln w="25400">
            <a:solidFill>
              <a:srgbClr val="C00000"/>
            </a:solidFill>
            <a:prstDash val="sysDot"/>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6" idx="0"/>
            <a:endCxn id="29" idx="5"/>
          </p:cNvCxnSpPr>
          <p:nvPr/>
        </p:nvCxnSpPr>
        <p:spPr>
          <a:xfrm flipH="1" flipV="1">
            <a:off x="6902076" y="3067638"/>
            <a:ext cx="603624" cy="634338"/>
          </a:xfrm>
          <a:prstGeom prst="straightConnector1">
            <a:avLst/>
          </a:prstGeom>
          <a:ln w="25400">
            <a:solidFill>
              <a:srgbClr val="C00000"/>
            </a:solidFill>
            <a:prstDash val="sysDot"/>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81000" y="1455003"/>
            <a:ext cx="1413510" cy="830997"/>
          </a:xfrm>
          <a:prstGeom prst="rect">
            <a:avLst/>
          </a:prstGeom>
          <a:solidFill>
            <a:schemeClr val="bg1"/>
          </a:solidFill>
        </p:spPr>
        <p:txBody>
          <a:bodyPr wrap="square" rtlCol="0">
            <a:spAutoFit/>
          </a:bodyPr>
          <a:lstStyle/>
          <a:p>
            <a:r>
              <a:rPr lang="en-US" sz="2400" dirty="0"/>
              <a:t>Weak</a:t>
            </a:r>
          </a:p>
          <a:p>
            <a:r>
              <a:rPr lang="en-US" sz="2400" dirty="0"/>
              <a:t>Strong</a:t>
            </a:r>
          </a:p>
        </p:txBody>
      </p:sp>
      <p:cxnSp>
        <p:nvCxnSpPr>
          <p:cNvPr id="61" name="Straight Arrow Connector 60"/>
          <p:cNvCxnSpPr/>
          <p:nvPr/>
        </p:nvCxnSpPr>
        <p:spPr>
          <a:xfrm flipH="1">
            <a:off x="1413510" y="1685835"/>
            <a:ext cx="672726" cy="0"/>
          </a:xfrm>
          <a:prstGeom prst="straightConnector1">
            <a:avLst/>
          </a:prstGeom>
          <a:ln w="25400">
            <a:solidFill>
              <a:srgbClr val="C00000"/>
            </a:solidFill>
            <a:prstDash val="sysDot"/>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1413510" y="2069068"/>
            <a:ext cx="672726"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686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 Tie Strength</a:t>
            </a:r>
          </a:p>
        </p:txBody>
      </p:sp>
      <p:sp>
        <p:nvSpPr>
          <p:cNvPr id="3" name="TextBox 2"/>
          <p:cNvSpPr txBox="1"/>
          <p:nvPr/>
        </p:nvSpPr>
        <p:spPr>
          <a:xfrm>
            <a:off x="563880" y="5995630"/>
            <a:ext cx="8153400" cy="830997"/>
          </a:xfrm>
          <a:prstGeom prst="rect">
            <a:avLst/>
          </a:prstGeom>
          <a:noFill/>
        </p:spPr>
        <p:txBody>
          <a:bodyPr wrap="square" rtlCol="0">
            <a:spAutoFit/>
          </a:bodyPr>
          <a:lstStyle/>
          <a:p>
            <a:pPr algn="ctr"/>
            <a:r>
              <a:rPr lang="en-US" sz="2400" dirty="0"/>
              <a:t>Can use more fine-grained methods to determine tie strength, like number of Facebook messages exchanged</a:t>
            </a:r>
          </a:p>
        </p:txBody>
      </p:sp>
      <p:cxnSp>
        <p:nvCxnSpPr>
          <p:cNvPr id="4" name="Straight Arrow Connector 3"/>
          <p:cNvCxnSpPr>
            <a:stCxn id="8" idx="1"/>
            <a:endCxn id="14" idx="5"/>
          </p:cNvCxnSpPr>
          <p:nvPr/>
        </p:nvCxnSpPr>
        <p:spPr>
          <a:xfrm flipH="1" flipV="1">
            <a:off x="2196726" y="4209294"/>
            <a:ext cx="123010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8" idx="2"/>
            <a:endCxn id="15" idx="6"/>
          </p:cNvCxnSpPr>
          <p:nvPr/>
        </p:nvCxnSpPr>
        <p:spPr>
          <a:xfrm flipH="1">
            <a:off x="2286000" y="5402134"/>
            <a:ext cx="105156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8" idx="0"/>
            <a:endCxn id="7" idx="4"/>
          </p:cNvCxnSpPr>
          <p:nvPr/>
        </p:nvCxnSpPr>
        <p:spPr>
          <a:xfrm flipV="1">
            <a:off x="3642360" y="4296336"/>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337560" y="370197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a:t>
            </a:r>
          </a:p>
        </p:txBody>
      </p:sp>
      <p:sp>
        <p:nvSpPr>
          <p:cNvPr id="8" name="Oval 7"/>
          <p:cNvSpPr/>
          <p:nvPr/>
        </p:nvSpPr>
        <p:spPr>
          <a:xfrm>
            <a:off x="3337560" y="510495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9" name="Straight Arrow Connector 8"/>
          <p:cNvCxnSpPr>
            <a:stCxn id="7" idx="6"/>
            <a:endCxn id="12" idx="2"/>
          </p:cNvCxnSpPr>
          <p:nvPr/>
        </p:nvCxnSpPr>
        <p:spPr>
          <a:xfrm>
            <a:off x="3947160" y="3999156"/>
            <a:ext cx="1615440" cy="0"/>
          </a:xfrm>
          <a:prstGeom prst="straightConnector1">
            <a:avLst/>
          </a:prstGeom>
          <a:ln w="25400">
            <a:solidFill>
              <a:srgbClr val="C00000"/>
            </a:solidFill>
            <a:prstDash val="solid"/>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2"/>
            <a:endCxn id="14" idx="6"/>
          </p:cNvCxnSpPr>
          <p:nvPr/>
        </p:nvCxnSpPr>
        <p:spPr>
          <a:xfrm flipH="1">
            <a:off x="2286000" y="3999156"/>
            <a:ext cx="105156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5" idx="0"/>
            <a:endCxn id="14" idx="4"/>
          </p:cNvCxnSpPr>
          <p:nvPr/>
        </p:nvCxnSpPr>
        <p:spPr>
          <a:xfrm flipV="1">
            <a:off x="1981200" y="4296336"/>
            <a:ext cx="0" cy="808618"/>
          </a:xfrm>
          <a:prstGeom prst="straightConnector1">
            <a:avLst/>
          </a:prstGeom>
          <a:ln w="25400">
            <a:solidFill>
              <a:srgbClr val="C00000"/>
            </a:solidFill>
            <a:prstDash val="solid"/>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562600" y="370197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B</a:t>
            </a:r>
          </a:p>
        </p:txBody>
      </p:sp>
      <p:sp>
        <p:nvSpPr>
          <p:cNvPr id="13" name="Oval 12"/>
          <p:cNvSpPr/>
          <p:nvPr/>
        </p:nvSpPr>
        <p:spPr>
          <a:xfrm>
            <a:off x="5562600" y="510495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4" name="Oval 13"/>
          <p:cNvSpPr/>
          <p:nvPr/>
        </p:nvSpPr>
        <p:spPr>
          <a:xfrm>
            <a:off x="1676400" y="370197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5" name="Oval 14"/>
          <p:cNvSpPr/>
          <p:nvPr/>
        </p:nvSpPr>
        <p:spPr>
          <a:xfrm>
            <a:off x="1676400" y="510495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6" name="Oval 15"/>
          <p:cNvSpPr/>
          <p:nvPr/>
        </p:nvSpPr>
        <p:spPr>
          <a:xfrm>
            <a:off x="7200900" y="370197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7" name="Oval 16"/>
          <p:cNvSpPr/>
          <p:nvPr/>
        </p:nvSpPr>
        <p:spPr>
          <a:xfrm>
            <a:off x="7200900" y="510495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18" name="Straight Arrow Connector 17"/>
          <p:cNvCxnSpPr>
            <a:stCxn id="15" idx="7"/>
            <a:endCxn id="7" idx="3"/>
          </p:cNvCxnSpPr>
          <p:nvPr/>
        </p:nvCxnSpPr>
        <p:spPr>
          <a:xfrm flipV="1">
            <a:off x="2196726" y="4209294"/>
            <a:ext cx="123010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7" idx="1"/>
            <a:endCxn id="12" idx="5"/>
          </p:cNvCxnSpPr>
          <p:nvPr/>
        </p:nvCxnSpPr>
        <p:spPr>
          <a:xfrm flipH="1" flipV="1">
            <a:off x="6082926" y="4209294"/>
            <a:ext cx="120724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7"/>
            <a:endCxn id="16" idx="3"/>
          </p:cNvCxnSpPr>
          <p:nvPr/>
        </p:nvCxnSpPr>
        <p:spPr>
          <a:xfrm flipV="1">
            <a:off x="6082926" y="4209294"/>
            <a:ext cx="120724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0"/>
            <a:endCxn id="12" idx="4"/>
          </p:cNvCxnSpPr>
          <p:nvPr/>
        </p:nvCxnSpPr>
        <p:spPr>
          <a:xfrm flipV="1">
            <a:off x="5867400" y="4296336"/>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7" idx="0"/>
            <a:endCxn id="16" idx="4"/>
          </p:cNvCxnSpPr>
          <p:nvPr/>
        </p:nvCxnSpPr>
        <p:spPr>
          <a:xfrm flipV="1">
            <a:off x="7505700" y="4296336"/>
            <a:ext cx="0" cy="808618"/>
          </a:xfrm>
          <a:prstGeom prst="straightConnector1">
            <a:avLst/>
          </a:prstGeom>
          <a:ln w="25400">
            <a:solidFill>
              <a:srgbClr val="C00000"/>
            </a:solidFill>
            <a:prstDash val="solid"/>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6" idx="2"/>
            <a:endCxn id="12" idx="6"/>
          </p:cNvCxnSpPr>
          <p:nvPr/>
        </p:nvCxnSpPr>
        <p:spPr>
          <a:xfrm flipH="1">
            <a:off x="6172200" y="3999156"/>
            <a:ext cx="10287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6"/>
            <a:endCxn id="17" idx="2"/>
          </p:cNvCxnSpPr>
          <p:nvPr/>
        </p:nvCxnSpPr>
        <p:spPr>
          <a:xfrm>
            <a:off x="6172200" y="5402134"/>
            <a:ext cx="10287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4450080" y="153924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27" name="Oval 26"/>
          <p:cNvSpPr/>
          <p:nvPr/>
        </p:nvSpPr>
        <p:spPr>
          <a:xfrm>
            <a:off x="4450080" y="256032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a:t>
            </a:r>
          </a:p>
        </p:txBody>
      </p:sp>
      <p:sp>
        <p:nvSpPr>
          <p:cNvPr id="28" name="Oval 27"/>
          <p:cNvSpPr/>
          <p:nvPr/>
        </p:nvSpPr>
        <p:spPr>
          <a:xfrm>
            <a:off x="2506980" y="256032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29" name="Oval 28"/>
          <p:cNvSpPr/>
          <p:nvPr/>
        </p:nvSpPr>
        <p:spPr>
          <a:xfrm>
            <a:off x="6381750" y="256032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30" name="Straight Arrow Connector 29"/>
          <p:cNvCxnSpPr>
            <a:stCxn id="14" idx="0"/>
            <a:endCxn id="28" idx="3"/>
          </p:cNvCxnSpPr>
          <p:nvPr/>
        </p:nvCxnSpPr>
        <p:spPr>
          <a:xfrm flipV="1">
            <a:off x="1981200" y="3067638"/>
            <a:ext cx="615054" cy="634338"/>
          </a:xfrm>
          <a:prstGeom prst="straightConnector1">
            <a:avLst/>
          </a:prstGeom>
          <a:ln w="25400">
            <a:solidFill>
              <a:srgbClr val="C00000"/>
            </a:solidFill>
            <a:prstDash val="solid"/>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7" idx="2"/>
            <a:endCxn id="28" idx="6"/>
          </p:cNvCxnSpPr>
          <p:nvPr/>
        </p:nvCxnSpPr>
        <p:spPr>
          <a:xfrm flipH="1">
            <a:off x="3116580" y="2857500"/>
            <a:ext cx="1333500" cy="0"/>
          </a:xfrm>
          <a:prstGeom prst="straightConnector1">
            <a:avLst/>
          </a:prstGeom>
          <a:ln w="25400">
            <a:solidFill>
              <a:srgbClr val="C00000"/>
            </a:solidFill>
            <a:prstDash val="solid"/>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9" idx="2"/>
            <a:endCxn id="27" idx="6"/>
          </p:cNvCxnSpPr>
          <p:nvPr/>
        </p:nvCxnSpPr>
        <p:spPr>
          <a:xfrm flipH="1">
            <a:off x="5059680" y="2857500"/>
            <a:ext cx="132207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6" idx="2"/>
            <a:endCxn id="28" idx="7"/>
          </p:cNvCxnSpPr>
          <p:nvPr/>
        </p:nvCxnSpPr>
        <p:spPr>
          <a:xfrm flipH="1">
            <a:off x="3027306" y="1836420"/>
            <a:ext cx="1422774" cy="810942"/>
          </a:xfrm>
          <a:prstGeom prst="straightConnector1">
            <a:avLst/>
          </a:prstGeom>
          <a:ln w="25400">
            <a:solidFill>
              <a:srgbClr val="C00000"/>
            </a:solidFill>
            <a:prstDash val="solid"/>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9" idx="1"/>
            <a:endCxn id="26" idx="6"/>
          </p:cNvCxnSpPr>
          <p:nvPr/>
        </p:nvCxnSpPr>
        <p:spPr>
          <a:xfrm flipH="1" flipV="1">
            <a:off x="5059680" y="1836420"/>
            <a:ext cx="1411344" cy="81094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7" idx="0"/>
            <a:endCxn id="26" idx="4"/>
          </p:cNvCxnSpPr>
          <p:nvPr/>
        </p:nvCxnSpPr>
        <p:spPr>
          <a:xfrm flipV="1">
            <a:off x="4754880" y="2133600"/>
            <a:ext cx="0" cy="42672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 idx="0"/>
            <a:endCxn id="28" idx="5"/>
          </p:cNvCxnSpPr>
          <p:nvPr/>
        </p:nvCxnSpPr>
        <p:spPr>
          <a:xfrm flipH="1" flipV="1">
            <a:off x="3027306" y="3067638"/>
            <a:ext cx="615054" cy="634338"/>
          </a:xfrm>
          <a:prstGeom prst="straightConnector1">
            <a:avLst/>
          </a:prstGeom>
          <a:ln w="25400">
            <a:solidFill>
              <a:srgbClr val="C00000"/>
            </a:solidFill>
            <a:prstDash val="solid"/>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2" idx="0"/>
            <a:endCxn id="29" idx="3"/>
          </p:cNvCxnSpPr>
          <p:nvPr/>
        </p:nvCxnSpPr>
        <p:spPr>
          <a:xfrm flipV="1">
            <a:off x="5867400" y="3067638"/>
            <a:ext cx="603624" cy="634338"/>
          </a:xfrm>
          <a:prstGeom prst="straightConnector1">
            <a:avLst/>
          </a:prstGeom>
          <a:ln w="25400">
            <a:solidFill>
              <a:srgbClr val="C00000"/>
            </a:solidFill>
            <a:prstDash val="solid"/>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6" idx="0"/>
            <a:endCxn id="29" idx="5"/>
          </p:cNvCxnSpPr>
          <p:nvPr/>
        </p:nvCxnSpPr>
        <p:spPr>
          <a:xfrm flipH="1" flipV="1">
            <a:off x="6902076" y="3067638"/>
            <a:ext cx="603624" cy="634338"/>
          </a:xfrm>
          <a:prstGeom prst="straightConnector1">
            <a:avLst/>
          </a:prstGeom>
          <a:ln w="25400">
            <a:solidFill>
              <a:srgbClr val="C00000"/>
            </a:solidFill>
            <a:prstDash val="solid"/>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642360" y="2698306"/>
            <a:ext cx="205740" cy="369332"/>
          </a:xfrm>
          <a:prstGeom prst="rect">
            <a:avLst/>
          </a:prstGeom>
          <a:solidFill>
            <a:schemeClr val="bg1"/>
          </a:solidFill>
        </p:spPr>
        <p:txBody>
          <a:bodyPr wrap="square" lIns="0" tIns="0" rIns="0" bIns="0" rtlCol="0">
            <a:spAutoFit/>
          </a:bodyPr>
          <a:lstStyle/>
          <a:p>
            <a:r>
              <a:rPr lang="en-US" sz="2400" dirty="0"/>
              <a:t>1</a:t>
            </a:r>
          </a:p>
        </p:txBody>
      </p:sp>
      <p:sp>
        <p:nvSpPr>
          <p:cNvPr id="44" name="TextBox 43"/>
          <p:cNvSpPr txBox="1"/>
          <p:nvPr/>
        </p:nvSpPr>
        <p:spPr>
          <a:xfrm>
            <a:off x="3573780" y="2057225"/>
            <a:ext cx="205740" cy="369332"/>
          </a:xfrm>
          <a:prstGeom prst="rect">
            <a:avLst/>
          </a:prstGeom>
          <a:solidFill>
            <a:schemeClr val="bg1"/>
          </a:solidFill>
        </p:spPr>
        <p:txBody>
          <a:bodyPr wrap="square" lIns="0" tIns="0" rIns="0" bIns="0" rtlCol="0">
            <a:spAutoFit/>
          </a:bodyPr>
          <a:lstStyle/>
          <a:p>
            <a:r>
              <a:rPr lang="en-US" sz="2400" dirty="0"/>
              <a:t>0</a:t>
            </a:r>
          </a:p>
        </p:txBody>
      </p:sp>
      <p:sp>
        <p:nvSpPr>
          <p:cNvPr id="45" name="TextBox 44"/>
          <p:cNvSpPr txBox="1"/>
          <p:nvPr/>
        </p:nvSpPr>
        <p:spPr>
          <a:xfrm>
            <a:off x="5562600" y="1977628"/>
            <a:ext cx="407670" cy="369332"/>
          </a:xfrm>
          <a:prstGeom prst="rect">
            <a:avLst/>
          </a:prstGeom>
          <a:solidFill>
            <a:schemeClr val="bg1"/>
          </a:solidFill>
        </p:spPr>
        <p:txBody>
          <a:bodyPr wrap="square" lIns="0" tIns="0" rIns="0" bIns="0" rtlCol="0">
            <a:spAutoFit/>
          </a:bodyPr>
          <a:lstStyle/>
          <a:p>
            <a:r>
              <a:rPr lang="en-US" sz="2400" dirty="0"/>
              <a:t>10</a:t>
            </a:r>
          </a:p>
        </p:txBody>
      </p:sp>
      <p:sp>
        <p:nvSpPr>
          <p:cNvPr id="46" name="TextBox 45"/>
          <p:cNvSpPr txBox="1"/>
          <p:nvPr/>
        </p:nvSpPr>
        <p:spPr>
          <a:xfrm>
            <a:off x="4848486" y="2194301"/>
            <a:ext cx="205740" cy="369332"/>
          </a:xfrm>
          <a:prstGeom prst="rect">
            <a:avLst/>
          </a:prstGeom>
          <a:solidFill>
            <a:schemeClr val="bg1"/>
          </a:solidFill>
        </p:spPr>
        <p:txBody>
          <a:bodyPr wrap="square" lIns="0" tIns="0" rIns="0" bIns="0" rtlCol="0">
            <a:spAutoFit/>
          </a:bodyPr>
          <a:lstStyle/>
          <a:p>
            <a:r>
              <a:rPr lang="en-US" sz="2400" dirty="0"/>
              <a:t>6</a:t>
            </a:r>
          </a:p>
        </p:txBody>
      </p:sp>
      <p:sp>
        <p:nvSpPr>
          <p:cNvPr id="47" name="TextBox 46"/>
          <p:cNvSpPr txBox="1"/>
          <p:nvPr/>
        </p:nvSpPr>
        <p:spPr>
          <a:xfrm>
            <a:off x="5552814" y="2698306"/>
            <a:ext cx="205740" cy="369332"/>
          </a:xfrm>
          <a:prstGeom prst="rect">
            <a:avLst/>
          </a:prstGeom>
          <a:solidFill>
            <a:schemeClr val="bg1"/>
          </a:solidFill>
        </p:spPr>
        <p:txBody>
          <a:bodyPr wrap="square" lIns="0" tIns="0" rIns="0" bIns="0" rtlCol="0">
            <a:spAutoFit/>
          </a:bodyPr>
          <a:lstStyle/>
          <a:p>
            <a:r>
              <a:rPr lang="en-US" sz="2400" dirty="0"/>
              <a:t>9</a:t>
            </a:r>
          </a:p>
        </p:txBody>
      </p:sp>
    </p:spTree>
    <p:extLst>
      <p:ext uri="{BB962C8B-B14F-4D97-AF65-F5344CB8AC3E}">
        <p14:creationId xmlns:p14="http://schemas.microsoft.com/office/powerpoint/2010/main" val="3091306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p:cNvCxnSpPr>
            <a:stCxn id="7" idx="7"/>
          </p:cNvCxnSpPr>
          <p:nvPr/>
        </p:nvCxnSpPr>
        <p:spPr>
          <a:xfrm flipV="1">
            <a:off x="3438811" y="5151121"/>
            <a:ext cx="291981" cy="370671"/>
          </a:xfrm>
          <a:prstGeom prst="straightConnector1">
            <a:avLst/>
          </a:prstGeom>
          <a:ln w="25400">
            <a:solidFill>
              <a:srgbClr val="C00000"/>
            </a:solidFill>
            <a:prstDash val="sysDot"/>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Strong Triadic Closure Property</a:t>
            </a:r>
          </a:p>
        </p:txBody>
      </p:sp>
      <p:sp>
        <p:nvSpPr>
          <p:cNvPr id="4" name="Rectangle 3"/>
          <p:cNvSpPr/>
          <p:nvPr/>
        </p:nvSpPr>
        <p:spPr>
          <a:xfrm>
            <a:off x="685800" y="1676400"/>
            <a:ext cx="7696200" cy="1384995"/>
          </a:xfrm>
          <a:prstGeom prst="rect">
            <a:avLst/>
          </a:prstGeom>
        </p:spPr>
        <p:txBody>
          <a:bodyPr wrap="square">
            <a:spAutoFit/>
          </a:bodyPr>
          <a:lstStyle/>
          <a:p>
            <a:pPr algn="ctr"/>
            <a:r>
              <a:rPr lang="en-US" sz="2800" dirty="0"/>
              <a:t>Node A satisfies the </a:t>
            </a:r>
            <a:r>
              <a:rPr lang="en-US" sz="2800" b="1" dirty="0"/>
              <a:t>Strong Triadic Closure Property </a:t>
            </a:r>
            <a:r>
              <a:rPr lang="en-US" sz="2800" dirty="0"/>
              <a:t>if it has strong ties to two other nodes B and C, and there is some edge between B and C</a:t>
            </a:r>
          </a:p>
        </p:txBody>
      </p:sp>
      <p:sp>
        <p:nvSpPr>
          <p:cNvPr id="6" name="Oval 5"/>
          <p:cNvSpPr/>
          <p:nvPr/>
        </p:nvSpPr>
        <p:spPr>
          <a:xfrm>
            <a:off x="2133600" y="4389121"/>
            <a:ext cx="838200" cy="76200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a:t>
            </a:r>
          </a:p>
        </p:txBody>
      </p:sp>
      <p:sp>
        <p:nvSpPr>
          <p:cNvPr id="7" name="Oval 6"/>
          <p:cNvSpPr/>
          <p:nvPr/>
        </p:nvSpPr>
        <p:spPr>
          <a:xfrm>
            <a:off x="2723363" y="5410200"/>
            <a:ext cx="838200" cy="76200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a:t>
            </a:r>
          </a:p>
        </p:txBody>
      </p:sp>
      <p:cxnSp>
        <p:nvCxnSpPr>
          <p:cNvPr id="8" name="Straight Arrow Connector 7"/>
          <p:cNvCxnSpPr>
            <a:stCxn id="6" idx="6"/>
            <a:endCxn id="10" idx="2"/>
          </p:cNvCxnSpPr>
          <p:nvPr/>
        </p:nvCxnSpPr>
        <p:spPr>
          <a:xfrm>
            <a:off x="2971800" y="4770121"/>
            <a:ext cx="533400" cy="7620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2685263" y="5135882"/>
            <a:ext cx="228600" cy="335281"/>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505200" y="4465321"/>
            <a:ext cx="838200" cy="76200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B</a:t>
            </a:r>
          </a:p>
        </p:txBody>
      </p:sp>
      <p:sp>
        <p:nvSpPr>
          <p:cNvPr id="11" name="Freeform 10"/>
          <p:cNvSpPr/>
          <p:nvPr/>
        </p:nvSpPr>
        <p:spPr>
          <a:xfrm rot="8760000" flipV="1">
            <a:off x="1784142" y="3870648"/>
            <a:ext cx="190978" cy="625201"/>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19100" y="3483280"/>
            <a:ext cx="2133600" cy="461665"/>
          </a:xfrm>
          <a:prstGeom prst="rect">
            <a:avLst/>
          </a:prstGeom>
          <a:noFill/>
        </p:spPr>
        <p:txBody>
          <a:bodyPr wrap="square" rtlCol="0">
            <a:spAutoFit/>
          </a:bodyPr>
          <a:lstStyle/>
          <a:p>
            <a:pPr algn="ctr"/>
            <a:r>
              <a:rPr lang="en-US" sz="2400" dirty="0"/>
              <a:t>satisfies</a:t>
            </a:r>
          </a:p>
        </p:txBody>
      </p:sp>
      <p:grpSp>
        <p:nvGrpSpPr>
          <p:cNvPr id="16" name="Group 15"/>
          <p:cNvGrpSpPr/>
          <p:nvPr/>
        </p:nvGrpSpPr>
        <p:grpSpPr>
          <a:xfrm>
            <a:off x="5448300" y="4396742"/>
            <a:ext cx="2209800" cy="1783079"/>
            <a:chOff x="1007414" y="2212442"/>
            <a:chExt cx="2209800" cy="1783079"/>
          </a:xfrm>
          <a:effectLst>
            <a:outerShdw blurRad="50800" dist="38100" dir="2700000" algn="tl" rotWithShape="0">
              <a:prstClr val="black">
                <a:alpha val="40000"/>
              </a:prstClr>
            </a:outerShdw>
          </a:effectLst>
        </p:grpSpPr>
        <p:sp>
          <p:nvSpPr>
            <p:cNvPr id="17" name="Oval 16"/>
            <p:cNvSpPr/>
            <p:nvPr/>
          </p:nvSpPr>
          <p:spPr>
            <a:xfrm>
              <a:off x="1007414" y="2212442"/>
              <a:ext cx="838200" cy="762000"/>
            </a:xfrm>
            <a:prstGeom prst="ellipse">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a:t>
              </a:r>
            </a:p>
          </p:txBody>
        </p:sp>
        <p:sp>
          <p:nvSpPr>
            <p:cNvPr id="18" name="Oval 17"/>
            <p:cNvSpPr/>
            <p:nvPr/>
          </p:nvSpPr>
          <p:spPr>
            <a:xfrm>
              <a:off x="1597177" y="3233521"/>
              <a:ext cx="838200" cy="762000"/>
            </a:xfrm>
            <a:prstGeom prst="ellipse">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a:t>
              </a:r>
            </a:p>
          </p:txBody>
        </p:sp>
        <p:cxnSp>
          <p:nvCxnSpPr>
            <p:cNvPr id="19" name="Straight Arrow Connector 18"/>
            <p:cNvCxnSpPr>
              <a:stCxn id="17" idx="6"/>
              <a:endCxn id="21" idx="2"/>
            </p:cNvCxnSpPr>
            <p:nvPr/>
          </p:nvCxnSpPr>
          <p:spPr>
            <a:xfrm>
              <a:off x="1845614" y="2593442"/>
              <a:ext cx="533400" cy="76200"/>
            </a:xfrm>
            <a:prstGeom prst="straightConnector1">
              <a:avLst/>
            </a:prstGeom>
            <a:ln w="25400">
              <a:solidFill>
                <a:srgbClr val="C0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1559077" y="2959203"/>
              <a:ext cx="228600" cy="335281"/>
            </a:xfrm>
            <a:prstGeom prst="straightConnector1">
              <a:avLst/>
            </a:prstGeom>
            <a:ln w="25400">
              <a:solidFill>
                <a:srgbClr val="C00000"/>
              </a:solidFill>
              <a:tailEnd type="none" w="lg" len="lg"/>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379014" y="2288642"/>
              <a:ext cx="838200" cy="762000"/>
            </a:xfrm>
            <a:prstGeom prst="ellipse">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B</a:t>
              </a:r>
            </a:p>
          </p:txBody>
        </p:sp>
      </p:grpSp>
      <p:sp>
        <p:nvSpPr>
          <p:cNvPr id="22" name="Freeform 21"/>
          <p:cNvSpPr/>
          <p:nvPr/>
        </p:nvSpPr>
        <p:spPr>
          <a:xfrm rot="8760000" flipV="1">
            <a:off x="5280010" y="3870647"/>
            <a:ext cx="190978" cy="625201"/>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800763" y="3467774"/>
            <a:ext cx="2133600" cy="461665"/>
          </a:xfrm>
          <a:prstGeom prst="rect">
            <a:avLst/>
          </a:prstGeom>
          <a:noFill/>
        </p:spPr>
        <p:txBody>
          <a:bodyPr wrap="square" rtlCol="0">
            <a:spAutoFit/>
          </a:bodyPr>
          <a:lstStyle/>
          <a:p>
            <a:pPr algn="ctr"/>
            <a:r>
              <a:rPr lang="en-US" sz="2400" dirty="0"/>
              <a:t>violates</a:t>
            </a:r>
          </a:p>
        </p:txBody>
      </p:sp>
    </p:spTree>
    <p:extLst>
      <p:ext uri="{BB962C8B-B14F-4D97-AF65-F5344CB8AC3E}">
        <p14:creationId xmlns:p14="http://schemas.microsoft.com/office/powerpoint/2010/main" val="2986259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Triadic Closure and Bridges</a:t>
            </a:r>
          </a:p>
        </p:txBody>
      </p:sp>
      <p:sp>
        <p:nvSpPr>
          <p:cNvPr id="3" name="TextBox 2"/>
          <p:cNvSpPr txBox="1"/>
          <p:nvPr/>
        </p:nvSpPr>
        <p:spPr>
          <a:xfrm>
            <a:off x="563880" y="6015335"/>
            <a:ext cx="8153400" cy="523220"/>
          </a:xfrm>
          <a:prstGeom prst="rect">
            <a:avLst/>
          </a:prstGeom>
          <a:noFill/>
        </p:spPr>
        <p:txBody>
          <a:bodyPr wrap="square" rtlCol="0">
            <a:spAutoFit/>
          </a:bodyPr>
          <a:lstStyle/>
          <a:p>
            <a:pPr algn="ctr"/>
            <a:r>
              <a:rPr lang="en-US" sz="2800" dirty="0"/>
              <a:t>Answer: </a:t>
            </a:r>
            <a:r>
              <a:rPr lang="en-US" sz="2800" b="1" dirty="0"/>
              <a:t>No!</a:t>
            </a:r>
            <a:r>
              <a:rPr lang="en-US" sz="2800" dirty="0"/>
              <a:t>   Why not?</a:t>
            </a:r>
          </a:p>
        </p:txBody>
      </p:sp>
      <p:cxnSp>
        <p:nvCxnSpPr>
          <p:cNvPr id="4" name="Straight Arrow Connector 3"/>
          <p:cNvCxnSpPr>
            <a:stCxn id="8" idx="1"/>
            <a:endCxn id="14" idx="5"/>
          </p:cNvCxnSpPr>
          <p:nvPr/>
        </p:nvCxnSpPr>
        <p:spPr>
          <a:xfrm flipH="1" flipV="1">
            <a:off x="3301626" y="4209294"/>
            <a:ext cx="123010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8" idx="2"/>
            <a:endCxn id="15" idx="6"/>
          </p:cNvCxnSpPr>
          <p:nvPr/>
        </p:nvCxnSpPr>
        <p:spPr>
          <a:xfrm flipH="1">
            <a:off x="3390900" y="5402134"/>
            <a:ext cx="105156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8" idx="0"/>
            <a:endCxn id="7" idx="4"/>
          </p:cNvCxnSpPr>
          <p:nvPr/>
        </p:nvCxnSpPr>
        <p:spPr>
          <a:xfrm flipV="1">
            <a:off x="4747260" y="4296336"/>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4442460" y="370197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a:t>
            </a:r>
          </a:p>
        </p:txBody>
      </p:sp>
      <p:sp>
        <p:nvSpPr>
          <p:cNvPr id="8" name="Oval 7"/>
          <p:cNvSpPr/>
          <p:nvPr/>
        </p:nvSpPr>
        <p:spPr>
          <a:xfrm>
            <a:off x="4442460" y="510495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9" name="Straight Arrow Connector 8"/>
          <p:cNvCxnSpPr>
            <a:stCxn id="7" idx="6"/>
            <a:endCxn id="12" idx="2"/>
          </p:cNvCxnSpPr>
          <p:nvPr/>
        </p:nvCxnSpPr>
        <p:spPr>
          <a:xfrm>
            <a:off x="5052060" y="3999156"/>
            <a:ext cx="1615440" cy="0"/>
          </a:xfrm>
          <a:prstGeom prst="straightConnector1">
            <a:avLst/>
          </a:prstGeom>
          <a:ln w="25400">
            <a:solidFill>
              <a:srgbClr val="C00000"/>
            </a:solidFill>
            <a:prstDash val="solid"/>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2"/>
            <a:endCxn id="14" idx="6"/>
          </p:cNvCxnSpPr>
          <p:nvPr/>
        </p:nvCxnSpPr>
        <p:spPr>
          <a:xfrm flipH="1">
            <a:off x="3390900" y="3999156"/>
            <a:ext cx="105156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5" idx="0"/>
            <a:endCxn id="14" idx="4"/>
          </p:cNvCxnSpPr>
          <p:nvPr/>
        </p:nvCxnSpPr>
        <p:spPr>
          <a:xfrm flipV="1">
            <a:off x="3086100" y="4296336"/>
            <a:ext cx="0" cy="808618"/>
          </a:xfrm>
          <a:prstGeom prst="straightConnector1">
            <a:avLst/>
          </a:prstGeom>
          <a:ln w="25400">
            <a:solidFill>
              <a:srgbClr val="C00000"/>
            </a:solidFill>
            <a:prstDash val="sysDot"/>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667500" y="370197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B</a:t>
            </a:r>
          </a:p>
        </p:txBody>
      </p:sp>
      <p:sp>
        <p:nvSpPr>
          <p:cNvPr id="13" name="Oval 12"/>
          <p:cNvSpPr/>
          <p:nvPr/>
        </p:nvSpPr>
        <p:spPr>
          <a:xfrm>
            <a:off x="6667500" y="510495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4" name="Oval 13"/>
          <p:cNvSpPr/>
          <p:nvPr/>
        </p:nvSpPr>
        <p:spPr>
          <a:xfrm>
            <a:off x="2781300" y="370197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5" name="Oval 14"/>
          <p:cNvSpPr/>
          <p:nvPr/>
        </p:nvSpPr>
        <p:spPr>
          <a:xfrm>
            <a:off x="2781300" y="510495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6" name="Oval 15"/>
          <p:cNvSpPr/>
          <p:nvPr/>
        </p:nvSpPr>
        <p:spPr>
          <a:xfrm>
            <a:off x="8305800" y="370197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7" name="Oval 16"/>
          <p:cNvSpPr/>
          <p:nvPr/>
        </p:nvSpPr>
        <p:spPr>
          <a:xfrm>
            <a:off x="8305800" y="510495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18" name="Straight Arrow Connector 17"/>
          <p:cNvCxnSpPr>
            <a:stCxn id="15" idx="7"/>
            <a:endCxn id="7" idx="3"/>
          </p:cNvCxnSpPr>
          <p:nvPr/>
        </p:nvCxnSpPr>
        <p:spPr>
          <a:xfrm flipV="1">
            <a:off x="3301626" y="4209294"/>
            <a:ext cx="123010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7" idx="1"/>
            <a:endCxn id="12" idx="5"/>
          </p:cNvCxnSpPr>
          <p:nvPr/>
        </p:nvCxnSpPr>
        <p:spPr>
          <a:xfrm flipH="1" flipV="1">
            <a:off x="7187826" y="4209294"/>
            <a:ext cx="120724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7"/>
            <a:endCxn id="16" idx="3"/>
          </p:cNvCxnSpPr>
          <p:nvPr/>
        </p:nvCxnSpPr>
        <p:spPr>
          <a:xfrm flipV="1">
            <a:off x="7187826" y="4209294"/>
            <a:ext cx="120724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0"/>
            <a:endCxn id="12" idx="4"/>
          </p:cNvCxnSpPr>
          <p:nvPr/>
        </p:nvCxnSpPr>
        <p:spPr>
          <a:xfrm flipV="1">
            <a:off x="6972300" y="4296336"/>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7" idx="0"/>
            <a:endCxn id="16" idx="4"/>
          </p:cNvCxnSpPr>
          <p:nvPr/>
        </p:nvCxnSpPr>
        <p:spPr>
          <a:xfrm flipV="1">
            <a:off x="8610600" y="4296336"/>
            <a:ext cx="0" cy="808618"/>
          </a:xfrm>
          <a:prstGeom prst="straightConnector1">
            <a:avLst/>
          </a:prstGeom>
          <a:ln w="25400">
            <a:solidFill>
              <a:srgbClr val="C00000"/>
            </a:solidFill>
            <a:prstDash val="sysDot"/>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6" idx="2"/>
            <a:endCxn id="12" idx="6"/>
          </p:cNvCxnSpPr>
          <p:nvPr/>
        </p:nvCxnSpPr>
        <p:spPr>
          <a:xfrm flipH="1">
            <a:off x="7277100" y="3999156"/>
            <a:ext cx="10287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6"/>
            <a:endCxn id="17" idx="2"/>
          </p:cNvCxnSpPr>
          <p:nvPr/>
        </p:nvCxnSpPr>
        <p:spPr>
          <a:xfrm>
            <a:off x="7277100" y="5402134"/>
            <a:ext cx="10287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5554980" y="153924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27" name="Oval 26"/>
          <p:cNvSpPr/>
          <p:nvPr/>
        </p:nvSpPr>
        <p:spPr>
          <a:xfrm>
            <a:off x="5554980" y="256032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a:t>
            </a:r>
          </a:p>
        </p:txBody>
      </p:sp>
      <p:sp>
        <p:nvSpPr>
          <p:cNvPr id="28" name="Oval 27"/>
          <p:cNvSpPr/>
          <p:nvPr/>
        </p:nvSpPr>
        <p:spPr>
          <a:xfrm>
            <a:off x="3611880" y="256032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29" name="Oval 28"/>
          <p:cNvSpPr/>
          <p:nvPr/>
        </p:nvSpPr>
        <p:spPr>
          <a:xfrm>
            <a:off x="7486650" y="256032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30" name="Straight Arrow Connector 29"/>
          <p:cNvCxnSpPr>
            <a:stCxn id="14" idx="0"/>
            <a:endCxn id="28" idx="3"/>
          </p:cNvCxnSpPr>
          <p:nvPr/>
        </p:nvCxnSpPr>
        <p:spPr>
          <a:xfrm flipV="1">
            <a:off x="3086100" y="3067638"/>
            <a:ext cx="615054" cy="634338"/>
          </a:xfrm>
          <a:prstGeom prst="straightConnector1">
            <a:avLst/>
          </a:prstGeom>
          <a:ln w="25400">
            <a:solidFill>
              <a:srgbClr val="C00000"/>
            </a:solidFill>
            <a:prstDash val="sysDot"/>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7" idx="2"/>
            <a:endCxn id="28" idx="6"/>
          </p:cNvCxnSpPr>
          <p:nvPr/>
        </p:nvCxnSpPr>
        <p:spPr>
          <a:xfrm flipH="1">
            <a:off x="4221480" y="2857500"/>
            <a:ext cx="1333500" cy="0"/>
          </a:xfrm>
          <a:prstGeom prst="straightConnector1">
            <a:avLst/>
          </a:prstGeom>
          <a:ln w="25400">
            <a:solidFill>
              <a:srgbClr val="C00000"/>
            </a:solidFill>
            <a:prstDash val="sysDot"/>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9" idx="2"/>
            <a:endCxn id="27" idx="6"/>
          </p:cNvCxnSpPr>
          <p:nvPr/>
        </p:nvCxnSpPr>
        <p:spPr>
          <a:xfrm flipH="1">
            <a:off x="6164580" y="2857500"/>
            <a:ext cx="132207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6" idx="2"/>
            <a:endCxn id="28" idx="7"/>
          </p:cNvCxnSpPr>
          <p:nvPr/>
        </p:nvCxnSpPr>
        <p:spPr>
          <a:xfrm flipH="1">
            <a:off x="4132206" y="1836420"/>
            <a:ext cx="1422774" cy="810942"/>
          </a:xfrm>
          <a:prstGeom prst="straightConnector1">
            <a:avLst/>
          </a:prstGeom>
          <a:ln w="25400">
            <a:solidFill>
              <a:srgbClr val="C00000"/>
            </a:solidFill>
            <a:prstDash val="sysDot"/>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9" idx="1"/>
            <a:endCxn id="26" idx="6"/>
          </p:cNvCxnSpPr>
          <p:nvPr/>
        </p:nvCxnSpPr>
        <p:spPr>
          <a:xfrm flipH="1" flipV="1">
            <a:off x="6164580" y="1836420"/>
            <a:ext cx="1411344" cy="81094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7" idx="0"/>
            <a:endCxn id="26" idx="4"/>
          </p:cNvCxnSpPr>
          <p:nvPr/>
        </p:nvCxnSpPr>
        <p:spPr>
          <a:xfrm flipV="1">
            <a:off x="5859780" y="2133600"/>
            <a:ext cx="0" cy="42672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 idx="0"/>
            <a:endCxn id="28" idx="5"/>
          </p:cNvCxnSpPr>
          <p:nvPr/>
        </p:nvCxnSpPr>
        <p:spPr>
          <a:xfrm flipH="1" flipV="1">
            <a:off x="4132206" y="3067638"/>
            <a:ext cx="615054" cy="634338"/>
          </a:xfrm>
          <a:prstGeom prst="straightConnector1">
            <a:avLst/>
          </a:prstGeom>
          <a:ln w="25400">
            <a:solidFill>
              <a:srgbClr val="C00000"/>
            </a:solidFill>
            <a:prstDash val="sysDot"/>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2" idx="0"/>
            <a:endCxn id="29" idx="3"/>
          </p:cNvCxnSpPr>
          <p:nvPr/>
        </p:nvCxnSpPr>
        <p:spPr>
          <a:xfrm flipV="1">
            <a:off x="6972300" y="3067638"/>
            <a:ext cx="603624" cy="634338"/>
          </a:xfrm>
          <a:prstGeom prst="straightConnector1">
            <a:avLst/>
          </a:prstGeom>
          <a:ln w="25400">
            <a:solidFill>
              <a:srgbClr val="C00000"/>
            </a:solidFill>
            <a:prstDash val="sysDot"/>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6" idx="0"/>
            <a:endCxn id="29" idx="5"/>
          </p:cNvCxnSpPr>
          <p:nvPr/>
        </p:nvCxnSpPr>
        <p:spPr>
          <a:xfrm flipH="1" flipV="1">
            <a:off x="8006976" y="3067638"/>
            <a:ext cx="603624" cy="634338"/>
          </a:xfrm>
          <a:prstGeom prst="straightConnector1">
            <a:avLst/>
          </a:prstGeom>
          <a:ln w="25400">
            <a:solidFill>
              <a:srgbClr val="C00000"/>
            </a:solidFill>
            <a:prstDash val="sysDot"/>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11194" y="1539240"/>
            <a:ext cx="2874906" cy="2677656"/>
          </a:xfrm>
          <a:prstGeom prst="rect">
            <a:avLst/>
          </a:prstGeom>
          <a:noFill/>
        </p:spPr>
        <p:txBody>
          <a:bodyPr wrap="square" rtlCol="0">
            <a:spAutoFit/>
          </a:bodyPr>
          <a:lstStyle/>
          <a:p>
            <a:pPr algn="ctr"/>
            <a:r>
              <a:rPr lang="en-US" sz="2400" dirty="0"/>
              <a:t>Can a node with at least 2 strong edges satisfy the STC property and be involved in a local bridge that is a </a:t>
            </a:r>
            <a:r>
              <a:rPr lang="en-US" sz="2400" b="1" dirty="0"/>
              <a:t>strong tie</a:t>
            </a:r>
            <a:r>
              <a:rPr lang="en-US" sz="2400" dirty="0"/>
              <a:t>?</a:t>
            </a:r>
          </a:p>
        </p:txBody>
      </p:sp>
      <p:sp>
        <p:nvSpPr>
          <p:cNvPr id="42" name="Freeform 41"/>
          <p:cNvSpPr/>
          <p:nvPr/>
        </p:nvSpPr>
        <p:spPr>
          <a:xfrm flipV="1">
            <a:off x="5768340" y="4058326"/>
            <a:ext cx="182880" cy="853440"/>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768340" y="4911766"/>
            <a:ext cx="632460" cy="584775"/>
          </a:xfrm>
          <a:prstGeom prst="rect">
            <a:avLst/>
          </a:prstGeom>
          <a:noFill/>
        </p:spPr>
        <p:txBody>
          <a:bodyPr wrap="square" rtlCol="0">
            <a:spAutoFit/>
          </a:bodyPr>
          <a:lstStyle/>
          <a:p>
            <a:r>
              <a:rPr lang="en-US" sz="3200" dirty="0"/>
              <a:t>?</a:t>
            </a:r>
          </a:p>
        </p:txBody>
      </p:sp>
    </p:spTree>
    <p:extLst>
      <p:ext uri="{BB962C8B-B14F-4D97-AF65-F5344CB8AC3E}">
        <p14:creationId xmlns:p14="http://schemas.microsoft.com/office/powerpoint/2010/main" val="279476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Strong Triadic Closure and Bridges</a:t>
            </a:r>
          </a:p>
        </p:txBody>
      </p:sp>
      <p:sp>
        <p:nvSpPr>
          <p:cNvPr id="4" name="Content Placeholder 3"/>
          <p:cNvSpPr>
            <a:spLocks noGrp="1"/>
          </p:cNvSpPr>
          <p:nvPr>
            <p:ph idx="1"/>
          </p:nvPr>
        </p:nvSpPr>
        <p:spPr/>
        <p:txBody>
          <a:bodyPr/>
          <a:lstStyle/>
          <a:p>
            <a:r>
              <a:rPr lang="en-US" dirty="0"/>
              <a:t>STC property says edge must form when two strong edges emanate from the same node</a:t>
            </a:r>
          </a:p>
          <a:p>
            <a:r>
              <a:rPr lang="en-US" dirty="0"/>
              <a:t>Therefore a network that satisfies the STC property and has a sufficient number of strong ties will likely have </a:t>
            </a:r>
            <a:r>
              <a:rPr lang="en-US" i="1" dirty="0"/>
              <a:t>only weak </a:t>
            </a:r>
            <a:r>
              <a:rPr lang="en-US" dirty="0"/>
              <a:t>local bridges</a:t>
            </a:r>
          </a:p>
          <a:p>
            <a:r>
              <a:rPr lang="en-US" dirty="0"/>
              <a:t>Does not always hold in real social networks, but useful theoretical framework in which to understand connections and test theories</a:t>
            </a:r>
          </a:p>
        </p:txBody>
      </p:sp>
    </p:spTree>
    <p:extLst>
      <p:ext uri="{BB962C8B-B14F-4D97-AF65-F5344CB8AC3E}">
        <p14:creationId xmlns:p14="http://schemas.microsoft.com/office/powerpoint/2010/main" val="2729207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Large-Scale Data Studies</a:t>
            </a:r>
          </a:p>
        </p:txBody>
      </p:sp>
      <p:sp>
        <p:nvSpPr>
          <p:cNvPr id="3" name="Content Placeholder 2"/>
          <p:cNvSpPr>
            <a:spLocks noGrp="1"/>
          </p:cNvSpPr>
          <p:nvPr>
            <p:ph idx="1"/>
          </p:nvPr>
        </p:nvSpPr>
        <p:spPr/>
        <p:txBody>
          <a:bodyPr/>
          <a:lstStyle/>
          <a:p>
            <a:r>
              <a:rPr lang="en-US" dirty="0"/>
              <a:t>Put new concepts to work by examining several large-scale studies</a:t>
            </a:r>
          </a:p>
          <a:p>
            <a:r>
              <a:rPr lang="en-US" dirty="0"/>
              <a:t>Examples:</a:t>
            </a:r>
          </a:p>
          <a:p>
            <a:pPr lvl="1"/>
            <a:r>
              <a:rPr lang="en-US" dirty="0"/>
              <a:t>Cell phone usage</a:t>
            </a:r>
          </a:p>
          <a:p>
            <a:pPr lvl="1"/>
            <a:r>
              <a:rPr lang="en-US" dirty="0"/>
              <a:t>Facebook</a:t>
            </a:r>
          </a:p>
          <a:p>
            <a:pPr lvl="1"/>
            <a:r>
              <a:rPr lang="en-US" dirty="0"/>
              <a:t>Twitter</a:t>
            </a:r>
          </a:p>
        </p:txBody>
      </p:sp>
    </p:spTree>
    <p:extLst>
      <p:ext uri="{BB962C8B-B14F-4D97-AF65-F5344CB8AC3E}">
        <p14:creationId xmlns:p14="http://schemas.microsoft.com/office/powerpoint/2010/main" val="587124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752600"/>
            <a:ext cx="7391400" cy="2062103"/>
          </a:xfrm>
          <a:prstGeom prst="rect">
            <a:avLst/>
          </a:prstGeom>
          <a:noFill/>
        </p:spPr>
        <p:txBody>
          <a:bodyPr wrap="square" rtlCol="0">
            <a:spAutoFit/>
          </a:bodyPr>
          <a:lstStyle/>
          <a:p>
            <a:pPr algn="ctr"/>
            <a:r>
              <a:rPr lang="en-US" sz="3600" dirty="0"/>
              <a:t>Slides based on Ch 3 of </a:t>
            </a:r>
            <a:r>
              <a:rPr lang="en-US" sz="3600" i="1" dirty="0"/>
              <a:t>Networks, Crowds and Markets </a:t>
            </a:r>
            <a:r>
              <a:rPr lang="en-US" sz="3600" dirty="0"/>
              <a:t>by Easley &amp; Kleinberg (2010)</a:t>
            </a:r>
          </a:p>
          <a:p>
            <a:pPr algn="ctr"/>
            <a:r>
              <a:rPr lang="en-US" sz="2000" dirty="0">
                <a:hlinkClick r:id="rId2"/>
              </a:rPr>
              <a:t>http://www.cs.cornell.edu/home/kleinber/networks-book/</a:t>
            </a:r>
            <a:endParaRPr lang="en-US" sz="2000" dirty="0"/>
          </a:p>
        </p:txBody>
      </p:sp>
    </p:spTree>
    <p:extLst>
      <p:ext uri="{BB962C8B-B14F-4D97-AF65-F5344CB8AC3E}">
        <p14:creationId xmlns:p14="http://schemas.microsoft.com/office/powerpoint/2010/main" val="2050750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Cell Phone Social Network</a:t>
            </a:r>
          </a:p>
        </p:txBody>
      </p:sp>
      <p:sp>
        <p:nvSpPr>
          <p:cNvPr id="3" name="Content Placeholder 2"/>
          <p:cNvSpPr>
            <a:spLocks noGrp="1"/>
          </p:cNvSpPr>
          <p:nvPr>
            <p:ph idx="1"/>
          </p:nvPr>
        </p:nvSpPr>
        <p:spPr/>
        <p:txBody>
          <a:bodyPr>
            <a:normAutofit/>
          </a:bodyPr>
          <a:lstStyle/>
          <a:p>
            <a:r>
              <a:rPr lang="en-US" dirty="0" err="1"/>
              <a:t>Onnela</a:t>
            </a:r>
            <a:r>
              <a:rPr lang="en-US" dirty="0"/>
              <a:t> et al. (2007), </a:t>
            </a:r>
            <a:r>
              <a:rPr lang="en-US" i="1" dirty="0"/>
              <a:t>Structure and tie strengths in mobile communication networks </a:t>
            </a:r>
          </a:p>
          <a:p>
            <a:r>
              <a:rPr lang="en-US" dirty="0"/>
              <a:t>18 weeks of cell phone data covering 20% of country’s population</a:t>
            </a:r>
          </a:p>
          <a:p>
            <a:r>
              <a:rPr lang="en-US" dirty="0"/>
              <a:t>Node = cell phone user</a:t>
            </a:r>
          </a:p>
          <a:p>
            <a:r>
              <a:rPr lang="en-US" dirty="0"/>
              <a:t>Edge = if two nodes called each other (both directions)</a:t>
            </a:r>
          </a:p>
          <a:p>
            <a:r>
              <a:rPr lang="en-US" dirty="0"/>
              <a:t>Tie strength = duration of calls</a:t>
            </a:r>
          </a:p>
          <a:p>
            <a:endParaRPr lang="en-US" dirty="0"/>
          </a:p>
        </p:txBody>
      </p:sp>
    </p:spTree>
    <p:extLst>
      <p:ext uri="{BB962C8B-B14F-4D97-AF65-F5344CB8AC3E}">
        <p14:creationId xmlns:p14="http://schemas.microsoft.com/office/powerpoint/2010/main" val="617449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05D1-F5BC-443B-8D28-525C5E5D6C95}"/>
              </a:ext>
            </a:extLst>
          </p:cNvPr>
          <p:cNvSpPr>
            <a:spLocks noGrp="1"/>
          </p:cNvSpPr>
          <p:nvPr>
            <p:ph type="title"/>
          </p:nvPr>
        </p:nvSpPr>
        <p:spPr/>
        <p:txBody>
          <a:bodyPr>
            <a:normAutofit fontScale="90000"/>
          </a:bodyPr>
          <a:lstStyle/>
          <a:p>
            <a:r>
              <a:rPr lang="en-US" dirty="0"/>
              <a:t>Structure around randomly chosen individual</a:t>
            </a:r>
          </a:p>
        </p:txBody>
      </p:sp>
      <p:pic>
        <p:nvPicPr>
          <p:cNvPr id="3" name="Picture 2">
            <a:extLst>
              <a:ext uri="{FF2B5EF4-FFF2-40B4-BE49-F238E27FC236}">
                <a16:creationId xmlns:a16="http://schemas.microsoft.com/office/drawing/2014/main" id="{D6B27F87-3C95-4108-B4BA-ACE333C60057}"/>
              </a:ext>
            </a:extLst>
          </p:cNvPr>
          <p:cNvPicPr>
            <a:picLocks noChangeAspect="1"/>
          </p:cNvPicPr>
          <p:nvPr/>
        </p:nvPicPr>
        <p:blipFill>
          <a:blip r:embed="rId2"/>
          <a:stretch>
            <a:fillRect/>
          </a:stretch>
        </p:blipFill>
        <p:spPr>
          <a:xfrm>
            <a:off x="1789812" y="1749004"/>
            <a:ext cx="6363588" cy="4553585"/>
          </a:xfrm>
          <a:prstGeom prst="rect">
            <a:avLst/>
          </a:prstGeom>
        </p:spPr>
      </p:pic>
      <p:sp>
        <p:nvSpPr>
          <p:cNvPr id="4" name="TextBox 3">
            <a:extLst>
              <a:ext uri="{FF2B5EF4-FFF2-40B4-BE49-F238E27FC236}">
                <a16:creationId xmlns:a16="http://schemas.microsoft.com/office/drawing/2014/main" id="{513DF4D2-2F82-4E7F-AA39-1C11DF1DAFAF}"/>
              </a:ext>
            </a:extLst>
          </p:cNvPr>
          <p:cNvSpPr txBox="1"/>
          <p:nvPr/>
        </p:nvSpPr>
        <p:spPr>
          <a:xfrm>
            <a:off x="1219200" y="6477000"/>
            <a:ext cx="6934200" cy="307777"/>
          </a:xfrm>
          <a:prstGeom prst="rect">
            <a:avLst/>
          </a:prstGeom>
          <a:noFill/>
        </p:spPr>
        <p:txBody>
          <a:bodyPr wrap="square" rtlCol="0">
            <a:spAutoFit/>
          </a:bodyPr>
          <a:lstStyle/>
          <a:p>
            <a:pPr algn="ctr"/>
            <a:r>
              <a:rPr lang="en-US" sz="1400" dirty="0">
                <a:hlinkClick r:id="rId3"/>
              </a:rPr>
              <a:t>https://www.pnas.org/content/pnas/104/18/7332.full.pdf</a:t>
            </a:r>
            <a:endParaRPr lang="en-US" sz="1400" dirty="0"/>
          </a:p>
        </p:txBody>
      </p:sp>
      <p:sp>
        <p:nvSpPr>
          <p:cNvPr id="6" name="TextBox 5">
            <a:extLst>
              <a:ext uri="{FF2B5EF4-FFF2-40B4-BE49-F238E27FC236}">
                <a16:creationId xmlns:a16="http://schemas.microsoft.com/office/drawing/2014/main" id="{56359212-E094-41B1-A89B-CEEB284B113E}"/>
              </a:ext>
            </a:extLst>
          </p:cNvPr>
          <p:cNvSpPr txBox="1"/>
          <p:nvPr/>
        </p:nvSpPr>
        <p:spPr>
          <a:xfrm>
            <a:off x="453614" y="5143299"/>
            <a:ext cx="1285996" cy="830997"/>
          </a:xfrm>
          <a:prstGeom prst="rect">
            <a:avLst/>
          </a:prstGeom>
          <a:noFill/>
        </p:spPr>
        <p:txBody>
          <a:bodyPr wrap="square" rtlCol="0">
            <a:spAutoFit/>
          </a:bodyPr>
          <a:lstStyle/>
          <a:p>
            <a:pPr algn="r"/>
            <a:r>
              <a:rPr lang="en-US" sz="2400" dirty="0"/>
              <a:t>Call</a:t>
            </a:r>
          </a:p>
          <a:p>
            <a:pPr algn="r"/>
            <a:r>
              <a:rPr lang="en-US" sz="2400" dirty="0"/>
              <a:t>duration</a:t>
            </a:r>
          </a:p>
        </p:txBody>
      </p:sp>
    </p:spTree>
    <p:extLst>
      <p:ext uri="{BB962C8B-B14F-4D97-AF65-F5344CB8AC3E}">
        <p14:creationId xmlns:p14="http://schemas.microsoft.com/office/powerpoint/2010/main" val="89675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Cell Phone Social Network</a:t>
            </a:r>
          </a:p>
        </p:txBody>
      </p:sp>
      <p:sp>
        <p:nvSpPr>
          <p:cNvPr id="3" name="Content Placeholder 2"/>
          <p:cNvSpPr>
            <a:spLocks noGrp="1"/>
          </p:cNvSpPr>
          <p:nvPr>
            <p:ph idx="1"/>
          </p:nvPr>
        </p:nvSpPr>
        <p:spPr>
          <a:xfrm>
            <a:off x="457200" y="1600200"/>
            <a:ext cx="8305800" cy="4648200"/>
          </a:xfrm>
        </p:spPr>
        <p:txBody>
          <a:bodyPr>
            <a:normAutofit/>
          </a:bodyPr>
          <a:lstStyle/>
          <a:p>
            <a:r>
              <a:rPr lang="en-US" dirty="0"/>
              <a:t>Instead of determining if edge is a local bridge or not, use neighborhood overlap</a:t>
            </a:r>
          </a:p>
          <a:p>
            <a:endParaRPr lang="en-US" dirty="0"/>
          </a:p>
          <a:p>
            <a:endParaRPr lang="en-US" dirty="0"/>
          </a:p>
          <a:p>
            <a:endParaRPr lang="en-US" dirty="0"/>
          </a:p>
          <a:p>
            <a:r>
              <a:rPr lang="en-US" dirty="0"/>
              <a:t>= 1 if all neighbors of A and B are connected</a:t>
            </a:r>
          </a:p>
          <a:p>
            <a:r>
              <a:rPr lang="en-US" dirty="0"/>
              <a:t>= 0 if no neighbors are connected (local bridge)</a:t>
            </a:r>
          </a:p>
          <a:p>
            <a:r>
              <a:rPr lang="en-US" dirty="0"/>
              <a:t>Close to 0 is “almost” a local bridge</a:t>
            </a:r>
          </a:p>
        </p:txBody>
      </p:sp>
      <p:grpSp>
        <p:nvGrpSpPr>
          <p:cNvPr id="13" name="Group 12"/>
          <p:cNvGrpSpPr/>
          <p:nvPr/>
        </p:nvGrpSpPr>
        <p:grpSpPr>
          <a:xfrm>
            <a:off x="838200" y="2971800"/>
            <a:ext cx="7315200" cy="1056620"/>
            <a:chOff x="838200" y="2971800"/>
            <a:chExt cx="7315200" cy="1056620"/>
          </a:xfrm>
        </p:grpSpPr>
        <p:sp>
          <p:nvSpPr>
            <p:cNvPr id="4" name="TextBox 3"/>
            <p:cNvSpPr txBox="1"/>
            <p:nvPr/>
          </p:nvSpPr>
          <p:spPr>
            <a:xfrm>
              <a:off x="838200" y="2997666"/>
              <a:ext cx="2362200" cy="954107"/>
            </a:xfrm>
            <a:prstGeom prst="rect">
              <a:avLst/>
            </a:prstGeom>
            <a:noFill/>
          </p:spPr>
          <p:txBody>
            <a:bodyPr wrap="square" rtlCol="0">
              <a:spAutoFit/>
            </a:bodyPr>
            <a:lstStyle/>
            <a:p>
              <a:pPr algn="ctr"/>
              <a:r>
                <a:rPr lang="en-US" sz="2800" dirty="0"/>
                <a:t>Neighborhood </a:t>
              </a:r>
              <a:br>
                <a:rPr lang="en-US" sz="2800" dirty="0"/>
              </a:br>
              <a:r>
                <a:rPr lang="en-US" sz="2800" dirty="0"/>
                <a:t>overlap</a:t>
              </a:r>
            </a:p>
          </p:txBody>
        </p:sp>
        <p:sp>
          <p:nvSpPr>
            <p:cNvPr id="5" name="TextBox 4"/>
            <p:cNvSpPr txBox="1"/>
            <p:nvPr/>
          </p:nvSpPr>
          <p:spPr>
            <a:xfrm>
              <a:off x="3200400" y="3213109"/>
              <a:ext cx="419100" cy="523220"/>
            </a:xfrm>
            <a:prstGeom prst="rect">
              <a:avLst/>
            </a:prstGeom>
            <a:noFill/>
          </p:spPr>
          <p:txBody>
            <a:bodyPr wrap="square" rtlCol="0">
              <a:spAutoFit/>
            </a:bodyPr>
            <a:lstStyle/>
            <a:p>
              <a:pPr algn="ctr"/>
              <a:r>
                <a:rPr lang="en-US" sz="2800" dirty="0"/>
                <a:t>=</a:t>
              </a:r>
            </a:p>
          </p:txBody>
        </p:sp>
        <p:sp>
          <p:nvSpPr>
            <p:cNvPr id="6" name="TextBox 5"/>
            <p:cNvSpPr txBox="1"/>
            <p:nvPr/>
          </p:nvSpPr>
          <p:spPr>
            <a:xfrm>
              <a:off x="3962400" y="2971800"/>
              <a:ext cx="4191000" cy="523220"/>
            </a:xfrm>
            <a:prstGeom prst="rect">
              <a:avLst/>
            </a:prstGeom>
            <a:noFill/>
          </p:spPr>
          <p:txBody>
            <a:bodyPr wrap="square" rtlCol="0">
              <a:spAutoFit/>
            </a:bodyPr>
            <a:lstStyle/>
            <a:p>
              <a:pPr algn="ctr"/>
              <a:r>
                <a:rPr lang="en-US" sz="2800" dirty="0"/>
                <a:t>neighbors of both A and B</a:t>
              </a:r>
            </a:p>
          </p:txBody>
        </p:sp>
        <p:cxnSp>
          <p:nvCxnSpPr>
            <p:cNvPr id="8" name="Straight Connector 7"/>
            <p:cNvCxnSpPr/>
            <p:nvPr/>
          </p:nvCxnSpPr>
          <p:spPr>
            <a:xfrm>
              <a:off x="3962400" y="3520886"/>
              <a:ext cx="419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38600" y="3505200"/>
              <a:ext cx="4114800" cy="523220"/>
            </a:xfrm>
            <a:prstGeom prst="rect">
              <a:avLst/>
            </a:prstGeom>
            <a:noFill/>
          </p:spPr>
          <p:txBody>
            <a:bodyPr wrap="square" rtlCol="0">
              <a:spAutoFit/>
            </a:bodyPr>
            <a:lstStyle/>
            <a:p>
              <a:pPr algn="ctr"/>
              <a:r>
                <a:rPr lang="en-US" sz="2800" dirty="0"/>
                <a:t>neighbors of A or B</a:t>
              </a:r>
            </a:p>
          </p:txBody>
        </p:sp>
      </p:grpSp>
    </p:spTree>
    <p:extLst>
      <p:ext uri="{BB962C8B-B14F-4D97-AF65-F5344CB8AC3E}">
        <p14:creationId xmlns:p14="http://schemas.microsoft.com/office/powerpoint/2010/main" val="572165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a:stCxn id="12" idx="1"/>
            <a:endCxn id="17" idx="5"/>
          </p:cNvCxnSpPr>
          <p:nvPr/>
        </p:nvCxnSpPr>
        <p:spPr>
          <a:xfrm flipH="1" flipV="1">
            <a:off x="2044326" y="3325374"/>
            <a:ext cx="123010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2"/>
            <a:endCxn id="18" idx="6"/>
          </p:cNvCxnSpPr>
          <p:nvPr/>
        </p:nvCxnSpPr>
        <p:spPr>
          <a:xfrm flipH="1">
            <a:off x="2133600" y="4518214"/>
            <a:ext cx="105156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0"/>
            <a:endCxn id="10" idx="4"/>
          </p:cNvCxnSpPr>
          <p:nvPr/>
        </p:nvCxnSpPr>
        <p:spPr>
          <a:xfrm flipV="1">
            <a:off x="3489960" y="3412416"/>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Neighborhood Overlap</a:t>
            </a:r>
          </a:p>
        </p:txBody>
      </p:sp>
      <p:sp>
        <p:nvSpPr>
          <p:cNvPr id="10" name="Oval 9"/>
          <p:cNvSpPr/>
          <p:nvPr/>
        </p:nvSpPr>
        <p:spPr>
          <a:xfrm>
            <a:off x="3185160" y="281805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a:t>
            </a:r>
          </a:p>
        </p:txBody>
      </p:sp>
      <p:sp>
        <p:nvSpPr>
          <p:cNvPr id="12" name="Oval 11"/>
          <p:cNvSpPr/>
          <p:nvPr/>
        </p:nvSpPr>
        <p:spPr>
          <a:xfrm>
            <a:off x="3185160" y="422103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G</a:t>
            </a:r>
          </a:p>
        </p:txBody>
      </p:sp>
      <p:cxnSp>
        <p:nvCxnSpPr>
          <p:cNvPr id="13" name="Straight Arrow Connector 12"/>
          <p:cNvCxnSpPr>
            <a:stCxn id="10" idx="6"/>
            <a:endCxn id="11" idx="2"/>
          </p:cNvCxnSpPr>
          <p:nvPr/>
        </p:nvCxnSpPr>
        <p:spPr>
          <a:xfrm>
            <a:off x="3794760" y="3115236"/>
            <a:ext cx="161544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2"/>
            <a:endCxn id="17" idx="6"/>
          </p:cNvCxnSpPr>
          <p:nvPr/>
        </p:nvCxnSpPr>
        <p:spPr>
          <a:xfrm flipH="1">
            <a:off x="2133600" y="3115236"/>
            <a:ext cx="105156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8" idx="0"/>
            <a:endCxn id="17" idx="4"/>
          </p:cNvCxnSpPr>
          <p:nvPr/>
        </p:nvCxnSpPr>
        <p:spPr>
          <a:xfrm flipV="1">
            <a:off x="1828800" y="3412416"/>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410200" y="281805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B</a:t>
            </a:r>
          </a:p>
        </p:txBody>
      </p:sp>
      <p:sp>
        <p:nvSpPr>
          <p:cNvPr id="16" name="Oval 15"/>
          <p:cNvSpPr/>
          <p:nvPr/>
        </p:nvSpPr>
        <p:spPr>
          <a:xfrm>
            <a:off x="5410200" y="422103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7" name="Oval 16"/>
          <p:cNvSpPr/>
          <p:nvPr/>
        </p:nvSpPr>
        <p:spPr>
          <a:xfrm>
            <a:off x="1524000" y="281805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E</a:t>
            </a:r>
          </a:p>
        </p:txBody>
      </p:sp>
      <p:sp>
        <p:nvSpPr>
          <p:cNvPr id="18" name="Oval 17"/>
          <p:cNvSpPr/>
          <p:nvPr/>
        </p:nvSpPr>
        <p:spPr>
          <a:xfrm>
            <a:off x="1524000" y="422103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F</a:t>
            </a:r>
          </a:p>
        </p:txBody>
      </p:sp>
      <p:sp>
        <p:nvSpPr>
          <p:cNvPr id="30" name="Oval 29"/>
          <p:cNvSpPr/>
          <p:nvPr/>
        </p:nvSpPr>
        <p:spPr>
          <a:xfrm>
            <a:off x="7048500" y="281805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31" name="Oval 30"/>
          <p:cNvSpPr/>
          <p:nvPr/>
        </p:nvSpPr>
        <p:spPr>
          <a:xfrm>
            <a:off x="7048500" y="422103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42" name="Straight Arrow Connector 41"/>
          <p:cNvCxnSpPr>
            <a:stCxn id="18" idx="7"/>
            <a:endCxn id="10" idx="3"/>
          </p:cNvCxnSpPr>
          <p:nvPr/>
        </p:nvCxnSpPr>
        <p:spPr>
          <a:xfrm flipV="1">
            <a:off x="2044326" y="3325374"/>
            <a:ext cx="123010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1" idx="1"/>
            <a:endCxn id="11" idx="5"/>
          </p:cNvCxnSpPr>
          <p:nvPr/>
        </p:nvCxnSpPr>
        <p:spPr>
          <a:xfrm flipH="1" flipV="1">
            <a:off x="5930526" y="3325374"/>
            <a:ext cx="120724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6" idx="7"/>
            <a:endCxn id="30" idx="3"/>
          </p:cNvCxnSpPr>
          <p:nvPr/>
        </p:nvCxnSpPr>
        <p:spPr>
          <a:xfrm flipV="1">
            <a:off x="5930526" y="3325374"/>
            <a:ext cx="120724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6" idx="0"/>
            <a:endCxn id="11" idx="4"/>
          </p:cNvCxnSpPr>
          <p:nvPr/>
        </p:nvCxnSpPr>
        <p:spPr>
          <a:xfrm flipV="1">
            <a:off x="5715000" y="3412416"/>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1" idx="0"/>
            <a:endCxn id="30" idx="4"/>
          </p:cNvCxnSpPr>
          <p:nvPr/>
        </p:nvCxnSpPr>
        <p:spPr>
          <a:xfrm flipV="1">
            <a:off x="7353300" y="3412416"/>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0" idx="2"/>
            <a:endCxn id="11" idx="6"/>
          </p:cNvCxnSpPr>
          <p:nvPr/>
        </p:nvCxnSpPr>
        <p:spPr>
          <a:xfrm flipH="1">
            <a:off x="6019800" y="3115236"/>
            <a:ext cx="10287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16" idx="6"/>
            <a:endCxn id="31" idx="2"/>
          </p:cNvCxnSpPr>
          <p:nvPr/>
        </p:nvCxnSpPr>
        <p:spPr>
          <a:xfrm>
            <a:off x="6019800" y="4518214"/>
            <a:ext cx="10287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8" name="Freeform 67"/>
          <p:cNvSpPr/>
          <p:nvPr/>
        </p:nvSpPr>
        <p:spPr>
          <a:xfrm rot="16200000" flipV="1">
            <a:off x="3569148" y="2084253"/>
            <a:ext cx="182880" cy="650388"/>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297680" y="167640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a:t>
            </a:r>
          </a:p>
        </p:txBody>
      </p:sp>
      <p:sp>
        <p:nvSpPr>
          <p:cNvPr id="29" name="Oval 28"/>
          <p:cNvSpPr/>
          <p:nvPr/>
        </p:nvSpPr>
        <p:spPr>
          <a:xfrm>
            <a:off x="2354580" y="167640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D</a:t>
            </a:r>
          </a:p>
        </p:txBody>
      </p:sp>
      <p:sp>
        <p:nvSpPr>
          <p:cNvPr id="49" name="Oval 48"/>
          <p:cNvSpPr/>
          <p:nvPr/>
        </p:nvSpPr>
        <p:spPr>
          <a:xfrm>
            <a:off x="6229350" y="167640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50" name="Straight Arrow Connector 49"/>
          <p:cNvCxnSpPr>
            <a:stCxn id="17" idx="0"/>
            <a:endCxn id="29" idx="3"/>
          </p:cNvCxnSpPr>
          <p:nvPr/>
        </p:nvCxnSpPr>
        <p:spPr>
          <a:xfrm flipV="1">
            <a:off x="1828800" y="2183718"/>
            <a:ext cx="615054" cy="63433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7" idx="2"/>
            <a:endCxn id="29" idx="6"/>
          </p:cNvCxnSpPr>
          <p:nvPr/>
        </p:nvCxnSpPr>
        <p:spPr>
          <a:xfrm flipH="1">
            <a:off x="2964180" y="1973580"/>
            <a:ext cx="13335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9" idx="2"/>
            <a:endCxn id="27" idx="6"/>
          </p:cNvCxnSpPr>
          <p:nvPr/>
        </p:nvCxnSpPr>
        <p:spPr>
          <a:xfrm flipH="1">
            <a:off x="4907280" y="1973580"/>
            <a:ext cx="132207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0" idx="0"/>
            <a:endCxn id="29" idx="5"/>
          </p:cNvCxnSpPr>
          <p:nvPr/>
        </p:nvCxnSpPr>
        <p:spPr>
          <a:xfrm flipH="1" flipV="1">
            <a:off x="2874906" y="2183718"/>
            <a:ext cx="615054" cy="63433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11" idx="0"/>
            <a:endCxn id="49" idx="3"/>
          </p:cNvCxnSpPr>
          <p:nvPr/>
        </p:nvCxnSpPr>
        <p:spPr>
          <a:xfrm flipV="1">
            <a:off x="5715000" y="2183718"/>
            <a:ext cx="603624" cy="63433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30" idx="0"/>
            <a:endCxn id="49" idx="5"/>
          </p:cNvCxnSpPr>
          <p:nvPr/>
        </p:nvCxnSpPr>
        <p:spPr>
          <a:xfrm flipH="1" flipV="1">
            <a:off x="6749676" y="2183718"/>
            <a:ext cx="603624" cy="63433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1520712" y="5117955"/>
            <a:ext cx="4754880" cy="1056620"/>
            <a:chOff x="838200" y="2971800"/>
            <a:chExt cx="4754880" cy="1056620"/>
          </a:xfrm>
        </p:grpSpPr>
        <p:sp>
          <p:nvSpPr>
            <p:cNvPr id="41" name="TextBox 40"/>
            <p:cNvSpPr txBox="1"/>
            <p:nvPr/>
          </p:nvSpPr>
          <p:spPr>
            <a:xfrm>
              <a:off x="838200" y="2997666"/>
              <a:ext cx="2362200" cy="954107"/>
            </a:xfrm>
            <a:prstGeom prst="rect">
              <a:avLst/>
            </a:prstGeom>
            <a:noFill/>
          </p:spPr>
          <p:txBody>
            <a:bodyPr wrap="square" rtlCol="0">
              <a:spAutoFit/>
            </a:bodyPr>
            <a:lstStyle/>
            <a:p>
              <a:pPr algn="ctr"/>
              <a:r>
                <a:rPr lang="en-US" sz="2800" dirty="0"/>
                <a:t>Neighborhood </a:t>
              </a:r>
              <a:br>
                <a:rPr lang="en-US" sz="2800" dirty="0"/>
              </a:br>
              <a:r>
                <a:rPr lang="en-US" sz="2800" dirty="0"/>
                <a:t>overlap of AD</a:t>
              </a:r>
            </a:p>
          </p:txBody>
        </p:sp>
        <p:sp>
          <p:nvSpPr>
            <p:cNvPr id="43" name="TextBox 42"/>
            <p:cNvSpPr txBox="1"/>
            <p:nvPr/>
          </p:nvSpPr>
          <p:spPr>
            <a:xfrm>
              <a:off x="3200400" y="3213109"/>
              <a:ext cx="419100" cy="523220"/>
            </a:xfrm>
            <a:prstGeom prst="rect">
              <a:avLst/>
            </a:prstGeom>
            <a:noFill/>
          </p:spPr>
          <p:txBody>
            <a:bodyPr wrap="square" rtlCol="0">
              <a:spAutoFit/>
            </a:bodyPr>
            <a:lstStyle/>
            <a:p>
              <a:pPr algn="ctr"/>
              <a:r>
                <a:rPr lang="en-US" sz="2800" dirty="0"/>
                <a:t>=</a:t>
              </a:r>
            </a:p>
          </p:txBody>
        </p:sp>
        <p:sp>
          <p:nvSpPr>
            <p:cNvPr id="44" name="TextBox 43"/>
            <p:cNvSpPr txBox="1"/>
            <p:nvPr/>
          </p:nvSpPr>
          <p:spPr>
            <a:xfrm>
              <a:off x="3962400" y="2971800"/>
              <a:ext cx="1541406" cy="523220"/>
            </a:xfrm>
            <a:prstGeom prst="rect">
              <a:avLst/>
            </a:prstGeom>
            <a:noFill/>
          </p:spPr>
          <p:txBody>
            <a:bodyPr wrap="square" rtlCol="0">
              <a:spAutoFit/>
            </a:bodyPr>
            <a:lstStyle/>
            <a:p>
              <a:pPr algn="ctr"/>
              <a:r>
                <a:rPr lang="en-US" sz="2800" dirty="0"/>
                <a:t>E</a:t>
              </a:r>
            </a:p>
          </p:txBody>
        </p:sp>
        <p:cxnSp>
          <p:nvCxnSpPr>
            <p:cNvPr id="52" name="Straight Connector 51"/>
            <p:cNvCxnSpPr/>
            <p:nvPr/>
          </p:nvCxnSpPr>
          <p:spPr>
            <a:xfrm>
              <a:off x="3962400" y="3520886"/>
              <a:ext cx="15133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813288" y="3505200"/>
              <a:ext cx="1779792" cy="523220"/>
            </a:xfrm>
            <a:prstGeom prst="rect">
              <a:avLst/>
            </a:prstGeom>
            <a:noFill/>
          </p:spPr>
          <p:txBody>
            <a:bodyPr wrap="square" rtlCol="0">
              <a:spAutoFit/>
            </a:bodyPr>
            <a:lstStyle/>
            <a:p>
              <a:pPr algn="ctr"/>
              <a:r>
                <a:rPr lang="en-US" sz="2800" dirty="0"/>
                <a:t>C, E, F, G, B</a:t>
              </a:r>
            </a:p>
          </p:txBody>
        </p:sp>
      </p:grpSp>
      <p:sp>
        <p:nvSpPr>
          <p:cNvPr id="55" name="TextBox 54"/>
          <p:cNvSpPr txBox="1"/>
          <p:nvPr/>
        </p:nvSpPr>
        <p:spPr>
          <a:xfrm>
            <a:off x="6585846" y="5374485"/>
            <a:ext cx="1110354" cy="523220"/>
          </a:xfrm>
          <a:prstGeom prst="rect">
            <a:avLst/>
          </a:prstGeom>
          <a:noFill/>
        </p:spPr>
        <p:txBody>
          <a:bodyPr wrap="square" rtlCol="0">
            <a:spAutoFit/>
          </a:bodyPr>
          <a:lstStyle/>
          <a:p>
            <a:pPr algn="ctr"/>
            <a:r>
              <a:rPr lang="en-US" sz="2800" dirty="0"/>
              <a:t>1/5</a:t>
            </a:r>
          </a:p>
        </p:txBody>
      </p:sp>
      <p:sp>
        <p:nvSpPr>
          <p:cNvPr id="57" name="TextBox 56"/>
          <p:cNvSpPr txBox="1"/>
          <p:nvPr/>
        </p:nvSpPr>
        <p:spPr>
          <a:xfrm>
            <a:off x="6275592" y="5359109"/>
            <a:ext cx="419100" cy="523220"/>
          </a:xfrm>
          <a:prstGeom prst="rect">
            <a:avLst/>
          </a:prstGeom>
          <a:noFill/>
        </p:spPr>
        <p:txBody>
          <a:bodyPr wrap="square" rtlCol="0">
            <a:spAutoFit/>
          </a:bodyPr>
          <a:lstStyle/>
          <a:p>
            <a:pPr algn="ctr"/>
            <a:r>
              <a:rPr lang="en-US" sz="2800" dirty="0"/>
              <a:t>=</a:t>
            </a:r>
          </a:p>
        </p:txBody>
      </p:sp>
    </p:spTree>
    <p:extLst>
      <p:ext uri="{BB962C8B-B14F-4D97-AF65-F5344CB8AC3E}">
        <p14:creationId xmlns:p14="http://schemas.microsoft.com/office/powerpoint/2010/main" val="1839768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a:stCxn id="12" idx="1"/>
            <a:endCxn id="17" idx="5"/>
          </p:cNvCxnSpPr>
          <p:nvPr/>
        </p:nvCxnSpPr>
        <p:spPr>
          <a:xfrm flipH="1" flipV="1">
            <a:off x="2044326" y="3325374"/>
            <a:ext cx="123010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2"/>
            <a:endCxn id="18" idx="6"/>
          </p:cNvCxnSpPr>
          <p:nvPr/>
        </p:nvCxnSpPr>
        <p:spPr>
          <a:xfrm flipH="1">
            <a:off x="2133600" y="4518214"/>
            <a:ext cx="105156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0"/>
            <a:endCxn id="10" idx="4"/>
          </p:cNvCxnSpPr>
          <p:nvPr/>
        </p:nvCxnSpPr>
        <p:spPr>
          <a:xfrm flipV="1">
            <a:off x="3489960" y="3412416"/>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Neighborhood Overlap</a:t>
            </a:r>
          </a:p>
        </p:txBody>
      </p:sp>
      <p:sp>
        <p:nvSpPr>
          <p:cNvPr id="10" name="Oval 9"/>
          <p:cNvSpPr/>
          <p:nvPr/>
        </p:nvSpPr>
        <p:spPr>
          <a:xfrm>
            <a:off x="3185160" y="281805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a:t>
            </a:r>
          </a:p>
        </p:txBody>
      </p:sp>
      <p:sp>
        <p:nvSpPr>
          <p:cNvPr id="12" name="Oval 11"/>
          <p:cNvSpPr/>
          <p:nvPr/>
        </p:nvSpPr>
        <p:spPr>
          <a:xfrm>
            <a:off x="3185160" y="422103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G</a:t>
            </a:r>
          </a:p>
        </p:txBody>
      </p:sp>
      <p:cxnSp>
        <p:nvCxnSpPr>
          <p:cNvPr id="13" name="Straight Arrow Connector 12"/>
          <p:cNvCxnSpPr>
            <a:stCxn id="10" idx="6"/>
            <a:endCxn id="11" idx="2"/>
          </p:cNvCxnSpPr>
          <p:nvPr/>
        </p:nvCxnSpPr>
        <p:spPr>
          <a:xfrm>
            <a:off x="3794760" y="3115236"/>
            <a:ext cx="161544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2"/>
            <a:endCxn id="17" idx="6"/>
          </p:cNvCxnSpPr>
          <p:nvPr/>
        </p:nvCxnSpPr>
        <p:spPr>
          <a:xfrm flipH="1">
            <a:off x="2133600" y="3115236"/>
            <a:ext cx="105156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8" idx="0"/>
            <a:endCxn id="17" idx="4"/>
          </p:cNvCxnSpPr>
          <p:nvPr/>
        </p:nvCxnSpPr>
        <p:spPr>
          <a:xfrm flipV="1">
            <a:off x="1828800" y="3412416"/>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410200" y="281805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B</a:t>
            </a:r>
          </a:p>
        </p:txBody>
      </p:sp>
      <p:sp>
        <p:nvSpPr>
          <p:cNvPr id="16" name="Oval 15"/>
          <p:cNvSpPr/>
          <p:nvPr/>
        </p:nvSpPr>
        <p:spPr>
          <a:xfrm>
            <a:off x="5410200" y="422103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7" name="Oval 16"/>
          <p:cNvSpPr/>
          <p:nvPr/>
        </p:nvSpPr>
        <p:spPr>
          <a:xfrm>
            <a:off x="1524000" y="281805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E</a:t>
            </a:r>
          </a:p>
        </p:txBody>
      </p:sp>
      <p:sp>
        <p:nvSpPr>
          <p:cNvPr id="18" name="Oval 17"/>
          <p:cNvSpPr/>
          <p:nvPr/>
        </p:nvSpPr>
        <p:spPr>
          <a:xfrm>
            <a:off x="1524000" y="422103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F</a:t>
            </a:r>
          </a:p>
        </p:txBody>
      </p:sp>
      <p:sp>
        <p:nvSpPr>
          <p:cNvPr id="30" name="Oval 29"/>
          <p:cNvSpPr/>
          <p:nvPr/>
        </p:nvSpPr>
        <p:spPr>
          <a:xfrm>
            <a:off x="7048500" y="281805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31" name="Oval 30"/>
          <p:cNvSpPr/>
          <p:nvPr/>
        </p:nvSpPr>
        <p:spPr>
          <a:xfrm>
            <a:off x="7048500" y="422103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42" name="Straight Arrow Connector 41"/>
          <p:cNvCxnSpPr>
            <a:stCxn id="18" idx="7"/>
            <a:endCxn id="10" idx="3"/>
          </p:cNvCxnSpPr>
          <p:nvPr/>
        </p:nvCxnSpPr>
        <p:spPr>
          <a:xfrm flipV="1">
            <a:off x="2044326" y="3325374"/>
            <a:ext cx="123010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1" idx="1"/>
            <a:endCxn id="11" idx="5"/>
          </p:cNvCxnSpPr>
          <p:nvPr/>
        </p:nvCxnSpPr>
        <p:spPr>
          <a:xfrm flipH="1" flipV="1">
            <a:off x="5930526" y="3325374"/>
            <a:ext cx="120724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6" idx="7"/>
            <a:endCxn id="30" idx="3"/>
          </p:cNvCxnSpPr>
          <p:nvPr/>
        </p:nvCxnSpPr>
        <p:spPr>
          <a:xfrm flipV="1">
            <a:off x="5930526" y="3325374"/>
            <a:ext cx="120724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6" idx="0"/>
            <a:endCxn id="11" idx="4"/>
          </p:cNvCxnSpPr>
          <p:nvPr/>
        </p:nvCxnSpPr>
        <p:spPr>
          <a:xfrm flipV="1">
            <a:off x="5715000" y="3412416"/>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1" idx="0"/>
            <a:endCxn id="30" idx="4"/>
          </p:cNvCxnSpPr>
          <p:nvPr/>
        </p:nvCxnSpPr>
        <p:spPr>
          <a:xfrm flipV="1">
            <a:off x="7353300" y="3412416"/>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0" idx="2"/>
            <a:endCxn id="11" idx="6"/>
          </p:cNvCxnSpPr>
          <p:nvPr/>
        </p:nvCxnSpPr>
        <p:spPr>
          <a:xfrm flipH="1">
            <a:off x="6019800" y="3115236"/>
            <a:ext cx="10287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16" idx="6"/>
            <a:endCxn id="31" idx="2"/>
          </p:cNvCxnSpPr>
          <p:nvPr/>
        </p:nvCxnSpPr>
        <p:spPr>
          <a:xfrm>
            <a:off x="6019800" y="4518214"/>
            <a:ext cx="10287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8" name="Freeform 67"/>
          <p:cNvSpPr/>
          <p:nvPr/>
        </p:nvSpPr>
        <p:spPr>
          <a:xfrm flipV="1">
            <a:off x="4602480" y="3166337"/>
            <a:ext cx="182880" cy="650388"/>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297680" y="167640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a:t>
            </a:r>
          </a:p>
        </p:txBody>
      </p:sp>
      <p:sp>
        <p:nvSpPr>
          <p:cNvPr id="29" name="Oval 28"/>
          <p:cNvSpPr/>
          <p:nvPr/>
        </p:nvSpPr>
        <p:spPr>
          <a:xfrm>
            <a:off x="2354580" y="167640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D</a:t>
            </a:r>
          </a:p>
        </p:txBody>
      </p:sp>
      <p:sp>
        <p:nvSpPr>
          <p:cNvPr id="49" name="Oval 48"/>
          <p:cNvSpPr/>
          <p:nvPr/>
        </p:nvSpPr>
        <p:spPr>
          <a:xfrm>
            <a:off x="6229350" y="167640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50" name="Straight Arrow Connector 49"/>
          <p:cNvCxnSpPr>
            <a:stCxn id="17" idx="0"/>
            <a:endCxn id="29" idx="3"/>
          </p:cNvCxnSpPr>
          <p:nvPr/>
        </p:nvCxnSpPr>
        <p:spPr>
          <a:xfrm flipV="1">
            <a:off x="1828800" y="2183718"/>
            <a:ext cx="615054" cy="63433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7" idx="2"/>
            <a:endCxn id="29" idx="6"/>
          </p:cNvCxnSpPr>
          <p:nvPr/>
        </p:nvCxnSpPr>
        <p:spPr>
          <a:xfrm flipH="1">
            <a:off x="2964180" y="1973580"/>
            <a:ext cx="13335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9" idx="2"/>
            <a:endCxn id="27" idx="6"/>
          </p:cNvCxnSpPr>
          <p:nvPr/>
        </p:nvCxnSpPr>
        <p:spPr>
          <a:xfrm flipH="1">
            <a:off x="4907280" y="1973580"/>
            <a:ext cx="132207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0" idx="0"/>
            <a:endCxn id="29" idx="5"/>
          </p:cNvCxnSpPr>
          <p:nvPr/>
        </p:nvCxnSpPr>
        <p:spPr>
          <a:xfrm flipH="1" flipV="1">
            <a:off x="2874906" y="2183718"/>
            <a:ext cx="615054" cy="63433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11" idx="0"/>
            <a:endCxn id="49" idx="3"/>
          </p:cNvCxnSpPr>
          <p:nvPr/>
        </p:nvCxnSpPr>
        <p:spPr>
          <a:xfrm flipV="1">
            <a:off x="5715000" y="2183718"/>
            <a:ext cx="603624" cy="63433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30" idx="0"/>
            <a:endCxn id="49" idx="5"/>
          </p:cNvCxnSpPr>
          <p:nvPr/>
        </p:nvCxnSpPr>
        <p:spPr>
          <a:xfrm flipH="1" flipV="1">
            <a:off x="6749676" y="2183718"/>
            <a:ext cx="603624" cy="63433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295400" y="5143821"/>
            <a:ext cx="2362200" cy="954107"/>
          </a:xfrm>
          <a:prstGeom prst="rect">
            <a:avLst/>
          </a:prstGeom>
          <a:noFill/>
        </p:spPr>
        <p:txBody>
          <a:bodyPr wrap="square" rtlCol="0">
            <a:spAutoFit/>
          </a:bodyPr>
          <a:lstStyle/>
          <a:p>
            <a:pPr algn="ctr"/>
            <a:r>
              <a:rPr lang="en-US" sz="2800" dirty="0"/>
              <a:t>Neighborhood </a:t>
            </a:r>
            <a:br>
              <a:rPr lang="en-US" sz="2800" dirty="0"/>
            </a:br>
            <a:r>
              <a:rPr lang="en-US" sz="2800" dirty="0"/>
              <a:t>overlap of AB</a:t>
            </a:r>
          </a:p>
        </p:txBody>
      </p:sp>
      <p:sp>
        <p:nvSpPr>
          <p:cNvPr id="43" name="TextBox 42"/>
          <p:cNvSpPr txBox="1"/>
          <p:nvPr/>
        </p:nvSpPr>
        <p:spPr>
          <a:xfrm>
            <a:off x="3657600" y="5359264"/>
            <a:ext cx="419100" cy="523220"/>
          </a:xfrm>
          <a:prstGeom prst="rect">
            <a:avLst/>
          </a:prstGeom>
          <a:noFill/>
        </p:spPr>
        <p:txBody>
          <a:bodyPr wrap="square" rtlCol="0">
            <a:spAutoFit/>
          </a:bodyPr>
          <a:lstStyle/>
          <a:p>
            <a:pPr algn="ctr"/>
            <a:r>
              <a:rPr lang="en-US" sz="2800" dirty="0"/>
              <a:t>=</a:t>
            </a:r>
          </a:p>
        </p:txBody>
      </p:sp>
      <p:sp>
        <p:nvSpPr>
          <p:cNvPr id="44" name="TextBox 43"/>
          <p:cNvSpPr txBox="1"/>
          <p:nvPr/>
        </p:nvSpPr>
        <p:spPr>
          <a:xfrm>
            <a:off x="4786482" y="5117955"/>
            <a:ext cx="1541406" cy="523220"/>
          </a:xfrm>
          <a:prstGeom prst="rect">
            <a:avLst/>
          </a:prstGeom>
          <a:noFill/>
        </p:spPr>
        <p:txBody>
          <a:bodyPr wrap="square" rtlCol="0">
            <a:spAutoFit/>
          </a:bodyPr>
          <a:lstStyle/>
          <a:p>
            <a:pPr algn="ctr"/>
            <a:r>
              <a:rPr lang="en-US" sz="2800" dirty="0"/>
              <a:t>-</a:t>
            </a:r>
          </a:p>
        </p:txBody>
      </p:sp>
      <p:cxnSp>
        <p:nvCxnSpPr>
          <p:cNvPr id="52" name="Straight Connector 51"/>
          <p:cNvCxnSpPr/>
          <p:nvPr/>
        </p:nvCxnSpPr>
        <p:spPr>
          <a:xfrm>
            <a:off x="4419600" y="5667041"/>
            <a:ext cx="21940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419600" y="5715000"/>
            <a:ext cx="2194038" cy="523220"/>
          </a:xfrm>
          <a:prstGeom prst="rect">
            <a:avLst/>
          </a:prstGeom>
          <a:noFill/>
        </p:spPr>
        <p:txBody>
          <a:bodyPr wrap="square" rtlCol="0">
            <a:spAutoFit/>
          </a:bodyPr>
          <a:lstStyle/>
          <a:p>
            <a:pPr algn="ctr"/>
            <a:r>
              <a:rPr lang="en-US" sz="2800" dirty="0"/>
              <a:t>D, E, F, G, etc.</a:t>
            </a:r>
          </a:p>
        </p:txBody>
      </p:sp>
      <p:sp>
        <p:nvSpPr>
          <p:cNvPr id="55" name="TextBox 54"/>
          <p:cNvSpPr txBox="1"/>
          <p:nvPr/>
        </p:nvSpPr>
        <p:spPr>
          <a:xfrm>
            <a:off x="6912462" y="5405431"/>
            <a:ext cx="1110354" cy="523220"/>
          </a:xfrm>
          <a:prstGeom prst="rect">
            <a:avLst/>
          </a:prstGeom>
          <a:noFill/>
        </p:spPr>
        <p:txBody>
          <a:bodyPr wrap="square" rtlCol="0">
            <a:spAutoFit/>
          </a:bodyPr>
          <a:lstStyle/>
          <a:p>
            <a:pPr algn="ctr"/>
            <a:r>
              <a:rPr lang="en-US" sz="2800" dirty="0"/>
              <a:t>0</a:t>
            </a:r>
          </a:p>
        </p:txBody>
      </p:sp>
      <p:sp>
        <p:nvSpPr>
          <p:cNvPr id="57" name="TextBox 56"/>
          <p:cNvSpPr txBox="1"/>
          <p:nvPr/>
        </p:nvSpPr>
        <p:spPr>
          <a:xfrm>
            <a:off x="6858000" y="5389745"/>
            <a:ext cx="419100" cy="523220"/>
          </a:xfrm>
          <a:prstGeom prst="rect">
            <a:avLst/>
          </a:prstGeom>
          <a:noFill/>
        </p:spPr>
        <p:txBody>
          <a:bodyPr wrap="square" rtlCol="0">
            <a:spAutoFit/>
          </a:bodyPr>
          <a:lstStyle/>
          <a:p>
            <a:pPr algn="ctr"/>
            <a:r>
              <a:rPr lang="en-US" sz="2800" dirty="0"/>
              <a:t>=</a:t>
            </a:r>
          </a:p>
        </p:txBody>
      </p:sp>
    </p:spTree>
    <p:extLst>
      <p:ext uri="{BB962C8B-B14F-4D97-AF65-F5344CB8AC3E}">
        <p14:creationId xmlns:p14="http://schemas.microsoft.com/office/powerpoint/2010/main" val="2594944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04800"/>
            <a:ext cx="5257800"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01040" y="6301562"/>
            <a:ext cx="8001000" cy="307777"/>
          </a:xfrm>
          <a:prstGeom prst="rect">
            <a:avLst/>
          </a:prstGeom>
          <a:noFill/>
        </p:spPr>
        <p:txBody>
          <a:bodyPr wrap="square" rtlCol="0">
            <a:spAutoFit/>
          </a:bodyPr>
          <a:lstStyle/>
          <a:p>
            <a:pPr algn="ctr"/>
            <a:r>
              <a:rPr lang="en-US" sz="1400" dirty="0">
                <a:hlinkClick r:id="rId4"/>
              </a:rPr>
              <a:t>http://www.cs.cornell.edu/home/kleinber/networks-book/networks-book-ch03.pdf</a:t>
            </a:r>
            <a:endParaRPr lang="en-US" sz="1400" dirty="0"/>
          </a:p>
        </p:txBody>
      </p:sp>
      <p:cxnSp>
        <p:nvCxnSpPr>
          <p:cNvPr id="6" name="Straight Arrow Connector 5"/>
          <p:cNvCxnSpPr/>
          <p:nvPr/>
        </p:nvCxnSpPr>
        <p:spPr>
          <a:xfrm>
            <a:off x="4229100" y="5562600"/>
            <a:ext cx="3657600"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457700" y="5562600"/>
            <a:ext cx="3429000" cy="523220"/>
          </a:xfrm>
          <a:prstGeom prst="rect">
            <a:avLst/>
          </a:prstGeom>
          <a:noFill/>
        </p:spPr>
        <p:txBody>
          <a:bodyPr wrap="square" rtlCol="0">
            <a:spAutoFit/>
          </a:bodyPr>
          <a:lstStyle/>
          <a:p>
            <a:pPr algn="ctr"/>
            <a:r>
              <a:rPr lang="en-US" sz="2800" dirty="0">
                <a:solidFill>
                  <a:schemeClr val="accent1">
                    <a:lumMod val="75000"/>
                  </a:schemeClr>
                </a:solidFill>
              </a:rPr>
              <a:t>Tie Strength</a:t>
            </a:r>
          </a:p>
        </p:txBody>
      </p:sp>
      <p:cxnSp>
        <p:nvCxnSpPr>
          <p:cNvPr id="10" name="Straight Arrow Connector 9"/>
          <p:cNvCxnSpPr/>
          <p:nvPr/>
        </p:nvCxnSpPr>
        <p:spPr>
          <a:xfrm flipV="1">
            <a:off x="2971800" y="533400"/>
            <a:ext cx="0" cy="388620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0" y="1953280"/>
            <a:ext cx="3429000" cy="954107"/>
          </a:xfrm>
          <a:prstGeom prst="rect">
            <a:avLst/>
          </a:prstGeom>
          <a:noFill/>
        </p:spPr>
        <p:txBody>
          <a:bodyPr wrap="square" rtlCol="0">
            <a:spAutoFit/>
          </a:bodyPr>
          <a:lstStyle/>
          <a:p>
            <a:pPr algn="ctr"/>
            <a:r>
              <a:rPr lang="en-US" sz="2800" dirty="0">
                <a:solidFill>
                  <a:schemeClr val="accent1">
                    <a:lumMod val="75000"/>
                  </a:schemeClr>
                </a:solidFill>
              </a:rPr>
              <a:t>Neighborhood</a:t>
            </a:r>
            <a:br>
              <a:rPr lang="en-US" sz="2800" dirty="0">
                <a:solidFill>
                  <a:schemeClr val="accent1">
                    <a:lumMod val="75000"/>
                  </a:schemeClr>
                </a:solidFill>
              </a:rPr>
            </a:br>
            <a:r>
              <a:rPr lang="en-US" sz="2800" dirty="0">
                <a:solidFill>
                  <a:schemeClr val="accent1">
                    <a:lumMod val="75000"/>
                  </a:schemeClr>
                </a:solidFill>
              </a:rPr>
              <a:t>Overlap</a:t>
            </a:r>
          </a:p>
        </p:txBody>
      </p:sp>
      <p:sp>
        <p:nvSpPr>
          <p:cNvPr id="11" name="TextBox 10"/>
          <p:cNvSpPr txBox="1"/>
          <p:nvPr/>
        </p:nvSpPr>
        <p:spPr>
          <a:xfrm>
            <a:off x="533400" y="4885789"/>
            <a:ext cx="2438400" cy="954107"/>
          </a:xfrm>
          <a:prstGeom prst="rect">
            <a:avLst/>
          </a:prstGeom>
          <a:noFill/>
        </p:spPr>
        <p:txBody>
          <a:bodyPr wrap="square" rtlCol="0">
            <a:spAutoFit/>
          </a:bodyPr>
          <a:lstStyle/>
          <a:p>
            <a:pPr algn="ctr"/>
            <a:r>
              <a:rPr lang="en-US" sz="2800" dirty="0" err="1"/>
              <a:t>Onnela</a:t>
            </a:r>
            <a:r>
              <a:rPr lang="en-US" sz="2800" dirty="0"/>
              <a:t> et al.’s findings</a:t>
            </a:r>
          </a:p>
        </p:txBody>
      </p:sp>
    </p:spTree>
    <p:extLst>
      <p:ext uri="{BB962C8B-B14F-4D97-AF65-F5344CB8AC3E}">
        <p14:creationId xmlns:p14="http://schemas.microsoft.com/office/powerpoint/2010/main" val="2792838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Removing Ties</a:t>
            </a:r>
          </a:p>
        </p:txBody>
      </p:sp>
      <p:sp>
        <p:nvSpPr>
          <p:cNvPr id="3" name="Content Placeholder 2"/>
          <p:cNvSpPr>
            <a:spLocks noGrp="1"/>
          </p:cNvSpPr>
          <p:nvPr>
            <p:ph idx="1"/>
          </p:nvPr>
        </p:nvSpPr>
        <p:spPr/>
        <p:txBody>
          <a:bodyPr/>
          <a:lstStyle/>
          <a:p>
            <a:r>
              <a:rPr lang="en-US" dirty="0"/>
              <a:t>84% of cell phone graph nodes lied in a single giant component</a:t>
            </a:r>
          </a:p>
          <a:p>
            <a:r>
              <a:rPr lang="en-US" dirty="0"/>
              <a:t>Do weak ties link strongly connected components?</a:t>
            </a:r>
          </a:p>
          <a:p>
            <a:pPr lvl="1"/>
            <a:r>
              <a:rPr lang="en-US" dirty="0"/>
              <a:t>Removed edges one at a time starting with strongest edges </a:t>
            </a:r>
            <a:r>
              <a:rPr lang="en-US" dirty="0">
                <a:sym typeface="Wingdings" pitchFamily="2" charset="2"/>
              </a:rPr>
              <a:t> giant component slowly erodes</a:t>
            </a:r>
          </a:p>
          <a:p>
            <a:pPr lvl="1"/>
            <a:r>
              <a:rPr lang="en-US" dirty="0">
                <a:sym typeface="Wingdings" pitchFamily="2" charset="2"/>
              </a:rPr>
              <a:t>Removed edges starting with weakest edges  giant component shrank quicker, remnants broke apart quickly once critical weak edges removed</a:t>
            </a:r>
            <a:endParaRPr lang="en-US" dirty="0"/>
          </a:p>
        </p:txBody>
      </p:sp>
    </p:spTree>
    <p:extLst>
      <p:ext uri="{BB962C8B-B14F-4D97-AF65-F5344CB8AC3E}">
        <p14:creationId xmlns:p14="http://schemas.microsoft.com/office/powerpoint/2010/main" val="865203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 Strength on Facebook</a:t>
            </a:r>
          </a:p>
        </p:txBody>
      </p:sp>
      <p:sp>
        <p:nvSpPr>
          <p:cNvPr id="3" name="Content Placeholder 2"/>
          <p:cNvSpPr>
            <a:spLocks noGrp="1"/>
          </p:cNvSpPr>
          <p:nvPr>
            <p:ph idx="1"/>
          </p:nvPr>
        </p:nvSpPr>
        <p:spPr/>
        <p:txBody>
          <a:bodyPr>
            <a:normAutofit fontScale="92500" lnSpcReduction="20000"/>
          </a:bodyPr>
          <a:lstStyle/>
          <a:p>
            <a:r>
              <a:rPr lang="en-US" dirty="0"/>
              <a:t>Marlow et al. (2009), </a:t>
            </a:r>
            <a:r>
              <a:rPr lang="en-US" i="1" dirty="0"/>
              <a:t>Maintained relationships on Facebook </a:t>
            </a:r>
            <a:r>
              <a:rPr lang="en-US" dirty="0"/>
              <a:t> </a:t>
            </a:r>
            <a:br>
              <a:rPr lang="en-US" dirty="0"/>
            </a:br>
            <a:r>
              <a:rPr lang="en-US" sz="2200" dirty="0">
                <a:hlinkClick r:id="rId2"/>
              </a:rPr>
              <a:t>http://overstated.net/2009/03/09/maintained-relationships-on-facebook/</a:t>
            </a:r>
            <a:endParaRPr lang="en-US" sz="2200" dirty="0"/>
          </a:p>
          <a:p>
            <a:r>
              <a:rPr lang="en-US" dirty="0"/>
              <a:t>Analyzed tie strength of Facebook users using one month of interactions</a:t>
            </a:r>
          </a:p>
          <a:p>
            <a:r>
              <a:rPr lang="en-US" dirty="0"/>
              <a:t>Three categories of links:</a:t>
            </a:r>
          </a:p>
          <a:p>
            <a:pPr lvl="1"/>
            <a:r>
              <a:rPr lang="en-US" i="1" dirty="0"/>
              <a:t>Reciprocal/Mutual</a:t>
            </a:r>
            <a:r>
              <a:rPr lang="en-US" dirty="0"/>
              <a:t> – messages sent both ways</a:t>
            </a:r>
          </a:p>
          <a:p>
            <a:pPr lvl="1"/>
            <a:r>
              <a:rPr lang="en-US" i="1" dirty="0"/>
              <a:t>One-way</a:t>
            </a:r>
            <a:r>
              <a:rPr lang="en-US" dirty="0"/>
              <a:t> – at least one message sent (friend may or may not have reciprocated)</a:t>
            </a:r>
          </a:p>
          <a:p>
            <a:pPr lvl="1"/>
            <a:r>
              <a:rPr lang="en-US" i="1" dirty="0"/>
              <a:t>Maintained</a:t>
            </a:r>
            <a:r>
              <a:rPr lang="en-US" dirty="0"/>
              <a:t> – user clicked on Friend’s content (from feed) or profile more than once</a:t>
            </a:r>
          </a:p>
          <a:p>
            <a:endParaRPr lang="en-US" dirty="0"/>
          </a:p>
          <a:p>
            <a:endParaRPr lang="en-US" dirty="0"/>
          </a:p>
          <a:p>
            <a:endParaRPr lang="en-US" dirty="0"/>
          </a:p>
        </p:txBody>
      </p:sp>
    </p:spTree>
    <p:extLst>
      <p:ext uri="{BB962C8B-B14F-4D97-AF65-F5344CB8AC3E}">
        <p14:creationId xmlns:p14="http://schemas.microsoft.com/office/powerpoint/2010/main" val="3064085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762000"/>
            <a:ext cx="2514600" cy="1143000"/>
          </a:xfrm>
        </p:spPr>
        <p:txBody>
          <a:bodyPr>
            <a:normAutofit fontScale="90000"/>
          </a:bodyPr>
          <a:lstStyle/>
          <a:p>
            <a:r>
              <a:rPr lang="en-US" dirty="0"/>
              <a:t>Typical User’s Network</a:t>
            </a:r>
          </a:p>
        </p:txBody>
      </p:sp>
      <p:pic>
        <p:nvPicPr>
          <p:cNvPr id="167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550" y="213360"/>
            <a:ext cx="546735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 y="6461760"/>
            <a:ext cx="6629400" cy="276999"/>
          </a:xfrm>
          <a:prstGeom prst="rect">
            <a:avLst/>
          </a:prstGeom>
          <a:noFill/>
        </p:spPr>
        <p:txBody>
          <a:bodyPr wrap="square" rtlCol="0">
            <a:spAutoFit/>
          </a:bodyPr>
          <a:lstStyle/>
          <a:p>
            <a:r>
              <a:rPr lang="en-US" sz="1200" dirty="0">
                <a:hlinkClick r:id="rId3"/>
              </a:rPr>
              <a:t>http://overstated.net/2009/03/09/maintained-relationships-on-facebook</a:t>
            </a:r>
            <a:endParaRPr lang="en-US" sz="1200" dirty="0"/>
          </a:p>
        </p:txBody>
      </p:sp>
      <p:grpSp>
        <p:nvGrpSpPr>
          <p:cNvPr id="12" name="Group 11"/>
          <p:cNvGrpSpPr/>
          <p:nvPr/>
        </p:nvGrpSpPr>
        <p:grpSpPr>
          <a:xfrm>
            <a:off x="895350" y="533400"/>
            <a:ext cx="4714875" cy="3121431"/>
            <a:chOff x="895350" y="533400"/>
            <a:chExt cx="4714875" cy="3121431"/>
          </a:xfrm>
        </p:grpSpPr>
        <p:sp>
          <p:nvSpPr>
            <p:cNvPr id="4" name="Oval 3"/>
            <p:cNvSpPr/>
            <p:nvPr/>
          </p:nvSpPr>
          <p:spPr>
            <a:xfrm>
              <a:off x="3257550" y="533400"/>
              <a:ext cx="1447800" cy="1143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76750" y="990600"/>
              <a:ext cx="1133475" cy="1143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rot="-8040000">
              <a:off x="2769061" y="1281899"/>
              <a:ext cx="159560" cy="1887487"/>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7440000">
              <a:off x="3499254" y="1419258"/>
              <a:ext cx="401131" cy="1943296"/>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95350" y="2823834"/>
              <a:ext cx="2362200" cy="830997"/>
            </a:xfrm>
            <a:prstGeom prst="rect">
              <a:avLst/>
            </a:prstGeom>
            <a:noFill/>
          </p:spPr>
          <p:txBody>
            <a:bodyPr wrap="square" rtlCol="0">
              <a:spAutoFit/>
            </a:bodyPr>
            <a:lstStyle/>
            <a:p>
              <a:pPr algn="ctr"/>
              <a:r>
                <a:rPr lang="en-US" sz="2400" dirty="0">
                  <a:solidFill>
                    <a:srgbClr val="C00000"/>
                  </a:solidFill>
                </a:rPr>
                <a:t>College &amp; high school friends?</a:t>
              </a:r>
            </a:p>
          </p:txBody>
        </p:sp>
      </p:grpSp>
      <p:grpSp>
        <p:nvGrpSpPr>
          <p:cNvPr id="15" name="Group 14"/>
          <p:cNvGrpSpPr/>
          <p:nvPr/>
        </p:nvGrpSpPr>
        <p:grpSpPr>
          <a:xfrm>
            <a:off x="7246620" y="1008307"/>
            <a:ext cx="2278380" cy="2420693"/>
            <a:chOff x="7246620" y="1008307"/>
            <a:chExt cx="2278380" cy="2420693"/>
          </a:xfrm>
        </p:grpSpPr>
        <p:sp>
          <p:nvSpPr>
            <p:cNvPr id="11" name="Oval 10"/>
            <p:cNvSpPr/>
            <p:nvPr/>
          </p:nvSpPr>
          <p:spPr>
            <a:xfrm>
              <a:off x="7246620" y="1008307"/>
              <a:ext cx="1133475" cy="1143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246620" y="2598003"/>
              <a:ext cx="2278380" cy="830997"/>
            </a:xfrm>
            <a:prstGeom prst="rect">
              <a:avLst/>
            </a:prstGeom>
            <a:noFill/>
          </p:spPr>
          <p:txBody>
            <a:bodyPr wrap="square" rtlCol="0">
              <a:spAutoFit/>
            </a:bodyPr>
            <a:lstStyle/>
            <a:p>
              <a:pPr algn="ctr"/>
              <a:r>
                <a:rPr lang="en-US" sz="2400" dirty="0">
                  <a:solidFill>
                    <a:srgbClr val="C00000"/>
                  </a:solidFill>
                </a:rPr>
                <a:t>Less </a:t>
              </a:r>
              <a:br>
                <a:rPr lang="en-US" sz="2400" dirty="0">
                  <a:solidFill>
                    <a:srgbClr val="C00000"/>
                  </a:solidFill>
                </a:rPr>
              </a:br>
              <a:r>
                <a:rPr lang="en-US" sz="2400" dirty="0">
                  <a:solidFill>
                    <a:srgbClr val="C00000"/>
                  </a:solidFill>
                </a:rPr>
                <a:t>interest</a:t>
              </a:r>
            </a:p>
          </p:txBody>
        </p:sp>
        <p:sp>
          <p:nvSpPr>
            <p:cNvPr id="14" name="Freeform 13"/>
            <p:cNvSpPr/>
            <p:nvPr/>
          </p:nvSpPr>
          <p:spPr>
            <a:xfrm rot="-12480000">
              <a:off x="8192123" y="2008396"/>
              <a:ext cx="96004" cy="594672"/>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4793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Limits to Maintaining Relationships</a:t>
            </a:r>
          </a:p>
        </p:txBody>
      </p:sp>
      <p:sp>
        <p:nvSpPr>
          <p:cNvPr id="5" name="Content Placeholder 4"/>
          <p:cNvSpPr>
            <a:spLocks noGrp="1"/>
          </p:cNvSpPr>
          <p:nvPr>
            <p:ph idx="1"/>
          </p:nvPr>
        </p:nvSpPr>
        <p:spPr>
          <a:xfrm>
            <a:off x="457200" y="1600200"/>
            <a:ext cx="3657600" cy="4525963"/>
          </a:xfrm>
        </p:spPr>
        <p:txBody>
          <a:bodyPr>
            <a:normAutofit fontScale="92500" lnSpcReduction="10000"/>
          </a:bodyPr>
          <a:lstStyle/>
          <a:p>
            <a:r>
              <a:rPr lang="en-US" i="1" dirty="0"/>
              <a:t>Reciprocal</a:t>
            </a:r>
            <a:r>
              <a:rPr lang="en-US" dirty="0"/>
              <a:t> – messages sent both ways</a:t>
            </a:r>
          </a:p>
          <a:p>
            <a:r>
              <a:rPr lang="en-US" i="1" dirty="0"/>
              <a:t>One-way</a:t>
            </a:r>
            <a:r>
              <a:rPr lang="en-US" dirty="0"/>
              <a:t> – at least one message sent</a:t>
            </a:r>
          </a:p>
          <a:p>
            <a:r>
              <a:rPr lang="en-US" i="1" dirty="0"/>
              <a:t>Maintained</a:t>
            </a:r>
            <a:r>
              <a:rPr lang="en-US" dirty="0"/>
              <a:t> – user clicked on Friend’s content (from feed) or profile more than once</a:t>
            </a:r>
          </a:p>
        </p:txBody>
      </p:sp>
      <p:pic>
        <p:nvPicPr>
          <p:cNvPr id="155650" name="Picture 2" descr="active-network-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7700" y="1676400"/>
            <a:ext cx="4495800" cy="436159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4800" y="6400800"/>
            <a:ext cx="6629400" cy="276999"/>
          </a:xfrm>
          <a:prstGeom prst="rect">
            <a:avLst/>
          </a:prstGeom>
          <a:noFill/>
        </p:spPr>
        <p:txBody>
          <a:bodyPr wrap="square" rtlCol="0">
            <a:spAutoFit/>
          </a:bodyPr>
          <a:lstStyle/>
          <a:p>
            <a:r>
              <a:rPr lang="en-US" sz="1200" dirty="0">
                <a:hlinkClick r:id="rId3"/>
              </a:rPr>
              <a:t>http://overstated.net/2009/03/09/maintained-relationships-on-facebook</a:t>
            </a:r>
            <a:endParaRPr lang="en-US" sz="1200" dirty="0"/>
          </a:p>
        </p:txBody>
      </p:sp>
      <p:grpSp>
        <p:nvGrpSpPr>
          <p:cNvPr id="8" name="Group 7"/>
          <p:cNvGrpSpPr/>
          <p:nvPr/>
        </p:nvGrpSpPr>
        <p:grpSpPr>
          <a:xfrm>
            <a:off x="6096000" y="1188720"/>
            <a:ext cx="2971800" cy="1190291"/>
            <a:chOff x="6096000" y="1188720"/>
            <a:chExt cx="2971800" cy="1190291"/>
          </a:xfrm>
        </p:grpSpPr>
        <p:sp>
          <p:nvSpPr>
            <p:cNvPr id="9" name="Freeform 8"/>
            <p:cNvSpPr/>
            <p:nvPr/>
          </p:nvSpPr>
          <p:spPr>
            <a:xfrm>
              <a:off x="8321040" y="1650385"/>
              <a:ext cx="182880" cy="728626"/>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096000" y="1188720"/>
              <a:ext cx="2971800" cy="461665"/>
            </a:xfrm>
            <a:prstGeom prst="rect">
              <a:avLst/>
            </a:prstGeom>
            <a:noFill/>
          </p:spPr>
          <p:txBody>
            <a:bodyPr wrap="square" rtlCol="0">
              <a:spAutoFit/>
            </a:bodyPr>
            <a:lstStyle/>
            <a:p>
              <a:pPr algn="ctr"/>
              <a:r>
                <a:rPr lang="en-US" sz="2400" dirty="0">
                  <a:solidFill>
                    <a:srgbClr val="C00000"/>
                  </a:solidFill>
                </a:rPr>
                <a:t>passive engagement</a:t>
              </a:r>
            </a:p>
          </p:txBody>
        </p:sp>
      </p:grpSp>
      <p:grpSp>
        <p:nvGrpSpPr>
          <p:cNvPr id="14" name="Group 13"/>
          <p:cNvGrpSpPr/>
          <p:nvPr/>
        </p:nvGrpSpPr>
        <p:grpSpPr>
          <a:xfrm>
            <a:off x="5791200" y="4005225"/>
            <a:ext cx="2971800" cy="2863770"/>
            <a:chOff x="5791200" y="4005225"/>
            <a:chExt cx="2971800" cy="2863770"/>
          </a:xfrm>
        </p:grpSpPr>
        <p:sp>
          <p:nvSpPr>
            <p:cNvPr id="11" name="Freeform 10"/>
            <p:cNvSpPr/>
            <p:nvPr/>
          </p:nvSpPr>
          <p:spPr>
            <a:xfrm rot="540000" flipV="1">
              <a:off x="8076408" y="4005225"/>
              <a:ext cx="213360" cy="2032772"/>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791200" y="6037998"/>
              <a:ext cx="2971800" cy="830997"/>
            </a:xfrm>
            <a:prstGeom prst="rect">
              <a:avLst/>
            </a:prstGeom>
            <a:noFill/>
          </p:spPr>
          <p:txBody>
            <a:bodyPr wrap="square" rtlCol="0">
              <a:spAutoFit/>
            </a:bodyPr>
            <a:lstStyle/>
            <a:p>
              <a:pPr algn="ctr"/>
              <a:r>
                <a:rPr lang="en-US" sz="2400" dirty="0">
                  <a:solidFill>
                    <a:srgbClr val="C00000"/>
                  </a:solidFill>
                </a:rPr>
                <a:t>Can’t keep up with everyone!</a:t>
              </a:r>
            </a:p>
          </p:txBody>
        </p:sp>
        <p:sp>
          <p:nvSpPr>
            <p:cNvPr id="13" name="Freeform 12"/>
            <p:cNvSpPr/>
            <p:nvPr/>
          </p:nvSpPr>
          <p:spPr>
            <a:xfrm rot="540000" flipV="1">
              <a:off x="8296925" y="4573896"/>
              <a:ext cx="139671" cy="1466379"/>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3999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E177B-541A-42C1-83AC-ED634CFA580C}"/>
              </a:ext>
            </a:extLst>
          </p:cNvPr>
          <p:cNvSpPr>
            <a:spLocks noGrp="1"/>
          </p:cNvSpPr>
          <p:nvPr>
            <p:ph type="title"/>
          </p:nvPr>
        </p:nvSpPr>
        <p:spPr/>
        <p:txBody>
          <a:bodyPr/>
          <a:lstStyle/>
          <a:p>
            <a:r>
              <a:rPr lang="en-US" dirty="0"/>
              <a:t>Strong vs. Weak Ties</a:t>
            </a:r>
          </a:p>
        </p:txBody>
      </p:sp>
      <p:sp>
        <p:nvSpPr>
          <p:cNvPr id="3" name="Content Placeholder 2">
            <a:extLst>
              <a:ext uri="{FF2B5EF4-FFF2-40B4-BE49-F238E27FC236}">
                <a16:creationId xmlns:a16="http://schemas.microsoft.com/office/drawing/2014/main" id="{991C8366-5DC2-45CC-9F4A-50E8F832093F}"/>
              </a:ext>
            </a:extLst>
          </p:cNvPr>
          <p:cNvSpPr>
            <a:spLocks noGrp="1"/>
          </p:cNvSpPr>
          <p:nvPr>
            <p:ph idx="1"/>
          </p:nvPr>
        </p:nvSpPr>
        <p:spPr/>
        <p:txBody>
          <a:bodyPr>
            <a:normAutofit/>
          </a:bodyPr>
          <a:lstStyle/>
          <a:p>
            <a:r>
              <a:rPr lang="en-US" dirty="0"/>
              <a:t>Tie strength refers to general sense of closeness with another person</a:t>
            </a:r>
          </a:p>
          <a:p>
            <a:pPr lvl="1"/>
            <a:r>
              <a:rPr lang="en-US" b="1" dirty="0"/>
              <a:t>Strong</a:t>
            </a:r>
            <a:r>
              <a:rPr lang="en-US" dirty="0"/>
              <a:t>: Friends, dependable sources of social or emotional support</a:t>
            </a:r>
          </a:p>
          <a:p>
            <a:pPr lvl="1"/>
            <a:r>
              <a:rPr lang="en-US" b="1" dirty="0"/>
              <a:t>Weak</a:t>
            </a:r>
            <a:r>
              <a:rPr lang="en-US" dirty="0"/>
              <a:t>: Acquaintances, act as bridges that connect clusters within a social network</a:t>
            </a:r>
          </a:p>
          <a:p>
            <a:endParaRPr lang="en-US" dirty="0"/>
          </a:p>
        </p:txBody>
      </p:sp>
    </p:spTree>
    <p:extLst>
      <p:ext uri="{BB962C8B-B14F-4D97-AF65-F5344CB8AC3E}">
        <p14:creationId xmlns:p14="http://schemas.microsoft.com/office/powerpoint/2010/main" val="1606872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 Strength on Twitter</a:t>
            </a:r>
          </a:p>
        </p:txBody>
      </p:sp>
      <p:sp>
        <p:nvSpPr>
          <p:cNvPr id="3" name="Content Placeholder 2"/>
          <p:cNvSpPr>
            <a:spLocks noGrp="1"/>
          </p:cNvSpPr>
          <p:nvPr>
            <p:ph idx="1"/>
          </p:nvPr>
        </p:nvSpPr>
        <p:spPr/>
        <p:txBody>
          <a:bodyPr/>
          <a:lstStyle/>
          <a:p>
            <a:r>
              <a:rPr lang="en-US" dirty="0"/>
              <a:t>Huberman et al. (2009), Social networks that matter: Twitter under the microscope, </a:t>
            </a:r>
            <a:r>
              <a:rPr lang="en-US" i="1" dirty="0"/>
              <a:t>First Monday</a:t>
            </a:r>
            <a:endParaRPr lang="en-US" dirty="0"/>
          </a:p>
          <a:p>
            <a:r>
              <a:rPr lang="en-US" dirty="0"/>
              <a:t>Analyzed tie strength of 211,024 active Twitter users during observation period</a:t>
            </a:r>
          </a:p>
          <a:p>
            <a:r>
              <a:rPr lang="en-US" b="1" dirty="0" err="1"/>
              <a:t>Followees</a:t>
            </a:r>
            <a:r>
              <a:rPr lang="en-US" dirty="0"/>
              <a:t> – people being followed</a:t>
            </a:r>
            <a:endParaRPr lang="en-US" b="1" dirty="0"/>
          </a:p>
          <a:p>
            <a:r>
              <a:rPr lang="en-US" b="1" dirty="0"/>
              <a:t>Friend</a:t>
            </a:r>
            <a:r>
              <a:rPr lang="en-US" dirty="0"/>
              <a:t> – person who user has directed at least two tweets to (strong ties)</a:t>
            </a:r>
          </a:p>
          <a:p>
            <a:endParaRPr lang="en-US" dirty="0"/>
          </a:p>
          <a:p>
            <a:endParaRPr lang="en-US" dirty="0"/>
          </a:p>
        </p:txBody>
      </p:sp>
    </p:spTree>
    <p:extLst>
      <p:ext uri="{BB962C8B-B14F-4D97-AF65-F5344CB8AC3E}">
        <p14:creationId xmlns:p14="http://schemas.microsoft.com/office/powerpoint/2010/main" val="4287925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Friends vs. </a:t>
            </a:r>
            <a:r>
              <a:rPr lang="en-US" dirty="0" err="1"/>
              <a:t>Followees</a:t>
            </a:r>
            <a:endParaRPr lang="en-US" dirty="0"/>
          </a:p>
        </p:txBody>
      </p:sp>
      <p:pic>
        <p:nvPicPr>
          <p:cNvPr id="168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225" y="1905000"/>
            <a:ext cx="706755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14600" y="6248400"/>
            <a:ext cx="4648200" cy="338554"/>
          </a:xfrm>
          <a:prstGeom prst="rect">
            <a:avLst/>
          </a:prstGeom>
          <a:noFill/>
        </p:spPr>
        <p:txBody>
          <a:bodyPr wrap="square" rtlCol="0">
            <a:spAutoFit/>
          </a:bodyPr>
          <a:lstStyle/>
          <a:p>
            <a:pPr algn="ctr"/>
            <a:r>
              <a:rPr lang="en-US" sz="1600" dirty="0">
                <a:hlinkClick r:id="rId4"/>
              </a:rPr>
              <a:t>http://arxiv.org/pdf/0812.1045.pdf</a:t>
            </a:r>
            <a:endParaRPr lang="en-US" sz="1600" dirty="0"/>
          </a:p>
        </p:txBody>
      </p:sp>
      <p:grpSp>
        <p:nvGrpSpPr>
          <p:cNvPr id="5" name="Group 4"/>
          <p:cNvGrpSpPr/>
          <p:nvPr/>
        </p:nvGrpSpPr>
        <p:grpSpPr>
          <a:xfrm>
            <a:off x="3390899" y="1905000"/>
            <a:ext cx="4714875" cy="2579631"/>
            <a:chOff x="3390899" y="1905000"/>
            <a:chExt cx="4714875" cy="2579631"/>
          </a:xfrm>
        </p:grpSpPr>
        <p:sp>
          <p:nvSpPr>
            <p:cNvPr id="6" name="Freeform 5"/>
            <p:cNvSpPr/>
            <p:nvPr/>
          </p:nvSpPr>
          <p:spPr>
            <a:xfrm rot="540000" flipV="1">
              <a:off x="5623652" y="3059543"/>
              <a:ext cx="187958" cy="513174"/>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921669" y="3653634"/>
              <a:ext cx="3622131" cy="830997"/>
            </a:xfrm>
            <a:prstGeom prst="rect">
              <a:avLst/>
            </a:prstGeom>
            <a:noFill/>
          </p:spPr>
          <p:txBody>
            <a:bodyPr wrap="square" rtlCol="0">
              <a:spAutoFit/>
            </a:bodyPr>
            <a:lstStyle/>
            <a:p>
              <a:pPr algn="ctr"/>
              <a:r>
                <a:rPr lang="en-US" sz="2400" dirty="0">
                  <a:solidFill>
                    <a:srgbClr val="C00000"/>
                  </a:solidFill>
                </a:rPr>
                <a:t>Limit number of strong ties a user can maintain</a:t>
              </a:r>
            </a:p>
          </p:txBody>
        </p:sp>
        <p:sp>
          <p:nvSpPr>
            <p:cNvPr id="8" name="Oval 7"/>
            <p:cNvSpPr/>
            <p:nvPr/>
          </p:nvSpPr>
          <p:spPr>
            <a:xfrm>
              <a:off x="3390899" y="1905000"/>
              <a:ext cx="4714875" cy="1143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696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0"/>
            <a:ext cx="8229600" cy="2209800"/>
          </a:xfrm>
        </p:spPr>
        <p:txBody>
          <a:bodyPr>
            <a:normAutofit/>
          </a:bodyPr>
          <a:lstStyle/>
          <a:p>
            <a:r>
              <a:rPr lang="en-US" dirty="0"/>
              <a:t>A node’s position in a network can have it’s advantages…</a:t>
            </a:r>
          </a:p>
        </p:txBody>
      </p:sp>
    </p:spTree>
    <p:extLst>
      <p:ext uri="{BB962C8B-B14F-4D97-AF65-F5344CB8AC3E}">
        <p14:creationId xmlns:p14="http://schemas.microsoft.com/office/powerpoint/2010/main" val="9644337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Edge Embeddedness</a:t>
            </a:r>
          </a:p>
        </p:txBody>
      </p:sp>
      <p:sp>
        <p:nvSpPr>
          <p:cNvPr id="3" name="Content Placeholder 2"/>
          <p:cNvSpPr>
            <a:spLocks noGrp="1"/>
          </p:cNvSpPr>
          <p:nvPr>
            <p:ph idx="1"/>
          </p:nvPr>
        </p:nvSpPr>
        <p:spPr>
          <a:xfrm>
            <a:off x="457200" y="1600200"/>
            <a:ext cx="8229600" cy="4571999"/>
          </a:xfrm>
        </p:spPr>
        <p:txBody>
          <a:bodyPr>
            <a:normAutofit lnSpcReduction="10000"/>
          </a:bodyPr>
          <a:lstStyle/>
          <a:p>
            <a:r>
              <a:rPr lang="en-US" dirty="0"/>
              <a:t>Defined as the number of common neighbors shared by two endpoints</a:t>
            </a:r>
          </a:p>
          <a:p>
            <a:endParaRPr lang="en-US" dirty="0"/>
          </a:p>
          <a:p>
            <a:endParaRPr lang="en-US" dirty="0"/>
          </a:p>
          <a:p>
            <a:endParaRPr lang="en-US" dirty="0"/>
          </a:p>
          <a:p>
            <a:endParaRPr lang="en-US" dirty="0"/>
          </a:p>
          <a:p>
            <a:r>
              <a:rPr lang="en-US" dirty="0"/>
              <a:t>Equal to numerator in neighborhood overlap</a:t>
            </a:r>
          </a:p>
          <a:p>
            <a:r>
              <a:rPr lang="en-US" dirty="0"/>
              <a:t>Local bridges have embeddedness of zero</a:t>
            </a:r>
          </a:p>
          <a:p>
            <a:endParaRPr lang="en-US" dirty="0"/>
          </a:p>
        </p:txBody>
      </p:sp>
      <p:sp>
        <p:nvSpPr>
          <p:cNvPr id="13" name="Oval 12"/>
          <p:cNvSpPr/>
          <p:nvPr/>
        </p:nvSpPr>
        <p:spPr>
          <a:xfrm>
            <a:off x="2333886" y="284226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a:t>
            </a:r>
          </a:p>
        </p:txBody>
      </p:sp>
      <p:sp>
        <p:nvSpPr>
          <p:cNvPr id="14" name="Oval 13"/>
          <p:cNvSpPr/>
          <p:nvPr/>
        </p:nvSpPr>
        <p:spPr>
          <a:xfrm>
            <a:off x="2333886" y="386334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a:t>
            </a:r>
          </a:p>
        </p:txBody>
      </p:sp>
      <p:sp>
        <p:nvSpPr>
          <p:cNvPr id="15" name="Oval 14"/>
          <p:cNvSpPr/>
          <p:nvPr/>
        </p:nvSpPr>
        <p:spPr>
          <a:xfrm>
            <a:off x="1143000" y="337566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B</a:t>
            </a:r>
          </a:p>
        </p:txBody>
      </p:sp>
      <p:sp>
        <p:nvSpPr>
          <p:cNvPr id="16" name="Oval 15"/>
          <p:cNvSpPr/>
          <p:nvPr/>
        </p:nvSpPr>
        <p:spPr>
          <a:xfrm>
            <a:off x="3396876" y="337566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D</a:t>
            </a:r>
          </a:p>
        </p:txBody>
      </p:sp>
      <p:cxnSp>
        <p:nvCxnSpPr>
          <p:cNvPr id="17" name="Straight Arrow Connector 16"/>
          <p:cNvCxnSpPr>
            <a:stCxn id="14" idx="2"/>
            <a:endCxn id="15" idx="5"/>
          </p:cNvCxnSpPr>
          <p:nvPr/>
        </p:nvCxnSpPr>
        <p:spPr>
          <a:xfrm flipH="1" flipV="1">
            <a:off x="1663326" y="3882978"/>
            <a:ext cx="670560" cy="27754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6" idx="3"/>
            <a:endCxn id="14" idx="6"/>
          </p:cNvCxnSpPr>
          <p:nvPr/>
        </p:nvCxnSpPr>
        <p:spPr>
          <a:xfrm flipH="1">
            <a:off x="2943486" y="3882978"/>
            <a:ext cx="542664" cy="27754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2"/>
            <a:endCxn id="15" idx="7"/>
          </p:cNvCxnSpPr>
          <p:nvPr/>
        </p:nvCxnSpPr>
        <p:spPr>
          <a:xfrm flipH="1">
            <a:off x="1663326" y="3139440"/>
            <a:ext cx="670560" cy="32326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6" idx="1"/>
            <a:endCxn id="13" idx="6"/>
          </p:cNvCxnSpPr>
          <p:nvPr/>
        </p:nvCxnSpPr>
        <p:spPr>
          <a:xfrm flipH="1" flipV="1">
            <a:off x="2943486" y="3139440"/>
            <a:ext cx="542664" cy="32326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4" idx="0"/>
            <a:endCxn id="13" idx="4"/>
          </p:cNvCxnSpPr>
          <p:nvPr/>
        </p:nvCxnSpPr>
        <p:spPr>
          <a:xfrm flipV="1">
            <a:off x="2638686" y="3436620"/>
            <a:ext cx="0" cy="42672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495800" y="3204381"/>
            <a:ext cx="3962400" cy="954107"/>
          </a:xfrm>
          <a:prstGeom prst="rect">
            <a:avLst/>
          </a:prstGeom>
          <a:noFill/>
        </p:spPr>
        <p:txBody>
          <a:bodyPr wrap="square" rtlCol="0">
            <a:spAutoFit/>
          </a:bodyPr>
          <a:lstStyle/>
          <a:p>
            <a:r>
              <a:rPr lang="en-US" sz="2800" dirty="0"/>
              <a:t>Embeddedness of A-B = 1</a:t>
            </a:r>
          </a:p>
          <a:p>
            <a:r>
              <a:rPr lang="en-US" sz="2800" dirty="0"/>
              <a:t>Embeddedness of A-C = 2</a:t>
            </a:r>
          </a:p>
        </p:txBody>
      </p:sp>
    </p:spTree>
    <p:extLst>
      <p:ext uri="{BB962C8B-B14F-4D97-AF65-F5344CB8AC3E}">
        <p14:creationId xmlns:p14="http://schemas.microsoft.com/office/powerpoint/2010/main" val="380826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cxnSp>
        <p:nvCxnSpPr>
          <p:cNvPr id="3" name="Straight Arrow Connector 2"/>
          <p:cNvCxnSpPr>
            <a:stCxn id="7" idx="1"/>
            <a:endCxn id="13" idx="5"/>
          </p:cNvCxnSpPr>
          <p:nvPr/>
        </p:nvCxnSpPr>
        <p:spPr>
          <a:xfrm flipH="1" flipV="1">
            <a:off x="1587126" y="4453580"/>
            <a:ext cx="123010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a:stCxn id="7" idx="2"/>
            <a:endCxn id="14" idx="6"/>
          </p:cNvCxnSpPr>
          <p:nvPr/>
        </p:nvCxnSpPr>
        <p:spPr>
          <a:xfrm flipH="1">
            <a:off x="1676400" y="5646420"/>
            <a:ext cx="105156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7" idx="0"/>
            <a:endCxn id="6" idx="4"/>
          </p:cNvCxnSpPr>
          <p:nvPr/>
        </p:nvCxnSpPr>
        <p:spPr>
          <a:xfrm flipV="1">
            <a:off x="3032760" y="4540622"/>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2727960" y="3946262"/>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a:t>
            </a:r>
          </a:p>
        </p:txBody>
      </p:sp>
      <p:sp>
        <p:nvSpPr>
          <p:cNvPr id="7" name="Oval 6"/>
          <p:cNvSpPr/>
          <p:nvPr/>
        </p:nvSpPr>
        <p:spPr>
          <a:xfrm>
            <a:off x="2727960" y="534924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8" name="Straight Arrow Connector 7"/>
          <p:cNvCxnSpPr>
            <a:stCxn id="6" idx="6"/>
            <a:endCxn id="46" idx="2"/>
          </p:cNvCxnSpPr>
          <p:nvPr/>
        </p:nvCxnSpPr>
        <p:spPr>
          <a:xfrm flipV="1">
            <a:off x="3337560" y="3941554"/>
            <a:ext cx="1024890" cy="30188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2"/>
            <a:endCxn id="13" idx="6"/>
          </p:cNvCxnSpPr>
          <p:nvPr/>
        </p:nvCxnSpPr>
        <p:spPr>
          <a:xfrm flipH="1">
            <a:off x="1676400" y="4243442"/>
            <a:ext cx="105156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4" idx="0"/>
            <a:endCxn id="13" idx="4"/>
          </p:cNvCxnSpPr>
          <p:nvPr/>
        </p:nvCxnSpPr>
        <p:spPr>
          <a:xfrm flipV="1">
            <a:off x="1371600" y="4540622"/>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829300" y="3870062"/>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D</a:t>
            </a:r>
          </a:p>
        </p:txBody>
      </p:sp>
      <p:sp>
        <p:nvSpPr>
          <p:cNvPr id="12" name="Oval 11"/>
          <p:cNvSpPr/>
          <p:nvPr/>
        </p:nvSpPr>
        <p:spPr>
          <a:xfrm>
            <a:off x="5829300" y="527304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3" name="Oval 12"/>
          <p:cNvSpPr/>
          <p:nvPr/>
        </p:nvSpPr>
        <p:spPr>
          <a:xfrm>
            <a:off x="1066800" y="3946262"/>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4" name="Oval 13"/>
          <p:cNvSpPr/>
          <p:nvPr/>
        </p:nvSpPr>
        <p:spPr>
          <a:xfrm>
            <a:off x="1066800" y="534924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5" name="Oval 14"/>
          <p:cNvSpPr/>
          <p:nvPr/>
        </p:nvSpPr>
        <p:spPr>
          <a:xfrm>
            <a:off x="7467600" y="3870062"/>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6" name="Oval 15"/>
          <p:cNvSpPr/>
          <p:nvPr/>
        </p:nvSpPr>
        <p:spPr>
          <a:xfrm>
            <a:off x="7467600" y="527304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17" name="Straight Arrow Connector 16"/>
          <p:cNvCxnSpPr>
            <a:stCxn id="14" idx="7"/>
            <a:endCxn id="6" idx="3"/>
          </p:cNvCxnSpPr>
          <p:nvPr/>
        </p:nvCxnSpPr>
        <p:spPr>
          <a:xfrm flipV="1">
            <a:off x="1587126" y="4453580"/>
            <a:ext cx="123010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6" idx="1"/>
            <a:endCxn id="11" idx="5"/>
          </p:cNvCxnSpPr>
          <p:nvPr/>
        </p:nvCxnSpPr>
        <p:spPr>
          <a:xfrm flipH="1" flipV="1">
            <a:off x="6349626" y="4377380"/>
            <a:ext cx="120724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7"/>
            <a:endCxn id="15" idx="3"/>
          </p:cNvCxnSpPr>
          <p:nvPr/>
        </p:nvCxnSpPr>
        <p:spPr>
          <a:xfrm flipV="1">
            <a:off x="6349626" y="4377380"/>
            <a:ext cx="120724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0"/>
            <a:endCxn id="11" idx="4"/>
          </p:cNvCxnSpPr>
          <p:nvPr/>
        </p:nvCxnSpPr>
        <p:spPr>
          <a:xfrm flipV="1">
            <a:off x="6134100" y="4464422"/>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6" idx="0"/>
            <a:endCxn id="15" idx="4"/>
          </p:cNvCxnSpPr>
          <p:nvPr/>
        </p:nvCxnSpPr>
        <p:spPr>
          <a:xfrm flipV="1">
            <a:off x="7772400" y="4464422"/>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a:endCxn id="11" idx="6"/>
          </p:cNvCxnSpPr>
          <p:nvPr/>
        </p:nvCxnSpPr>
        <p:spPr>
          <a:xfrm flipH="1">
            <a:off x="6438900" y="4167242"/>
            <a:ext cx="10287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6"/>
            <a:endCxn id="16" idx="2"/>
          </p:cNvCxnSpPr>
          <p:nvPr/>
        </p:nvCxnSpPr>
        <p:spPr>
          <a:xfrm>
            <a:off x="6438900" y="5570220"/>
            <a:ext cx="10287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rot="-2160000" flipV="1">
            <a:off x="3458534" y="4349630"/>
            <a:ext cx="182880" cy="853440"/>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033010" y="144780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26" name="Oval 25"/>
          <p:cNvSpPr/>
          <p:nvPr/>
        </p:nvSpPr>
        <p:spPr>
          <a:xfrm>
            <a:off x="5033010" y="246888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a:t>
            </a:r>
          </a:p>
        </p:txBody>
      </p:sp>
      <p:sp>
        <p:nvSpPr>
          <p:cNvPr id="27" name="Oval 26"/>
          <p:cNvSpPr/>
          <p:nvPr/>
        </p:nvSpPr>
        <p:spPr>
          <a:xfrm>
            <a:off x="3842124" y="198120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28" name="Oval 27"/>
          <p:cNvSpPr/>
          <p:nvPr/>
        </p:nvSpPr>
        <p:spPr>
          <a:xfrm>
            <a:off x="6096000" y="198120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30" name="Straight Arrow Connector 29"/>
          <p:cNvCxnSpPr>
            <a:stCxn id="26" idx="2"/>
            <a:endCxn id="27" idx="5"/>
          </p:cNvCxnSpPr>
          <p:nvPr/>
        </p:nvCxnSpPr>
        <p:spPr>
          <a:xfrm flipH="1" flipV="1">
            <a:off x="4362450" y="2488518"/>
            <a:ext cx="670560" cy="27754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8" idx="3"/>
            <a:endCxn id="26" idx="6"/>
          </p:cNvCxnSpPr>
          <p:nvPr/>
        </p:nvCxnSpPr>
        <p:spPr>
          <a:xfrm flipH="1">
            <a:off x="5642610" y="2488518"/>
            <a:ext cx="542664" cy="27754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5" idx="2"/>
            <a:endCxn id="27" idx="7"/>
          </p:cNvCxnSpPr>
          <p:nvPr/>
        </p:nvCxnSpPr>
        <p:spPr>
          <a:xfrm flipH="1">
            <a:off x="4362450" y="1744980"/>
            <a:ext cx="670560" cy="32326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8" idx="1"/>
            <a:endCxn id="25" idx="6"/>
          </p:cNvCxnSpPr>
          <p:nvPr/>
        </p:nvCxnSpPr>
        <p:spPr>
          <a:xfrm flipH="1" flipV="1">
            <a:off x="5642610" y="1744980"/>
            <a:ext cx="542664" cy="32326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6" idx="0"/>
            <a:endCxn id="25" idx="4"/>
          </p:cNvCxnSpPr>
          <p:nvPr/>
        </p:nvCxnSpPr>
        <p:spPr>
          <a:xfrm flipV="1">
            <a:off x="5337810" y="2042160"/>
            <a:ext cx="0" cy="42672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46" idx="7"/>
            <a:endCxn id="26" idx="4"/>
          </p:cNvCxnSpPr>
          <p:nvPr/>
        </p:nvCxnSpPr>
        <p:spPr>
          <a:xfrm flipV="1">
            <a:off x="4882776" y="3063240"/>
            <a:ext cx="455034" cy="668176"/>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4362450" y="364437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B</a:t>
            </a:r>
          </a:p>
        </p:txBody>
      </p:sp>
      <p:cxnSp>
        <p:nvCxnSpPr>
          <p:cNvPr id="53" name="Straight Arrow Connector 52"/>
          <p:cNvCxnSpPr>
            <a:stCxn id="11" idx="2"/>
            <a:endCxn id="46" idx="6"/>
          </p:cNvCxnSpPr>
          <p:nvPr/>
        </p:nvCxnSpPr>
        <p:spPr>
          <a:xfrm flipH="1" flipV="1">
            <a:off x="4972050" y="3941554"/>
            <a:ext cx="857250" cy="22568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1897380" y="2947299"/>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62" name="Straight Arrow Connector 61"/>
          <p:cNvCxnSpPr>
            <a:stCxn id="60" idx="3"/>
            <a:endCxn id="13" idx="7"/>
          </p:cNvCxnSpPr>
          <p:nvPr/>
        </p:nvCxnSpPr>
        <p:spPr>
          <a:xfrm flipH="1">
            <a:off x="1587126" y="3454617"/>
            <a:ext cx="399528" cy="578687"/>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6" idx="1"/>
            <a:endCxn id="60" idx="5"/>
          </p:cNvCxnSpPr>
          <p:nvPr/>
        </p:nvCxnSpPr>
        <p:spPr>
          <a:xfrm flipH="1" flipV="1">
            <a:off x="2417706" y="3454617"/>
            <a:ext cx="399528" cy="578687"/>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46" idx="1"/>
            <a:endCxn id="60" idx="6"/>
          </p:cNvCxnSpPr>
          <p:nvPr/>
        </p:nvCxnSpPr>
        <p:spPr>
          <a:xfrm flipH="1" flipV="1">
            <a:off x="2506980" y="3244479"/>
            <a:ext cx="1944744" cy="486937"/>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7" idx="7"/>
            <a:endCxn id="46" idx="3"/>
          </p:cNvCxnSpPr>
          <p:nvPr/>
        </p:nvCxnSpPr>
        <p:spPr>
          <a:xfrm flipV="1">
            <a:off x="3248286" y="4151692"/>
            <a:ext cx="1203438" cy="128459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14" idx="7"/>
            <a:endCxn id="60" idx="4"/>
          </p:cNvCxnSpPr>
          <p:nvPr/>
        </p:nvCxnSpPr>
        <p:spPr>
          <a:xfrm flipV="1">
            <a:off x="1587126" y="3541659"/>
            <a:ext cx="615054" cy="1894623"/>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3549974" y="4944931"/>
            <a:ext cx="2269808" cy="1200329"/>
          </a:xfrm>
          <a:prstGeom prst="rect">
            <a:avLst/>
          </a:prstGeom>
          <a:noFill/>
        </p:spPr>
        <p:txBody>
          <a:bodyPr wrap="square" rtlCol="0">
            <a:spAutoFit/>
          </a:bodyPr>
          <a:lstStyle/>
          <a:p>
            <a:pPr algn="ctr"/>
            <a:r>
              <a:rPr lang="en-US" sz="2400" dirty="0">
                <a:solidFill>
                  <a:srgbClr val="C00000"/>
                </a:solidFill>
              </a:rPr>
              <a:t>All edges </a:t>
            </a:r>
            <a:br>
              <a:rPr lang="en-US" sz="2400" dirty="0">
                <a:solidFill>
                  <a:srgbClr val="C00000"/>
                </a:solidFill>
              </a:rPr>
            </a:br>
            <a:r>
              <a:rPr lang="en-US" sz="2400" dirty="0">
                <a:solidFill>
                  <a:srgbClr val="C00000"/>
                </a:solidFill>
              </a:rPr>
              <a:t>have high embeddedness</a:t>
            </a:r>
          </a:p>
        </p:txBody>
      </p:sp>
      <p:sp>
        <p:nvSpPr>
          <p:cNvPr id="106" name="TextBox 105"/>
          <p:cNvSpPr txBox="1"/>
          <p:nvPr/>
        </p:nvSpPr>
        <p:spPr>
          <a:xfrm>
            <a:off x="6705600" y="2900419"/>
            <a:ext cx="2413376" cy="830997"/>
          </a:xfrm>
          <a:prstGeom prst="rect">
            <a:avLst/>
          </a:prstGeom>
          <a:noFill/>
        </p:spPr>
        <p:txBody>
          <a:bodyPr wrap="square" rtlCol="0">
            <a:spAutoFit/>
          </a:bodyPr>
          <a:lstStyle/>
          <a:p>
            <a:r>
              <a:rPr lang="en-US" sz="2400" dirty="0">
                <a:solidFill>
                  <a:srgbClr val="C00000"/>
                </a:solidFill>
              </a:rPr>
              <a:t>Zero embeddedness</a:t>
            </a:r>
          </a:p>
        </p:txBody>
      </p:sp>
      <p:sp>
        <p:nvSpPr>
          <p:cNvPr id="107" name="Freeform 106"/>
          <p:cNvSpPr/>
          <p:nvPr/>
        </p:nvSpPr>
        <p:spPr>
          <a:xfrm rot="16585101" flipV="1">
            <a:off x="5791079" y="2615712"/>
            <a:ext cx="241052" cy="1264164"/>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rot="14885245" flipV="1">
            <a:off x="5921061" y="3012292"/>
            <a:ext cx="181722" cy="1264164"/>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131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Embeddedness and Trust</a:t>
            </a:r>
          </a:p>
        </p:txBody>
      </p:sp>
      <p:sp>
        <p:nvSpPr>
          <p:cNvPr id="3" name="Content Placeholder 2"/>
          <p:cNvSpPr>
            <a:spLocks noGrp="1"/>
          </p:cNvSpPr>
          <p:nvPr>
            <p:ph idx="1"/>
          </p:nvPr>
        </p:nvSpPr>
        <p:spPr/>
        <p:txBody>
          <a:bodyPr>
            <a:normAutofit fontScale="92500"/>
          </a:bodyPr>
          <a:lstStyle/>
          <a:p>
            <a:r>
              <a:rPr lang="en-US" dirty="0"/>
              <a:t>Research shows if you and I are connected by an embedded edge (we share a mutual friend), there is more trust and confidence in the integrity of our shared transactions (social, economic, etc</a:t>
            </a:r>
            <a:r>
              <a:rPr lang="en-US"/>
              <a:t>.) </a:t>
            </a:r>
            <a:endParaRPr lang="en-US" dirty="0"/>
          </a:p>
          <a:p>
            <a:r>
              <a:rPr lang="en-US" dirty="0"/>
              <a:t>If I cheat you, our mutual friends are likely to find out, and they are less likely to trust me in the future!</a:t>
            </a:r>
          </a:p>
          <a:p>
            <a:r>
              <a:rPr lang="en-US" dirty="0"/>
              <a:t>Threat is absent for edges of zero embeddedness; no mutual friends to punish me!</a:t>
            </a:r>
          </a:p>
        </p:txBody>
      </p:sp>
    </p:spTree>
    <p:extLst>
      <p:ext uri="{BB962C8B-B14F-4D97-AF65-F5344CB8AC3E}">
        <p14:creationId xmlns:p14="http://schemas.microsoft.com/office/powerpoint/2010/main" val="3683716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a:stCxn id="7" idx="1"/>
            <a:endCxn id="13" idx="5"/>
          </p:cNvCxnSpPr>
          <p:nvPr/>
        </p:nvCxnSpPr>
        <p:spPr>
          <a:xfrm flipH="1" flipV="1">
            <a:off x="1587126" y="3668005"/>
            <a:ext cx="123010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a:stCxn id="7" idx="2"/>
            <a:endCxn id="14" idx="6"/>
          </p:cNvCxnSpPr>
          <p:nvPr/>
        </p:nvCxnSpPr>
        <p:spPr>
          <a:xfrm flipH="1">
            <a:off x="1676400" y="4860845"/>
            <a:ext cx="105156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7" idx="0"/>
            <a:endCxn id="6" idx="4"/>
          </p:cNvCxnSpPr>
          <p:nvPr/>
        </p:nvCxnSpPr>
        <p:spPr>
          <a:xfrm flipV="1">
            <a:off x="3032760" y="3755047"/>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2727960" y="3160687"/>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a:t>
            </a:r>
          </a:p>
        </p:txBody>
      </p:sp>
      <p:sp>
        <p:nvSpPr>
          <p:cNvPr id="7" name="Oval 6"/>
          <p:cNvSpPr/>
          <p:nvPr/>
        </p:nvSpPr>
        <p:spPr>
          <a:xfrm>
            <a:off x="2727960" y="4563665"/>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8" name="Straight Arrow Connector 7"/>
          <p:cNvCxnSpPr>
            <a:stCxn id="6" idx="6"/>
            <a:endCxn id="46" idx="2"/>
          </p:cNvCxnSpPr>
          <p:nvPr/>
        </p:nvCxnSpPr>
        <p:spPr>
          <a:xfrm flipV="1">
            <a:off x="3337560" y="3155979"/>
            <a:ext cx="1024890" cy="30188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2"/>
            <a:endCxn id="13" idx="6"/>
          </p:cNvCxnSpPr>
          <p:nvPr/>
        </p:nvCxnSpPr>
        <p:spPr>
          <a:xfrm flipH="1">
            <a:off x="1676400" y="3457867"/>
            <a:ext cx="105156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4" idx="0"/>
            <a:endCxn id="13" idx="4"/>
          </p:cNvCxnSpPr>
          <p:nvPr/>
        </p:nvCxnSpPr>
        <p:spPr>
          <a:xfrm flipV="1">
            <a:off x="1371600" y="3755047"/>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829300" y="3084487"/>
            <a:ext cx="609600" cy="594360"/>
          </a:xfrm>
          <a:prstGeom prst="ellipse">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D</a:t>
            </a:r>
          </a:p>
        </p:txBody>
      </p:sp>
      <p:sp>
        <p:nvSpPr>
          <p:cNvPr id="12" name="Oval 11"/>
          <p:cNvSpPr/>
          <p:nvPr/>
        </p:nvSpPr>
        <p:spPr>
          <a:xfrm>
            <a:off x="5829300" y="4487465"/>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3" name="Oval 12"/>
          <p:cNvSpPr/>
          <p:nvPr/>
        </p:nvSpPr>
        <p:spPr>
          <a:xfrm>
            <a:off x="1066800" y="3160687"/>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4" name="Oval 13"/>
          <p:cNvSpPr/>
          <p:nvPr/>
        </p:nvSpPr>
        <p:spPr>
          <a:xfrm>
            <a:off x="1066800" y="4563665"/>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5" name="Oval 14"/>
          <p:cNvSpPr/>
          <p:nvPr/>
        </p:nvSpPr>
        <p:spPr>
          <a:xfrm>
            <a:off x="7467600" y="3084487"/>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6" name="Oval 15"/>
          <p:cNvSpPr/>
          <p:nvPr/>
        </p:nvSpPr>
        <p:spPr>
          <a:xfrm>
            <a:off x="7467600" y="4487465"/>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17" name="Straight Arrow Connector 16"/>
          <p:cNvCxnSpPr>
            <a:stCxn id="14" idx="7"/>
            <a:endCxn id="6" idx="3"/>
          </p:cNvCxnSpPr>
          <p:nvPr/>
        </p:nvCxnSpPr>
        <p:spPr>
          <a:xfrm flipV="1">
            <a:off x="1587126" y="3668005"/>
            <a:ext cx="123010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6" idx="1"/>
            <a:endCxn id="11" idx="5"/>
          </p:cNvCxnSpPr>
          <p:nvPr/>
        </p:nvCxnSpPr>
        <p:spPr>
          <a:xfrm flipH="1" flipV="1">
            <a:off x="6349626" y="3591805"/>
            <a:ext cx="120724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7"/>
            <a:endCxn id="15" idx="3"/>
          </p:cNvCxnSpPr>
          <p:nvPr/>
        </p:nvCxnSpPr>
        <p:spPr>
          <a:xfrm flipV="1">
            <a:off x="6349626" y="3591805"/>
            <a:ext cx="120724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0"/>
            <a:endCxn id="11" idx="4"/>
          </p:cNvCxnSpPr>
          <p:nvPr/>
        </p:nvCxnSpPr>
        <p:spPr>
          <a:xfrm flipV="1">
            <a:off x="6134100" y="3678847"/>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6" idx="0"/>
            <a:endCxn id="15" idx="4"/>
          </p:cNvCxnSpPr>
          <p:nvPr/>
        </p:nvCxnSpPr>
        <p:spPr>
          <a:xfrm flipV="1">
            <a:off x="7772400" y="3678847"/>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a:endCxn id="11" idx="6"/>
          </p:cNvCxnSpPr>
          <p:nvPr/>
        </p:nvCxnSpPr>
        <p:spPr>
          <a:xfrm flipH="1">
            <a:off x="6438900" y="3381667"/>
            <a:ext cx="10287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6"/>
            <a:endCxn id="16" idx="2"/>
          </p:cNvCxnSpPr>
          <p:nvPr/>
        </p:nvCxnSpPr>
        <p:spPr>
          <a:xfrm>
            <a:off x="6438900" y="4784645"/>
            <a:ext cx="10287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rot="-2160000" flipV="1">
            <a:off x="4035489" y="3294415"/>
            <a:ext cx="182880" cy="853440"/>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033010" y="662225"/>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26" name="Oval 25"/>
          <p:cNvSpPr/>
          <p:nvPr/>
        </p:nvSpPr>
        <p:spPr>
          <a:xfrm>
            <a:off x="5033010" y="1683305"/>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a:t>
            </a:r>
          </a:p>
        </p:txBody>
      </p:sp>
      <p:sp>
        <p:nvSpPr>
          <p:cNvPr id="27" name="Oval 26"/>
          <p:cNvSpPr/>
          <p:nvPr/>
        </p:nvSpPr>
        <p:spPr>
          <a:xfrm>
            <a:off x="3842124" y="1195625"/>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28" name="Oval 27"/>
          <p:cNvSpPr/>
          <p:nvPr/>
        </p:nvSpPr>
        <p:spPr>
          <a:xfrm>
            <a:off x="6096000" y="1195625"/>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30" name="Straight Arrow Connector 29"/>
          <p:cNvCxnSpPr>
            <a:stCxn id="26" idx="2"/>
            <a:endCxn id="27" idx="5"/>
          </p:cNvCxnSpPr>
          <p:nvPr/>
        </p:nvCxnSpPr>
        <p:spPr>
          <a:xfrm flipH="1" flipV="1">
            <a:off x="4362450" y="1702943"/>
            <a:ext cx="670560" cy="27754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8" idx="3"/>
            <a:endCxn id="26" idx="6"/>
          </p:cNvCxnSpPr>
          <p:nvPr/>
        </p:nvCxnSpPr>
        <p:spPr>
          <a:xfrm flipH="1">
            <a:off x="5642610" y="1702943"/>
            <a:ext cx="542664" cy="27754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5" idx="2"/>
            <a:endCxn id="27" idx="7"/>
          </p:cNvCxnSpPr>
          <p:nvPr/>
        </p:nvCxnSpPr>
        <p:spPr>
          <a:xfrm flipH="1">
            <a:off x="4362450" y="959405"/>
            <a:ext cx="670560" cy="32326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8" idx="1"/>
            <a:endCxn id="25" idx="6"/>
          </p:cNvCxnSpPr>
          <p:nvPr/>
        </p:nvCxnSpPr>
        <p:spPr>
          <a:xfrm flipH="1" flipV="1">
            <a:off x="5642610" y="959405"/>
            <a:ext cx="542664" cy="32326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6" idx="0"/>
            <a:endCxn id="25" idx="4"/>
          </p:cNvCxnSpPr>
          <p:nvPr/>
        </p:nvCxnSpPr>
        <p:spPr>
          <a:xfrm flipV="1">
            <a:off x="5337810" y="1256585"/>
            <a:ext cx="0" cy="42672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46" idx="7"/>
            <a:endCxn id="26" idx="4"/>
          </p:cNvCxnSpPr>
          <p:nvPr/>
        </p:nvCxnSpPr>
        <p:spPr>
          <a:xfrm flipV="1">
            <a:off x="4882776" y="2277665"/>
            <a:ext cx="455034" cy="668176"/>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4362450" y="2858799"/>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B</a:t>
            </a:r>
          </a:p>
        </p:txBody>
      </p:sp>
      <p:sp>
        <p:nvSpPr>
          <p:cNvPr id="49" name="TextBox 48"/>
          <p:cNvSpPr txBox="1"/>
          <p:nvPr/>
        </p:nvSpPr>
        <p:spPr>
          <a:xfrm>
            <a:off x="563880" y="5562600"/>
            <a:ext cx="8153400" cy="954107"/>
          </a:xfrm>
          <a:prstGeom prst="rect">
            <a:avLst/>
          </a:prstGeom>
          <a:noFill/>
        </p:spPr>
        <p:txBody>
          <a:bodyPr wrap="square" rtlCol="0">
            <a:spAutoFit/>
          </a:bodyPr>
          <a:lstStyle/>
          <a:p>
            <a:pPr algn="ctr"/>
            <a:r>
              <a:rPr lang="en-US" sz="2800" dirty="0"/>
              <a:t>B also must deal with potentially contradictory norms and expectations from various groups</a:t>
            </a:r>
          </a:p>
        </p:txBody>
      </p:sp>
      <p:cxnSp>
        <p:nvCxnSpPr>
          <p:cNvPr id="53" name="Straight Arrow Connector 52"/>
          <p:cNvCxnSpPr>
            <a:stCxn id="11" idx="2"/>
            <a:endCxn id="46" idx="6"/>
          </p:cNvCxnSpPr>
          <p:nvPr/>
        </p:nvCxnSpPr>
        <p:spPr>
          <a:xfrm flipH="1" flipV="1">
            <a:off x="4972050" y="3155979"/>
            <a:ext cx="857250" cy="22568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1897380" y="216172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62" name="Straight Arrow Connector 61"/>
          <p:cNvCxnSpPr>
            <a:stCxn id="60" idx="3"/>
            <a:endCxn id="13" idx="7"/>
          </p:cNvCxnSpPr>
          <p:nvPr/>
        </p:nvCxnSpPr>
        <p:spPr>
          <a:xfrm flipH="1">
            <a:off x="1587126" y="2669042"/>
            <a:ext cx="399528" cy="578687"/>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6" idx="1"/>
            <a:endCxn id="60" idx="5"/>
          </p:cNvCxnSpPr>
          <p:nvPr/>
        </p:nvCxnSpPr>
        <p:spPr>
          <a:xfrm flipH="1" flipV="1">
            <a:off x="2417706" y="2669042"/>
            <a:ext cx="399528" cy="578687"/>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46" idx="1"/>
            <a:endCxn id="60" idx="6"/>
          </p:cNvCxnSpPr>
          <p:nvPr/>
        </p:nvCxnSpPr>
        <p:spPr>
          <a:xfrm flipH="1" flipV="1">
            <a:off x="2506980" y="2458904"/>
            <a:ext cx="1944744" cy="486937"/>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7" idx="7"/>
            <a:endCxn id="46" idx="3"/>
          </p:cNvCxnSpPr>
          <p:nvPr/>
        </p:nvCxnSpPr>
        <p:spPr>
          <a:xfrm flipV="1">
            <a:off x="3248286" y="3366117"/>
            <a:ext cx="1203438" cy="128459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14" idx="7"/>
            <a:endCxn id="60" idx="4"/>
          </p:cNvCxnSpPr>
          <p:nvPr/>
        </p:nvCxnSpPr>
        <p:spPr>
          <a:xfrm flipV="1">
            <a:off x="1587126" y="2756084"/>
            <a:ext cx="615054" cy="1894623"/>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049338" y="4083156"/>
            <a:ext cx="1666875" cy="830997"/>
          </a:xfrm>
          <a:prstGeom prst="rect">
            <a:avLst/>
          </a:prstGeom>
          <a:noFill/>
        </p:spPr>
        <p:txBody>
          <a:bodyPr wrap="square" rtlCol="0">
            <a:spAutoFit/>
          </a:bodyPr>
          <a:lstStyle/>
          <a:p>
            <a:pPr algn="ctr"/>
            <a:r>
              <a:rPr lang="en-US" sz="2400" dirty="0">
                <a:solidFill>
                  <a:srgbClr val="C00000"/>
                </a:solidFill>
              </a:rPr>
              <a:t>High levels</a:t>
            </a:r>
          </a:p>
          <a:p>
            <a:pPr algn="ctr"/>
            <a:r>
              <a:rPr lang="en-US" sz="2400" dirty="0">
                <a:solidFill>
                  <a:srgbClr val="C00000"/>
                </a:solidFill>
              </a:rPr>
              <a:t>of trust</a:t>
            </a:r>
          </a:p>
        </p:txBody>
      </p:sp>
      <p:sp>
        <p:nvSpPr>
          <p:cNvPr id="45" name="TextBox 44"/>
          <p:cNvSpPr txBox="1"/>
          <p:nvPr/>
        </p:nvSpPr>
        <p:spPr>
          <a:xfrm>
            <a:off x="6349625" y="2228071"/>
            <a:ext cx="1666875" cy="461665"/>
          </a:xfrm>
          <a:prstGeom prst="rect">
            <a:avLst/>
          </a:prstGeom>
          <a:noFill/>
        </p:spPr>
        <p:txBody>
          <a:bodyPr wrap="square" rtlCol="0">
            <a:spAutoFit/>
          </a:bodyPr>
          <a:lstStyle/>
          <a:p>
            <a:pPr algn="ctr"/>
            <a:r>
              <a:rPr lang="en-US" sz="2400" dirty="0">
                <a:solidFill>
                  <a:srgbClr val="C00000"/>
                </a:solidFill>
              </a:rPr>
              <a:t>Riskier</a:t>
            </a:r>
          </a:p>
        </p:txBody>
      </p:sp>
      <p:sp>
        <p:nvSpPr>
          <p:cNvPr id="47" name="Freeform 46"/>
          <p:cNvSpPr/>
          <p:nvPr/>
        </p:nvSpPr>
        <p:spPr>
          <a:xfrm rot="16585101" flipV="1">
            <a:off x="5791080" y="1859179"/>
            <a:ext cx="241052" cy="1264164"/>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4885245" flipV="1">
            <a:off x="5921062" y="2255759"/>
            <a:ext cx="181722" cy="1264164"/>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tailEnd type="stealth"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14555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Good to be B…</a:t>
            </a:r>
          </a:p>
        </p:txBody>
      </p:sp>
      <p:sp>
        <p:nvSpPr>
          <p:cNvPr id="3" name="Content Placeholder 2"/>
          <p:cNvSpPr>
            <a:spLocks noGrp="1"/>
          </p:cNvSpPr>
          <p:nvPr>
            <p:ph idx="1"/>
          </p:nvPr>
        </p:nvSpPr>
        <p:spPr/>
        <p:txBody>
          <a:bodyPr>
            <a:normAutofit fontScale="85000" lnSpcReduction="10000"/>
          </a:bodyPr>
          <a:lstStyle/>
          <a:p>
            <a:r>
              <a:rPr lang="en-US" dirty="0"/>
              <a:t>Node B is at the end of multiple local bridges</a:t>
            </a:r>
          </a:p>
          <a:p>
            <a:r>
              <a:rPr lang="en-US" dirty="0"/>
              <a:t>Node B spans a </a:t>
            </a:r>
            <a:r>
              <a:rPr lang="en-US" b="1" dirty="0"/>
              <a:t>structural hole </a:t>
            </a:r>
            <a:r>
              <a:rPr lang="en-US" dirty="0"/>
              <a:t>in the network – space between two components that do not interact closely</a:t>
            </a:r>
          </a:p>
          <a:p>
            <a:r>
              <a:rPr lang="en-US" dirty="0"/>
              <a:t>If network represents a company or organization, some advantages for B:</a:t>
            </a:r>
          </a:p>
          <a:p>
            <a:pPr lvl="1"/>
            <a:r>
              <a:rPr lang="en-US" dirty="0"/>
              <a:t>B has early access to info that originates in various components</a:t>
            </a:r>
          </a:p>
          <a:p>
            <a:pPr lvl="1"/>
            <a:r>
              <a:rPr lang="en-US" dirty="0"/>
              <a:t>Having access to this info can amplify B’s creativity by combining disparate info into novel ideas</a:t>
            </a:r>
          </a:p>
          <a:p>
            <a:pPr lvl="1"/>
            <a:r>
              <a:rPr lang="en-US" dirty="0"/>
              <a:t>B acts as “gatekeeper” and can control flow of information to various components</a:t>
            </a:r>
          </a:p>
        </p:txBody>
      </p:sp>
    </p:spTree>
    <p:extLst>
      <p:ext uri="{BB962C8B-B14F-4D97-AF65-F5344CB8AC3E}">
        <p14:creationId xmlns:p14="http://schemas.microsoft.com/office/powerpoint/2010/main" val="17426180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a:stCxn id="7" idx="1"/>
            <a:endCxn id="13" idx="5"/>
          </p:cNvCxnSpPr>
          <p:nvPr/>
        </p:nvCxnSpPr>
        <p:spPr>
          <a:xfrm flipH="1" flipV="1">
            <a:off x="1587126" y="3668005"/>
            <a:ext cx="123010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a:stCxn id="7" idx="2"/>
            <a:endCxn id="14" idx="6"/>
          </p:cNvCxnSpPr>
          <p:nvPr/>
        </p:nvCxnSpPr>
        <p:spPr>
          <a:xfrm flipH="1">
            <a:off x="1676400" y="4860845"/>
            <a:ext cx="105156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7" idx="0"/>
            <a:endCxn id="6" idx="4"/>
          </p:cNvCxnSpPr>
          <p:nvPr/>
        </p:nvCxnSpPr>
        <p:spPr>
          <a:xfrm flipV="1">
            <a:off x="3032760" y="3755047"/>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2727960" y="3160687"/>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a:t>
            </a:r>
          </a:p>
        </p:txBody>
      </p:sp>
      <p:sp>
        <p:nvSpPr>
          <p:cNvPr id="7" name="Oval 6"/>
          <p:cNvSpPr/>
          <p:nvPr/>
        </p:nvSpPr>
        <p:spPr>
          <a:xfrm>
            <a:off x="2727960" y="4563665"/>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8" name="Straight Arrow Connector 7"/>
          <p:cNvCxnSpPr>
            <a:stCxn id="6" idx="6"/>
            <a:endCxn id="46" idx="2"/>
          </p:cNvCxnSpPr>
          <p:nvPr/>
        </p:nvCxnSpPr>
        <p:spPr>
          <a:xfrm flipV="1">
            <a:off x="3337560" y="3155979"/>
            <a:ext cx="1024890" cy="30188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2"/>
            <a:endCxn id="13" idx="6"/>
          </p:cNvCxnSpPr>
          <p:nvPr/>
        </p:nvCxnSpPr>
        <p:spPr>
          <a:xfrm flipH="1">
            <a:off x="1676400" y="3457867"/>
            <a:ext cx="105156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4" idx="0"/>
            <a:endCxn id="13" idx="4"/>
          </p:cNvCxnSpPr>
          <p:nvPr/>
        </p:nvCxnSpPr>
        <p:spPr>
          <a:xfrm flipV="1">
            <a:off x="1371600" y="3755047"/>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829300" y="3084487"/>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D</a:t>
            </a:r>
          </a:p>
        </p:txBody>
      </p:sp>
      <p:sp>
        <p:nvSpPr>
          <p:cNvPr id="12" name="Oval 11"/>
          <p:cNvSpPr/>
          <p:nvPr/>
        </p:nvSpPr>
        <p:spPr>
          <a:xfrm>
            <a:off x="5829300" y="4487465"/>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3" name="Oval 12"/>
          <p:cNvSpPr/>
          <p:nvPr/>
        </p:nvSpPr>
        <p:spPr>
          <a:xfrm>
            <a:off x="1066800" y="3160687"/>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4" name="Oval 13"/>
          <p:cNvSpPr/>
          <p:nvPr/>
        </p:nvSpPr>
        <p:spPr>
          <a:xfrm>
            <a:off x="1066800" y="4563665"/>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5" name="Oval 14"/>
          <p:cNvSpPr/>
          <p:nvPr/>
        </p:nvSpPr>
        <p:spPr>
          <a:xfrm>
            <a:off x="7467600" y="3084487"/>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6" name="Oval 15"/>
          <p:cNvSpPr/>
          <p:nvPr/>
        </p:nvSpPr>
        <p:spPr>
          <a:xfrm>
            <a:off x="7467600" y="4487465"/>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17" name="Straight Arrow Connector 16"/>
          <p:cNvCxnSpPr>
            <a:stCxn id="14" idx="7"/>
            <a:endCxn id="6" idx="3"/>
          </p:cNvCxnSpPr>
          <p:nvPr/>
        </p:nvCxnSpPr>
        <p:spPr>
          <a:xfrm flipV="1">
            <a:off x="1587126" y="3668005"/>
            <a:ext cx="123010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6" idx="1"/>
            <a:endCxn id="11" idx="5"/>
          </p:cNvCxnSpPr>
          <p:nvPr/>
        </p:nvCxnSpPr>
        <p:spPr>
          <a:xfrm flipH="1" flipV="1">
            <a:off x="6349626" y="3591805"/>
            <a:ext cx="120724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7"/>
            <a:endCxn id="15" idx="3"/>
          </p:cNvCxnSpPr>
          <p:nvPr/>
        </p:nvCxnSpPr>
        <p:spPr>
          <a:xfrm flipV="1">
            <a:off x="6349626" y="3591805"/>
            <a:ext cx="120724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0"/>
            <a:endCxn id="11" idx="4"/>
          </p:cNvCxnSpPr>
          <p:nvPr/>
        </p:nvCxnSpPr>
        <p:spPr>
          <a:xfrm flipV="1">
            <a:off x="6134100" y="3678847"/>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6" idx="0"/>
            <a:endCxn id="15" idx="4"/>
          </p:cNvCxnSpPr>
          <p:nvPr/>
        </p:nvCxnSpPr>
        <p:spPr>
          <a:xfrm flipV="1">
            <a:off x="7772400" y="3678847"/>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a:endCxn id="11" idx="6"/>
          </p:cNvCxnSpPr>
          <p:nvPr/>
        </p:nvCxnSpPr>
        <p:spPr>
          <a:xfrm flipH="1">
            <a:off x="6438900" y="3381667"/>
            <a:ext cx="10287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6"/>
            <a:endCxn id="16" idx="2"/>
          </p:cNvCxnSpPr>
          <p:nvPr/>
        </p:nvCxnSpPr>
        <p:spPr>
          <a:xfrm>
            <a:off x="6438900" y="4784645"/>
            <a:ext cx="10287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rot="-2160000" flipV="1">
            <a:off x="4035489" y="3294415"/>
            <a:ext cx="182880" cy="853440"/>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033010" y="662225"/>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26" name="Oval 25"/>
          <p:cNvSpPr/>
          <p:nvPr/>
        </p:nvSpPr>
        <p:spPr>
          <a:xfrm>
            <a:off x="5033010" y="1683305"/>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a:t>
            </a:r>
          </a:p>
        </p:txBody>
      </p:sp>
      <p:sp>
        <p:nvSpPr>
          <p:cNvPr id="27" name="Oval 26"/>
          <p:cNvSpPr/>
          <p:nvPr/>
        </p:nvSpPr>
        <p:spPr>
          <a:xfrm>
            <a:off x="3842124" y="1195625"/>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28" name="Oval 27"/>
          <p:cNvSpPr/>
          <p:nvPr/>
        </p:nvSpPr>
        <p:spPr>
          <a:xfrm>
            <a:off x="6096000" y="1195625"/>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30" name="Straight Arrow Connector 29"/>
          <p:cNvCxnSpPr>
            <a:stCxn id="26" idx="2"/>
            <a:endCxn id="27" idx="5"/>
          </p:cNvCxnSpPr>
          <p:nvPr/>
        </p:nvCxnSpPr>
        <p:spPr>
          <a:xfrm flipH="1" flipV="1">
            <a:off x="4362450" y="1702943"/>
            <a:ext cx="670560" cy="27754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8" idx="3"/>
            <a:endCxn id="26" idx="6"/>
          </p:cNvCxnSpPr>
          <p:nvPr/>
        </p:nvCxnSpPr>
        <p:spPr>
          <a:xfrm flipH="1">
            <a:off x="5642610" y="1702943"/>
            <a:ext cx="542664" cy="27754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5" idx="2"/>
            <a:endCxn id="27" idx="7"/>
          </p:cNvCxnSpPr>
          <p:nvPr/>
        </p:nvCxnSpPr>
        <p:spPr>
          <a:xfrm flipH="1">
            <a:off x="4362450" y="959405"/>
            <a:ext cx="670560" cy="32326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8" idx="1"/>
            <a:endCxn id="25" idx="6"/>
          </p:cNvCxnSpPr>
          <p:nvPr/>
        </p:nvCxnSpPr>
        <p:spPr>
          <a:xfrm flipH="1" flipV="1">
            <a:off x="5642610" y="959405"/>
            <a:ext cx="542664" cy="32326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6" idx="0"/>
            <a:endCxn id="25" idx="4"/>
          </p:cNvCxnSpPr>
          <p:nvPr/>
        </p:nvCxnSpPr>
        <p:spPr>
          <a:xfrm flipV="1">
            <a:off x="5337810" y="1256585"/>
            <a:ext cx="0" cy="42672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46" idx="7"/>
            <a:endCxn id="26" idx="4"/>
          </p:cNvCxnSpPr>
          <p:nvPr/>
        </p:nvCxnSpPr>
        <p:spPr>
          <a:xfrm flipV="1">
            <a:off x="4882776" y="2277665"/>
            <a:ext cx="455034" cy="668176"/>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4362450" y="2858799"/>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B</a:t>
            </a:r>
          </a:p>
        </p:txBody>
      </p:sp>
      <p:sp>
        <p:nvSpPr>
          <p:cNvPr id="49" name="TextBox 48"/>
          <p:cNvSpPr txBox="1"/>
          <p:nvPr/>
        </p:nvSpPr>
        <p:spPr>
          <a:xfrm>
            <a:off x="563880" y="5562600"/>
            <a:ext cx="8153400" cy="954107"/>
          </a:xfrm>
          <a:prstGeom prst="rect">
            <a:avLst/>
          </a:prstGeom>
          <a:noFill/>
        </p:spPr>
        <p:txBody>
          <a:bodyPr wrap="square" rtlCol="0">
            <a:spAutoFit/>
          </a:bodyPr>
          <a:lstStyle/>
          <a:p>
            <a:pPr algn="ctr"/>
            <a:r>
              <a:rPr lang="en-US" sz="2800" dirty="0"/>
              <a:t>Who would you rather be?  </a:t>
            </a:r>
            <a:r>
              <a:rPr lang="en-US" sz="2800" b="1" dirty="0"/>
              <a:t>A</a:t>
            </a:r>
            <a:r>
              <a:rPr lang="en-US" sz="2800" dirty="0"/>
              <a:t> with trusted relationships or risk-taker </a:t>
            </a:r>
            <a:r>
              <a:rPr lang="en-US" sz="2800" b="1" dirty="0"/>
              <a:t>B</a:t>
            </a:r>
            <a:r>
              <a:rPr lang="en-US" sz="2800" dirty="0"/>
              <a:t>?</a:t>
            </a:r>
          </a:p>
        </p:txBody>
      </p:sp>
      <p:cxnSp>
        <p:nvCxnSpPr>
          <p:cNvPr id="53" name="Straight Arrow Connector 52"/>
          <p:cNvCxnSpPr>
            <a:stCxn id="11" idx="2"/>
            <a:endCxn id="46" idx="6"/>
          </p:cNvCxnSpPr>
          <p:nvPr/>
        </p:nvCxnSpPr>
        <p:spPr>
          <a:xfrm flipH="1" flipV="1">
            <a:off x="4972050" y="3155979"/>
            <a:ext cx="857250" cy="22568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1897380" y="216172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62" name="Straight Arrow Connector 61"/>
          <p:cNvCxnSpPr>
            <a:stCxn id="60" idx="3"/>
            <a:endCxn id="13" idx="7"/>
          </p:cNvCxnSpPr>
          <p:nvPr/>
        </p:nvCxnSpPr>
        <p:spPr>
          <a:xfrm flipH="1">
            <a:off x="1587126" y="2669042"/>
            <a:ext cx="399528" cy="578687"/>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6" idx="1"/>
            <a:endCxn id="60" idx="5"/>
          </p:cNvCxnSpPr>
          <p:nvPr/>
        </p:nvCxnSpPr>
        <p:spPr>
          <a:xfrm flipH="1" flipV="1">
            <a:off x="2417706" y="2669042"/>
            <a:ext cx="399528" cy="578687"/>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46" idx="1"/>
            <a:endCxn id="60" idx="6"/>
          </p:cNvCxnSpPr>
          <p:nvPr/>
        </p:nvCxnSpPr>
        <p:spPr>
          <a:xfrm flipH="1" flipV="1">
            <a:off x="2506980" y="2458904"/>
            <a:ext cx="1944744" cy="486937"/>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7" idx="7"/>
            <a:endCxn id="46" idx="3"/>
          </p:cNvCxnSpPr>
          <p:nvPr/>
        </p:nvCxnSpPr>
        <p:spPr>
          <a:xfrm flipV="1">
            <a:off x="3248286" y="3366117"/>
            <a:ext cx="1203438" cy="128459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14" idx="7"/>
            <a:endCxn id="60" idx="4"/>
          </p:cNvCxnSpPr>
          <p:nvPr/>
        </p:nvCxnSpPr>
        <p:spPr>
          <a:xfrm flipV="1">
            <a:off x="1587126" y="2756084"/>
            <a:ext cx="615054" cy="1894623"/>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049338" y="4083156"/>
            <a:ext cx="1666875" cy="830997"/>
          </a:xfrm>
          <a:prstGeom prst="rect">
            <a:avLst/>
          </a:prstGeom>
          <a:noFill/>
        </p:spPr>
        <p:txBody>
          <a:bodyPr wrap="square" rtlCol="0">
            <a:spAutoFit/>
          </a:bodyPr>
          <a:lstStyle/>
          <a:p>
            <a:pPr algn="ctr"/>
            <a:r>
              <a:rPr lang="en-US" sz="2400" dirty="0">
                <a:solidFill>
                  <a:srgbClr val="C00000"/>
                </a:solidFill>
              </a:rPr>
              <a:t>High levels</a:t>
            </a:r>
          </a:p>
          <a:p>
            <a:pPr algn="ctr"/>
            <a:r>
              <a:rPr lang="en-US" sz="2400" dirty="0">
                <a:solidFill>
                  <a:srgbClr val="C00000"/>
                </a:solidFill>
              </a:rPr>
              <a:t>of trust</a:t>
            </a:r>
          </a:p>
        </p:txBody>
      </p:sp>
      <p:sp>
        <p:nvSpPr>
          <p:cNvPr id="45" name="TextBox 44"/>
          <p:cNvSpPr txBox="1"/>
          <p:nvPr/>
        </p:nvSpPr>
        <p:spPr>
          <a:xfrm>
            <a:off x="6349625" y="2228071"/>
            <a:ext cx="1666875" cy="461665"/>
          </a:xfrm>
          <a:prstGeom prst="rect">
            <a:avLst/>
          </a:prstGeom>
          <a:noFill/>
        </p:spPr>
        <p:txBody>
          <a:bodyPr wrap="square" rtlCol="0">
            <a:spAutoFit/>
          </a:bodyPr>
          <a:lstStyle/>
          <a:p>
            <a:pPr algn="ctr"/>
            <a:r>
              <a:rPr lang="en-US" sz="2400" dirty="0">
                <a:solidFill>
                  <a:srgbClr val="C00000"/>
                </a:solidFill>
              </a:rPr>
              <a:t>Riskier</a:t>
            </a:r>
          </a:p>
        </p:txBody>
      </p:sp>
      <p:sp>
        <p:nvSpPr>
          <p:cNvPr id="47" name="Freeform 46"/>
          <p:cNvSpPr/>
          <p:nvPr/>
        </p:nvSpPr>
        <p:spPr>
          <a:xfrm rot="16585101" flipV="1">
            <a:off x="5791080" y="1859179"/>
            <a:ext cx="241052" cy="1264164"/>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4885245" flipV="1">
            <a:off x="5921062" y="2255759"/>
            <a:ext cx="181722" cy="1264164"/>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199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logs.ubc.ca/sidselmariesblog/files/2014/10/Screen-Shot-2014-10-20-at-20.40.39.png">
            <a:extLst>
              <a:ext uri="{FF2B5EF4-FFF2-40B4-BE49-F238E27FC236}">
                <a16:creationId xmlns:a16="http://schemas.microsoft.com/office/drawing/2014/main" id="{DEC155E2-016A-455B-9D28-20C683357B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137" y="1295400"/>
            <a:ext cx="5419725" cy="5038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88CAA22-6FAC-4BB7-84CC-E2EC9D108368}"/>
              </a:ext>
            </a:extLst>
          </p:cNvPr>
          <p:cNvSpPr>
            <a:spLocks noGrp="1"/>
          </p:cNvSpPr>
          <p:nvPr>
            <p:ph type="title"/>
          </p:nvPr>
        </p:nvSpPr>
        <p:spPr/>
        <p:txBody>
          <a:bodyPr/>
          <a:lstStyle/>
          <a:p>
            <a:r>
              <a:rPr lang="en-US" dirty="0"/>
              <a:t>Paul Adams (2012) </a:t>
            </a:r>
            <a:r>
              <a:rPr lang="en-US" i="1" dirty="0"/>
              <a:t>Grouped</a:t>
            </a:r>
            <a:endParaRPr lang="en-US" dirty="0"/>
          </a:p>
        </p:txBody>
      </p:sp>
      <p:sp>
        <p:nvSpPr>
          <p:cNvPr id="3" name="TextBox 2">
            <a:extLst>
              <a:ext uri="{FF2B5EF4-FFF2-40B4-BE49-F238E27FC236}">
                <a16:creationId xmlns:a16="http://schemas.microsoft.com/office/drawing/2014/main" id="{6F008C33-9D00-4E2C-B7CA-AD67C4AB9377}"/>
              </a:ext>
            </a:extLst>
          </p:cNvPr>
          <p:cNvSpPr txBox="1"/>
          <p:nvPr/>
        </p:nvSpPr>
        <p:spPr>
          <a:xfrm>
            <a:off x="990600" y="6477000"/>
            <a:ext cx="7620000" cy="307777"/>
          </a:xfrm>
          <a:prstGeom prst="rect">
            <a:avLst/>
          </a:prstGeom>
          <a:noFill/>
        </p:spPr>
        <p:txBody>
          <a:bodyPr wrap="square" rtlCol="0">
            <a:spAutoFit/>
          </a:bodyPr>
          <a:lstStyle/>
          <a:p>
            <a:pPr algn="ctr"/>
            <a:r>
              <a:rPr lang="en-US" sz="1400" dirty="0"/>
              <a:t>Image: </a:t>
            </a:r>
            <a:r>
              <a:rPr lang="en-US" sz="1400" dirty="0">
                <a:hlinkClick r:id="rId3"/>
              </a:rPr>
              <a:t>http://ptgmedia.pearsoncmg.com/images/9780321804112/samplefiles/0321804112.pdf</a:t>
            </a:r>
            <a:endParaRPr lang="en-US" sz="1400" dirty="0"/>
          </a:p>
        </p:txBody>
      </p:sp>
    </p:spTree>
    <p:extLst>
      <p:ext uri="{BB962C8B-B14F-4D97-AF65-F5344CB8AC3E}">
        <p14:creationId xmlns:p14="http://schemas.microsoft.com/office/powerpoint/2010/main" val="1511002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0E8995-0FDD-438A-9D6A-5140F1B84107}"/>
              </a:ext>
            </a:extLst>
          </p:cNvPr>
          <p:cNvSpPr>
            <a:spLocks noGrp="1"/>
          </p:cNvSpPr>
          <p:nvPr>
            <p:ph type="title"/>
          </p:nvPr>
        </p:nvSpPr>
        <p:spPr/>
        <p:txBody>
          <a:bodyPr>
            <a:normAutofit/>
          </a:bodyPr>
          <a:lstStyle/>
          <a:p>
            <a:r>
              <a:rPr lang="en-US" dirty="0"/>
              <a:t>5-15-50-150-500 Rule </a:t>
            </a:r>
          </a:p>
        </p:txBody>
      </p:sp>
      <p:sp>
        <p:nvSpPr>
          <p:cNvPr id="4" name="Content Placeholder 3">
            <a:extLst>
              <a:ext uri="{FF2B5EF4-FFF2-40B4-BE49-F238E27FC236}">
                <a16:creationId xmlns:a16="http://schemas.microsoft.com/office/drawing/2014/main" id="{F340C05A-D2E0-4025-A7D5-2EA00456F108}"/>
              </a:ext>
            </a:extLst>
          </p:cNvPr>
          <p:cNvSpPr>
            <a:spLocks noGrp="1"/>
          </p:cNvSpPr>
          <p:nvPr>
            <p:ph idx="1"/>
          </p:nvPr>
        </p:nvSpPr>
        <p:spPr/>
        <p:txBody>
          <a:bodyPr>
            <a:normAutofit fontScale="92500" lnSpcReduction="10000"/>
          </a:bodyPr>
          <a:lstStyle/>
          <a:p>
            <a:r>
              <a:rPr lang="en-US" dirty="0"/>
              <a:t>Robin Dunbar (2010) </a:t>
            </a:r>
            <a:r>
              <a:rPr lang="en-US" i="1" dirty="0"/>
              <a:t>How Many Friends Does One Person Need?</a:t>
            </a:r>
          </a:p>
          <a:p>
            <a:r>
              <a:rPr lang="en-US" dirty="0"/>
              <a:t>Dunbar’s number: Humans can comfortably maintain 150 stable relationships</a:t>
            </a:r>
          </a:p>
          <a:p>
            <a:r>
              <a:rPr lang="en-US" dirty="0"/>
              <a:t>Common social network pattern</a:t>
            </a:r>
          </a:p>
          <a:p>
            <a:pPr lvl="1"/>
            <a:r>
              <a:rPr lang="en-US" dirty="0"/>
              <a:t>Inner circle: 5</a:t>
            </a:r>
          </a:p>
          <a:p>
            <a:pPr lvl="1"/>
            <a:r>
              <a:rPr lang="en-US" dirty="0"/>
              <a:t>Sympathy group: 12-15</a:t>
            </a:r>
          </a:p>
          <a:p>
            <a:pPr lvl="1"/>
            <a:r>
              <a:rPr lang="en-US" dirty="0"/>
              <a:t>Semi-regular group: 50</a:t>
            </a:r>
          </a:p>
          <a:p>
            <a:pPr lvl="1"/>
            <a:r>
              <a:rPr lang="en-US" dirty="0"/>
              <a:t>Stable social group: 150 (Dunbar’s number)</a:t>
            </a:r>
          </a:p>
          <a:p>
            <a:pPr lvl="1"/>
            <a:r>
              <a:rPr lang="en-US" dirty="0"/>
              <a:t>Friend of friends group: 500 (weak ties)</a:t>
            </a:r>
          </a:p>
          <a:p>
            <a:endParaRPr lang="en-US" dirty="0"/>
          </a:p>
        </p:txBody>
      </p:sp>
    </p:spTree>
    <p:extLst>
      <p:ext uri="{BB962C8B-B14F-4D97-AF65-F5344CB8AC3E}">
        <p14:creationId xmlns:p14="http://schemas.microsoft.com/office/powerpoint/2010/main" val="365877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7760" y="1371600"/>
            <a:ext cx="7162800" cy="4524315"/>
          </a:xfrm>
          <a:prstGeom prst="rect">
            <a:avLst/>
          </a:prstGeom>
          <a:noFill/>
        </p:spPr>
        <p:txBody>
          <a:bodyPr wrap="square" rtlCol="0">
            <a:spAutoFit/>
          </a:bodyPr>
          <a:lstStyle/>
          <a:p>
            <a:pPr algn="ctr"/>
            <a:r>
              <a:rPr lang="en-US" sz="3600" dirty="0"/>
              <a:t>“If two people in a social network have a friend in common, then there is an increased likelihood that they will become friends themselves at home point in the future.”</a:t>
            </a:r>
          </a:p>
          <a:p>
            <a:pPr algn="ctr"/>
            <a:br>
              <a:rPr lang="en-US" sz="3600" dirty="0"/>
            </a:br>
            <a:r>
              <a:rPr lang="en-US" sz="3600" dirty="0"/>
              <a:t>- Anatol Rapoport (1953)</a:t>
            </a:r>
          </a:p>
          <a:p>
            <a:pPr algn="ctr"/>
            <a:endParaRPr lang="en-US" sz="3600" dirty="0"/>
          </a:p>
        </p:txBody>
      </p:sp>
    </p:spTree>
    <p:extLst>
      <p:ext uri="{BB962C8B-B14F-4D97-AF65-F5344CB8AC3E}">
        <p14:creationId xmlns:p14="http://schemas.microsoft.com/office/powerpoint/2010/main" val="3414427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Triadic Closure</a:t>
            </a:r>
          </a:p>
        </p:txBody>
      </p:sp>
      <p:sp>
        <p:nvSpPr>
          <p:cNvPr id="10" name="Oval 9"/>
          <p:cNvSpPr/>
          <p:nvPr/>
        </p:nvSpPr>
        <p:spPr>
          <a:xfrm>
            <a:off x="3817639" y="2619046"/>
            <a:ext cx="838200" cy="762000"/>
          </a:xfrm>
          <a:prstGeom prst="ellipse">
            <a:avLst/>
          </a:prstGeom>
          <a:solidFill>
            <a:schemeClr val="accent1">
              <a:lumMod val="20000"/>
              <a:lumOff val="80000"/>
            </a:schemeClr>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a:t>
            </a:r>
          </a:p>
        </p:txBody>
      </p:sp>
      <p:sp>
        <p:nvSpPr>
          <p:cNvPr id="12" name="Oval 11"/>
          <p:cNvSpPr/>
          <p:nvPr/>
        </p:nvSpPr>
        <p:spPr>
          <a:xfrm>
            <a:off x="4407402" y="3640125"/>
            <a:ext cx="838200" cy="762000"/>
          </a:xfrm>
          <a:prstGeom prst="ellipse">
            <a:avLst/>
          </a:prstGeom>
          <a:solidFill>
            <a:schemeClr val="accent1">
              <a:lumMod val="20000"/>
              <a:lumOff val="80000"/>
            </a:schemeClr>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a:t>
            </a:r>
          </a:p>
        </p:txBody>
      </p:sp>
      <p:cxnSp>
        <p:nvCxnSpPr>
          <p:cNvPr id="13" name="Straight Arrow Connector 12"/>
          <p:cNvCxnSpPr>
            <a:stCxn id="10" idx="6"/>
            <a:endCxn id="11" idx="2"/>
          </p:cNvCxnSpPr>
          <p:nvPr/>
        </p:nvCxnSpPr>
        <p:spPr>
          <a:xfrm>
            <a:off x="4655839" y="3000046"/>
            <a:ext cx="533400" cy="53341"/>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4369302" y="3365807"/>
            <a:ext cx="228600" cy="335281"/>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131171" y="3365807"/>
            <a:ext cx="324768" cy="398886"/>
          </a:xfrm>
          <a:prstGeom prst="straightConnector1">
            <a:avLst/>
          </a:prstGeom>
          <a:ln w="25400">
            <a:solidFill>
              <a:srgbClr val="C00000"/>
            </a:solidFill>
            <a:prstDash val="dash"/>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189239" y="2672387"/>
            <a:ext cx="838200" cy="762000"/>
          </a:xfrm>
          <a:prstGeom prst="ellipse">
            <a:avLst/>
          </a:prstGeom>
          <a:solidFill>
            <a:schemeClr val="accent1">
              <a:lumMod val="20000"/>
              <a:lumOff val="80000"/>
            </a:schemeClr>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B</a:t>
            </a:r>
          </a:p>
        </p:txBody>
      </p:sp>
      <p:sp>
        <p:nvSpPr>
          <p:cNvPr id="26" name="TextBox 25"/>
          <p:cNvSpPr txBox="1"/>
          <p:nvPr/>
        </p:nvSpPr>
        <p:spPr>
          <a:xfrm>
            <a:off x="5638800" y="4415135"/>
            <a:ext cx="2514600" cy="461665"/>
          </a:xfrm>
          <a:prstGeom prst="rect">
            <a:avLst/>
          </a:prstGeom>
          <a:noFill/>
        </p:spPr>
        <p:txBody>
          <a:bodyPr wrap="square" rtlCol="0">
            <a:spAutoFit/>
          </a:bodyPr>
          <a:lstStyle/>
          <a:p>
            <a:pPr algn="ctr"/>
            <a:r>
              <a:rPr lang="en-US" sz="2400" dirty="0"/>
              <a:t>Likely to appear</a:t>
            </a:r>
          </a:p>
        </p:txBody>
      </p:sp>
      <p:sp>
        <p:nvSpPr>
          <p:cNvPr id="31" name="TextBox 30"/>
          <p:cNvSpPr txBox="1"/>
          <p:nvPr/>
        </p:nvSpPr>
        <p:spPr>
          <a:xfrm>
            <a:off x="883939" y="2068679"/>
            <a:ext cx="1935480" cy="830997"/>
          </a:xfrm>
          <a:prstGeom prst="rect">
            <a:avLst/>
          </a:prstGeom>
          <a:noFill/>
        </p:spPr>
        <p:txBody>
          <a:bodyPr wrap="square" rtlCol="0">
            <a:spAutoFit/>
          </a:bodyPr>
          <a:lstStyle/>
          <a:p>
            <a:pPr algn="ctr"/>
            <a:r>
              <a:rPr lang="en-US" sz="2400" dirty="0"/>
              <a:t>Common</a:t>
            </a:r>
            <a:br>
              <a:rPr lang="en-US" sz="2400" dirty="0"/>
            </a:br>
            <a:r>
              <a:rPr lang="en-US" sz="2400" dirty="0"/>
              <a:t>friend</a:t>
            </a:r>
          </a:p>
        </p:txBody>
      </p:sp>
      <p:sp>
        <p:nvSpPr>
          <p:cNvPr id="34" name="Freeform 33"/>
          <p:cNvSpPr/>
          <p:nvPr/>
        </p:nvSpPr>
        <p:spPr>
          <a:xfrm>
            <a:off x="2651779" y="2497128"/>
            <a:ext cx="1165860" cy="350518"/>
          </a:xfrm>
          <a:custGeom>
            <a:avLst/>
            <a:gdLst>
              <a:gd name="connsiteX0" fmla="*/ 1097280 w 1100857"/>
              <a:gd name="connsiteY0" fmla="*/ 457200 h 457200"/>
              <a:gd name="connsiteX1" fmla="*/ 1036320 w 1100857"/>
              <a:gd name="connsiteY1" fmla="*/ 381000 h 457200"/>
              <a:gd name="connsiteX2" fmla="*/ 655320 w 1100857"/>
              <a:gd name="connsiteY2" fmla="*/ 76200 h 457200"/>
              <a:gd name="connsiteX3" fmla="*/ 472440 w 1100857"/>
              <a:gd name="connsiteY3" fmla="*/ 274320 h 457200"/>
              <a:gd name="connsiteX4" fmla="*/ 0 w 1100857"/>
              <a:gd name="connsiteY4" fmla="*/ 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857" h="457200">
                <a:moveTo>
                  <a:pt x="1097280" y="457200"/>
                </a:moveTo>
                <a:cubicBezTo>
                  <a:pt x="1103630" y="450850"/>
                  <a:pt x="1109980" y="444500"/>
                  <a:pt x="1036320" y="381000"/>
                </a:cubicBezTo>
                <a:cubicBezTo>
                  <a:pt x="962660" y="317500"/>
                  <a:pt x="749300" y="93980"/>
                  <a:pt x="655320" y="76200"/>
                </a:cubicBezTo>
                <a:cubicBezTo>
                  <a:pt x="561340" y="58420"/>
                  <a:pt x="581660" y="287020"/>
                  <a:pt x="472440" y="274320"/>
                </a:cubicBezTo>
                <a:cubicBezTo>
                  <a:pt x="363220" y="261620"/>
                  <a:pt x="181610" y="130810"/>
                  <a:pt x="0" y="0"/>
                </a:cubicBezTo>
              </a:path>
            </a:pathLst>
          </a:custGeom>
          <a:noFill/>
          <a:ln>
            <a:head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1511969">
            <a:off x="5318039" y="3766764"/>
            <a:ext cx="1165860" cy="350518"/>
          </a:xfrm>
          <a:custGeom>
            <a:avLst/>
            <a:gdLst>
              <a:gd name="connsiteX0" fmla="*/ 1097280 w 1100857"/>
              <a:gd name="connsiteY0" fmla="*/ 457200 h 457200"/>
              <a:gd name="connsiteX1" fmla="*/ 1036320 w 1100857"/>
              <a:gd name="connsiteY1" fmla="*/ 381000 h 457200"/>
              <a:gd name="connsiteX2" fmla="*/ 655320 w 1100857"/>
              <a:gd name="connsiteY2" fmla="*/ 76200 h 457200"/>
              <a:gd name="connsiteX3" fmla="*/ 472440 w 1100857"/>
              <a:gd name="connsiteY3" fmla="*/ 274320 h 457200"/>
              <a:gd name="connsiteX4" fmla="*/ 0 w 1100857"/>
              <a:gd name="connsiteY4" fmla="*/ 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857" h="457200">
                <a:moveTo>
                  <a:pt x="1097280" y="457200"/>
                </a:moveTo>
                <a:cubicBezTo>
                  <a:pt x="1103630" y="450850"/>
                  <a:pt x="1109980" y="444500"/>
                  <a:pt x="1036320" y="381000"/>
                </a:cubicBezTo>
                <a:cubicBezTo>
                  <a:pt x="962660" y="317500"/>
                  <a:pt x="749300" y="93980"/>
                  <a:pt x="655320" y="76200"/>
                </a:cubicBezTo>
                <a:cubicBezTo>
                  <a:pt x="561340" y="58420"/>
                  <a:pt x="581660" y="287020"/>
                  <a:pt x="472440" y="274320"/>
                </a:cubicBezTo>
                <a:cubicBezTo>
                  <a:pt x="363220" y="261620"/>
                  <a:pt x="181610" y="130810"/>
                  <a:pt x="0" y="0"/>
                </a:cubicBezTo>
              </a:path>
            </a:pathLst>
          </a:custGeom>
          <a:noFill/>
          <a:ln>
            <a:head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830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Triadic Closure</a:t>
            </a:r>
          </a:p>
        </p:txBody>
      </p:sp>
      <p:sp>
        <p:nvSpPr>
          <p:cNvPr id="3" name="Content Placeholder 2"/>
          <p:cNvSpPr>
            <a:spLocks noGrp="1"/>
          </p:cNvSpPr>
          <p:nvPr>
            <p:ph idx="1"/>
          </p:nvPr>
        </p:nvSpPr>
        <p:spPr/>
        <p:txBody>
          <a:bodyPr/>
          <a:lstStyle/>
          <a:p>
            <a:r>
              <a:rPr lang="en-US" i="1" dirty="0"/>
              <a:t>Opportunity</a:t>
            </a:r>
            <a:r>
              <a:rPr lang="en-US" dirty="0"/>
              <a:t> – A spending time with B &amp; C increases chance they will meet</a:t>
            </a:r>
          </a:p>
          <a:p>
            <a:r>
              <a:rPr lang="en-US" i="1" dirty="0"/>
              <a:t>Trust</a:t>
            </a:r>
            <a:r>
              <a:rPr lang="en-US" dirty="0"/>
              <a:t> – Research shows that B &amp; C are more likely to trust each other if they are aware of mutual friend A</a:t>
            </a:r>
          </a:p>
          <a:p>
            <a:r>
              <a:rPr lang="en-US" i="1" dirty="0"/>
              <a:t>Incentive</a:t>
            </a:r>
            <a:r>
              <a:rPr lang="en-US" dirty="0"/>
              <a:t> – Research shows that latent stress occurs when mutual friends are not friends with each other</a:t>
            </a:r>
          </a:p>
        </p:txBody>
      </p:sp>
    </p:spTree>
    <p:extLst>
      <p:ext uri="{BB962C8B-B14F-4D97-AF65-F5344CB8AC3E}">
        <p14:creationId xmlns:p14="http://schemas.microsoft.com/office/powerpoint/2010/main" val="868658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Triadic Closure</a:t>
            </a:r>
          </a:p>
        </p:txBody>
      </p:sp>
      <p:sp>
        <p:nvSpPr>
          <p:cNvPr id="3" name="Content Placeholder 2"/>
          <p:cNvSpPr>
            <a:spLocks noGrp="1"/>
          </p:cNvSpPr>
          <p:nvPr>
            <p:ph idx="1"/>
          </p:nvPr>
        </p:nvSpPr>
        <p:spPr>
          <a:xfrm>
            <a:off x="457200" y="1600200"/>
            <a:ext cx="8382000" cy="4952999"/>
          </a:xfrm>
        </p:spPr>
        <p:txBody>
          <a:bodyPr>
            <a:normAutofit fontScale="92500" lnSpcReduction="10000"/>
          </a:bodyPr>
          <a:lstStyle/>
          <a:p>
            <a:r>
              <a:rPr lang="en-US" i="1" dirty="0"/>
              <a:t>Clustering coefficient </a:t>
            </a:r>
            <a:r>
              <a:rPr lang="en-US" dirty="0"/>
              <a:t>– probability that any two randomly selected friends of a node are also friends</a:t>
            </a:r>
          </a:p>
          <a:p>
            <a:pPr marL="0" indent="0">
              <a:buNone/>
            </a:pPr>
            <a:r>
              <a:rPr lang="en-US" dirty="0"/>
              <a:t>                          </a:t>
            </a:r>
          </a:p>
          <a:p>
            <a:pPr marL="0" indent="0">
              <a:buNone/>
            </a:pPr>
            <a:endParaRPr lang="en-US" dirty="0"/>
          </a:p>
          <a:p>
            <a:endParaRPr lang="en-US" dirty="0"/>
          </a:p>
          <a:p>
            <a:r>
              <a:rPr lang="en-US" dirty="0"/>
              <a:t>= 0 when </a:t>
            </a:r>
            <a:r>
              <a:rPr lang="en-US" b="1" dirty="0"/>
              <a:t>none</a:t>
            </a:r>
            <a:r>
              <a:rPr lang="en-US" dirty="0"/>
              <a:t> of node’s friends are friends with each other</a:t>
            </a:r>
          </a:p>
          <a:p>
            <a:r>
              <a:rPr lang="en-US" dirty="0"/>
              <a:t>= 1 when </a:t>
            </a:r>
            <a:r>
              <a:rPr lang="en-US" b="1" dirty="0"/>
              <a:t>all</a:t>
            </a:r>
            <a:r>
              <a:rPr lang="en-US" dirty="0"/>
              <a:t> of node’s friends are friends with each other</a:t>
            </a:r>
          </a:p>
        </p:txBody>
      </p:sp>
      <p:grpSp>
        <p:nvGrpSpPr>
          <p:cNvPr id="10" name="Group 9"/>
          <p:cNvGrpSpPr/>
          <p:nvPr/>
        </p:nvGrpSpPr>
        <p:grpSpPr>
          <a:xfrm>
            <a:off x="929640" y="2971800"/>
            <a:ext cx="7254240" cy="1230509"/>
            <a:chOff x="1219200" y="4813012"/>
            <a:chExt cx="7254240" cy="1230509"/>
          </a:xfrm>
        </p:grpSpPr>
        <p:sp>
          <p:nvSpPr>
            <p:cNvPr id="5" name="TextBox 4"/>
            <p:cNvSpPr txBox="1"/>
            <p:nvPr/>
          </p:nvSpPr>
          <p:spPr>
            <a:xfrm>
              <a:off x="1219200" y="5105400"/>
              <a:ext cx="2971800" cy="584775"/>
            </a:xfrm>
            <a:prstGeom prst="rect">
              <a:avLst/>
            </a:prstGeom>
            <a:noFill/>
          </p:spPr>
          <p:txBody>
            <a:bodyPr wrap="square" rtlCol="0">
              <a:spAutoFit/>
            </a:bodyPr>
            <a:lstStyle/>
            <a:p>
              <a:r>
                <a:rPr lang="en-US" sz="3200" i="1" dirty="0"/>
                <a:t>CC</a:t>
              </a:r>
              <a:r>
                <a:rPr lang="en-US" sz="3200" dirty="0"/>
                <a:t> for a node  = </a:t>
              </a:r>
            </a:p>
          </p:txBody>
        </p:sp>
        <p:sp>
          <p:nvSpPr>
            <p:cNvPr id="6" name="TextBox 5"/>
            <p:cNvSpPr txBox="1"/>
            <p:nvPr/>
          </p:nvSpPr>
          <p:spPr>
            <a:xfrm>
              <a:off x="4191000" y="4813012"/>
              <a:ext cx="4267200" cy="584775"/>
            </a:xfrm>
            <a:prstGeom prst="rect">
              <a:avLst/>
            </a:prstGeom>
            <a:noFill/>
          </p:spPr>
          <p:txBody>
            <a:bodyPr wrap="square" rtlCol="0">
              <a:spAutoFit/>
            </a:bodyPr>
            <a:lstStyle/>
            <a:p>
              <a:pPr algn="ctr"/>
              <a:r>
                <a:rPr lang="en-US" sz="3200" dirty="0"/>
                <a:t># of friend pairs</a:t>
              </a:r>
            </a:p>
          </p:txBody>
        </p:sp>
        <p:sp>
          <p:nvSpPr>
            <p:cNvPr id="7" name="TextBox 6"/>
            <p:cNvSpPr txBox="1"/>
            <p:nvPr/>
          </p:nvSpPr>
          <p:spPr>
            <a:xfrm>
              <a:off x="4175760" y="5458746"/>
              <a:ext cx="4297680" cy="584775"/>
            </a:xfrm>
            <a:prstGeom prst="rect">
              <a:avLst/>
            </a:prstGeom>
            <a:noFill/>
          </p:spPr>
          <p:txBody>
            <a:bodyPr wrap="square" rtlCol="0">
              <a:spAutoFit/>
            </a:bodyPr>
            <a:lstStyle/>
            <a:p>
              <a:pPr algn="ctr"/>
              <a:r>
                <a:rPr lang="en-US" sz="3200" dirty="0"/>
                <a:t># of possible friend pairs</a:t>
              </a:r>
            </a:p>
          </p:txBody>
        </p:sp>
        <p:cxnSp>
          <p:nvCxnSpPr>
            <p:cNvPr id="9" name="Straight Connector 8"/>
            <p:cNvCxnSpPr/>
            <p:nvPr/>
          </p:nvCxnSpPr>
          <p:spPr>
            <a:xfrm flipV="1">
              <a:off x="4191000" y="5410200"/>
              <a:ext cx="42672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786118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z93mhqR0iLCYRFldPsjzz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76842</TotalTime>
  <Words>1469</Words>
  <Application>Microsoft Office PowerPoint</Application>
  <PresentationFormat>On-screen Show (4:3)</PresentationFormat>
  <Paragraphs>260</Paragraphs>
  <Slides>38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Wingdings</vt:lpstr>
      <vt:lpstr>Office Theme</vt:lpstr>
      <vt:lpstr>Social Networks: Tie Strength</vt:lpstr>
      <vt:lpstr>PowerPoint Presentation</vt:lpstr>
      <vt:lpstr>Strong vs. Weak Ties</vt:lpstr>
      <vt:lpstr>Paul Adams (2012) Grouped</vt:lpstr>
      <vt:lpstr>5-15-50-150-500 Rule </vt:lpstr>
      <vt:lpstr>PowerPoint Presentation</vt:lpstr>
      <vt:lpstr>Triadic Closure</vt:lpstr>
      <vt:lpstr>Reasons for Triadic Closure</vt:lpstr>
      <vt:lpstr>Measuring Triadic Closure</vt:lpstr>
      <vt:lpstr>Clustering Coefficient</vt:lpstr>
      <vt:lpstr>Tie Strength and Triadic Closure</vt:lpstr>
      <vt:lpstr>Bridges</vt:lpstr>
      <vt:lpstr>Local Bridges</vt:lpstr>
      <vt:lpstr>Strong and Weak Ties</vt:lpstr>
      <vt:lpstr>Variable Tie Strength</vt:lpstr>
      <vt:lpstr>Strong Triadic Closure Property</vt:lpstr>
      <vt:lpstr>Strong Triadic Closure and Bridges</vt:lpstr>
      <vt:lpstr>Strong Triadic Closure and Bridges</vt:lpstr>
      <vt:lpstr>Large-Scale Data Studies</vt:lpstr>
      <vt:lpstr>Cell Phone Social Network</vt:lpstr>
      <vt:lpstr>Structure around randomly chosen individual</vt:lpstr>
      <vt:lpstr>Cell Phone Social Network</vt:lpstr>
      <vt:lpstr>Neighborhood Overlap</vt:lpstr>
      <vt:lpstr>Neighborhood Overlap</vt:lpstr>
      <vt:lpstr>PowerPoint Presentation</vt:lpstr>
      <vt:lpstr>Removing Ties</vt:lpstr>
      <vt:lpstr>Tie Strength on Facebook</vt:lpstr>
      <vt:lpstr>Typical User’s Network</vt:lpstr>
      <vt:lpstr>Limits to Maintaining Relationships</vt:lpstr>
      <vt:lpstr>Tie Strength on Twitter</vt:lpstr>
      <vt:lpstr>Friends vs. Followees</vt:lpstr>
      <vt:lpstr>A node’s position in a network can have it’s advantages…</vt:lpstr>
      <vt:lpstr>Edge Embeddedness</vt:lpstr>
      <vt:lpstr>Example</vt:lpstr>
      <vt:lpstr>Embeddedness and Trust</vt:lpstr>
      <vt:lpstr>PowerPoint Presentation</vt:lpstr>
      <vt:lpstr>It’s Good to be B…</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Web Science</dc:title>
  <dc:creator>Frank McCown</dc:creator>
  <cp:lastModifiedBy>Frank McCown</cp:lastModifiedBy>
  <cp:revision>1831</cp:revision>
  <dcterms:created xsi:type="dcterms:W3CDTF">2011-01-04T16:11:25Z</dcterms:created>
  <dcterms:modified xsi:type="dcterms:W3CDTF">2019-11-01T19:30:24Z</dcterms:modified>
</cp:coreProperties>
</file>