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59" r:id="rId4"/>
    <p:sldId id="260" r:id="rId5"/>
    <p:sldId id="262" r:id="rId6"/>
    <p:sldId id="261" r:id="rId7"/>
    <p:sldId id="272" r:id="rId8"/>
    <p:sldId id="264" r:id="rId9"/>
    <p:sldId id="296" r:id="rId10"/>
    <p:sldId id="271" r:id="rId11"/>
    <p:sldId id="292" r:id="rId12"/>
    <p:sldId id="294" r:id="rId13"/>
    <p:sldId id="327" r:id="rId14"/>
    <p:sldId id="328" r:id="rId15"/>
    <p:sldId id="270" r:id="rId16"/>
    <p:sldId id="326" r:id="rId17"/>
    <p:sldId id="280" r:id="rId18"/>
    <p:sldId id="281" r:id="rId19"/>
    <p:sldId id="282" r:id="rId20"/>
    <p:sldId id="325" r:id="rId21"/>
    <p:sldId id="283" r:id="rId22"/>
    <p:sldId id="284" r:id="rId23"/>
    <p:sldId id="285" r:id="rId24"/>
    <p:sldId id="291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4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ABA2608-4D93-46EC-B9CB-A1E6756CB51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CE549BA1-6413-47BC-8149-8342F804B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45/1242572.124273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hrefs.com/blog/top-google-search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hrefs.com/blog/top-google-searches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cision_and_recall" TargetMode="External"/><Relationship Id="rId2" Type="http://schemas.openxmlformats.org/officeDocument/2006/relationships/hyperlink" Target="http://www.wired.com/magazine/2010/02/ff_google_algorith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gpile.com/" TargetMode="External"/><Relationship Id="rId2" Type="http://schemas.openxmlformats.org/officeDocument/2006/relationships/hyperlink" Target="http://en.wikipedia.org/wiki/Bai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quest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://www.webcrawle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IR-book/pdf/chapter19-webchar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b="1" dirty="0"/>
              <a:t>Searching the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Informational</a:t>
            </a:r>
          </a:p>
          <a:p>
            <a:pPr lvl="1"/>
            <a:r>
              <a:rPr lang="en-US" dirty="0"/>
              <a:t>Intent is to acquire info about a topic</a:t>
            </a:r>
          </a:p>
          <a:p>
            <a:pPr lvl="1"/>
            <a:r>
              <a:rPr lang="en-US" dirty="0"/>
              <a:t>Examples: safe vehicles, </a:t>
            </a:r>
            <a:r>
              <a:rPr lang="en-US" dirty="0" err="1"/>
              <a:t>albert</a:t>
            </a:r>
            <a:r>
              <a:rPr lang="en-US" dirty="0"/>
              <a:t> </a:t>
            </a:r>
            <a:r>
              <a:rPr lang="en-US" dirty="0" err="1"/>
              <a:t>einstein</a:t>
            </a:r>
            <a:endParaRPr lang="en-US" dirty="0"/>
          </a:p>
          <a:p>
            <a:r>
              <a:rPr lang="en-US" dirty="0"/>
              <a:t>Navigational</a:t>
            </a:r>
          </a:p>
          <a:p>
            <a:pPr lvl="1"/>
            <a:r>
              <a:rPr lang="en-US" dirty="0"/>
              <a:t>Intent is to find a particular site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facebook</a:t>
            </a:r>
            <a:r>
              <a:rPr lang="en-US" dirty="0"/>
              <a:t>, </a:t>
            </a:r>
            <a:r>
              <a:rPr lang="en-US" dirty="0" err="1"/>
              <a:t>google</a:t>
            </a:r>
            <a:endParaRPr lang="en-US" dirty="0"/>
          </a:p>
          <a:p>
            <a:r>
              <a:rPr lang="en-US" dirty="0"/>
              <a:t>Transactional</a:t>
            </a:r>
          </a:p>
          <a:p>
            <a:pPr lvl="1"/>
            <a:r>
              <a:rPr lang="en-US" dirty="0"/>
              <a:t>Intent is to perform an activity mediated by a website</a:t>
            </a:r>
          </a:p>
          <a:p>
            <a:pPr lvl="1"/>
            <a:r>
              <a:rPr lang="en-US" dirty="0"/>
              <a:t>Examples: children books, cheap flights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Broder</a:t>
            </a:r>
            <a:r>
              <a:rPr lang="en-US" sz="1600" dirty="0"/>
              <a:t>, Taxonomy of web search, SIGIR Forum, 2002</a:t>
            </a:r>
            <a:endParaRPr lang="en-US" sz="16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Query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impossible to know the user’s intent, but we can guess based on the result(s) selected</a:t>
            </a:r>
          </a:p>
          <a:p>
            <a:r>
              <a:rPr lang="en-US" dirty="0"/>
              <a:t>Example: </a:t>
            </a:r>
            <a:r>
              <a:rPr lang="en-US" i="1" dirty="0"/>
              <a:t>safe vehicles</a:t>
            </a:r>
          </a:p>
          <a:p>
            <a:pPr lvl="1"/>
            <a:r>
              <a:rPr lang="en-US" dirty="0"/>
              <a:t>Informational if selects web page about vehicle safety</a:t>
            </a:r>
          </a:p>
          <a:p>
            <a:pPr lvl="1"/>
            <a:r>
              <a:rPr lang="en-US" dirty="0"/>
              <a:t>Navigational if selects safevehicle.com </a:t>
            </a:r>
          </a:p>
          <a:p>
            <a:pPr lvl="1"/>
            <a:r>
              <a:rPr lang="en-US" dirty="0"/>
              <a:t>Transactional if selects web page that sells safe vehicles</a:t>
            </a:r>
          </a:p>
          <a:p>
            <a:r>
              <a:rPr lang="en-US" dirty="0"/>
              <a:t>Requires access to SE’s transaction logs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Broder</a:t>
            </a:r>
            <a:r>
              <a:rPr lang="en-US" sz="1600" dirty="0"/>
              <a:t>, Taxonomy of web search, SIGIR Forum, 2002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1240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Study by Jansen et al., Determining the User Intent of Web Search Engine Queries, WWW 2007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r>
              <a:rPr lang="en-US" dirty="0"/>
              <a:t>Analyzed transaction logs from 3 search engines containing 5M queries</a:t>
            </a:r>
          </a:p>
          <a:p>
            <a:r>
              <a:rPr lang="en-US" dirty="0"/>
              <a:t>Findings</a:t>
            </a:r>
          </a:p>
          <a:p>
            <a:pPr lvl="1"/>
            <a:r>
              <a:rPr lang="en-US" dirty="0"/>
              <a:t>Informational: 80.6%</a:t>
            </a:r>
          </a:p>
          <a:p>
            <a:pPr lvl="1"/>
            <a:r>
              <a:rPr lang="en-US" dirty="0"/>
              <a:t>Navigational: 10.2%</a:t>
            </a:r>
          </a:p>
          <a:p>
            <a:pPr lvl="1"/>
            <a:r>
              <a:rPr lang="en-US" dirty="0"/>
              <a:t>Transactional: 9.2%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8F11A-473B-4DF5-A10B-71D61D48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48" y="1530409"/>
            <a:ext cx="6296904" cy="47726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9F39AC-2DDE-4F51-82C8-7021C9FC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10 Google searches in the US </a:t>
            </a:r>
            <a:br>
              <a:rPr lang="en-US" dirty="0"/>
            </a:br>
            <a:r>
              <a:rPr lang="en-US" dirty="0"/>
              <a:t>(July 2019)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EF444-1B34-408C-AD0F-CFB77D76BDDC}"/>
              </a:ext>
            </a:extLst>
          </p:cNvPr>
          <p:cNvSpPr txBox="1"/>
          <p:nvPr/>
        </p:nvSpPr>
        <p:spPr>
          <a:xfrm>
            <a:off x="1981200" y="6400800"/>
            <a:ext cx="573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https://ahrefs.com/blog/top-google-searches/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405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F39AC-2DDE-4F51-82C8-7021C9FC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10 NEW Google searches in the US (July 2019)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EF444-1B34-408C-AD0F-CFB77D76BDDC}"/>
              </a:ext>
            </a:extLst>
          </p:cNvPr>
          <p:cNvSpPr txBox="1"/>
          <p:nvPr/>
        </p:nvSpPr>
        <p:spPr>
          <a:xfrm>
            <a:off x="1981200" y="6400800"/>
            <a:ext cx="573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https://ahrefs.com/blog/top-google-searches/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18341F-3DC7-479F-925E-3DE69CF7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306" y="1417638"/>
            <a:ext cx="6363588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28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Google Trends </a:t>
            </a:r>
            <a:r>
              <a:rPr lang="en-US" sz="2400" dirty="0"/>
              <a:t>(https://trends.google.com)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CF836-E6C6-4EAF-A95E-F39B3750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09"/>
            <a:ext cx="9144000" cy="60314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28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Google Trends </a:t>
            </a:r>
            <a:r>
              <a:rPr lang="en-US" sz="2400" dirty="0"/>
              <a:t>(https://trends.google.com)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6A0F6-6F8E-4553-A2E5-ED9BC69A2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09"/>
            <a:ext cx="9144000" cy="60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9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Search engines are useful if they return </a:t>
            </a:r>
            <a:r>
              <a:rPr lang="en-US" i="1" dirty="0"/>
              <a:t>relevant</a:t>
            </a:r>
            <a:r>
              <a:rPr lang="en-US" dirty="0"/>
              <a:t> results</a:t>
            </a:r>
          </a:p>
          <a:p>
            <a:r>
              <a:rPr lang="en-US" dirty="0"/>
              <a:t>Relevance depends on user’s intent &amp; context, which is often not known</a:t>
            </a:r>
          </a:p>
          <a:p>
            <a:r>
              <a:rPr lang="en-US" dirty="0"/>
              <a:t>Efforts to increase relevance:</a:t>
            </a:r>
          </a:p>
          <a:p>
            <a:pPr lvl="1"/>
            <a:r>
              <a:rPr lang="en-US" dirty="0"/>
              <a:t>What is the user’s location?</a:t>
            </a:r>
          </a:p>
          <a:p>
            <a:pPr lvl="1"/>
            <a:r>
              <a:rPr lang="en-US" dirty="0"/>
              <a:t>What queries has this user made before?</a:t>
            </a:r>
          </a:p>
          <a:p>
            <a:pPr lvl="1"/>
            <a:r>
              <a:rPr lang="en-US" dirty="0"/>
              <a:t>How does the user’s searching behavior compare to others?</a:t>
            </a:r>
          </a:p>
          <a:p>
            <a:r>
              <a:rPr lang="en-US" dirty="0"/>
              <a:t>Two popular metrics used to evaluate relevance in search results: </a:t>
            </a:r>
            <a:r>
              <a:rPr lang="en-US" b="1" dirty="0"/>
              <a:t>precision</a:t>
            </a:r>
            <a:r>
              <a:rPr lang="en-US" dirty="0"/>
              <a:t> and </a:t>
            </a:r>
            <a:r>
              <a:rPr lang="en-US" b="1" dirty="0"/>
              <a:t>recall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Precision and Recall</a:t>
            </a:r>
          </a:p>
        </p:txBody>
      </p:sp>
      <p:sp>
        <p:nvSpPr>
          <p:cNvPr id="4" name="Oval 3"/>
          <p:cNvSpPr/>
          <p:nvPr/>
        </p:nvSpPr>
        <p:spPr>
          <a:xfrm>
            <a:off x="762000" y="1752600"/>
            <a:ext cx="7239000" cy="37338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2362200"/>
            <a:ext cx="3124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2514600"/>
            <a:ext cx="2895600" cy="2133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191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Retrieved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3352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Relevant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Overlap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5791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Precision = Overlap /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Retrieved</a:t>
            </a:r>
          </a:p>
          <a:p>
            <a:r>
              <a:rPr lang="en-US" sz="2400" dirty="0"/>
              <a:t>Recall = Overlap / </a:t>
            </a:r>
            <a:r>
              <a:rPr lang="en-US" sz="2400" dirty="0">
                <a:solidFill>
                  <a:srgbClr val="FF0000"/>
                </a:solidFill>
              </a:rPr>
              <a:t>Relevant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8C7F6-7C22-4C89-AA83-BEACD87FC3D0}"/>
              </a:ext>
            </a:extLst>
          </p:cNvPr>
          <p:cNvSpPr txBox="1"/>
          <p:nvPr/>
        </p:nvSpPr>
        <p:spPr>
          <a:xfrm>
            <a:off x="6880609" y="1132665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precision</a:t>
            </a:r>
            <a:r>
              <a:rPr lang="en-US" dirty="0"/>
              <a:t> = how much extra stuff did you get?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A9EA6A-FE25-4D64-9AE1-DC113CC7D145}"/>
              </a:ext>
            </a:extLst>
          </p:cNvPr>
          <p:cNvCxnSpPr>
            <a:endCxn id="7" idx="7"/>
          </p:cNvCxnSpPr>
          <p:nvPr/>
        </p:nvCxnSpPr>
        <p:spPr>
          <a:xfrm flipH="1">
            <a:off x="6129149" y="2057400"/>
            <a:ext cx="881251" cy="76965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5A50B5-7579-4AFB-A884-9E13C69EE2B9}"/>
              </a:ext>
            </a:extLst>
          </p:cNvPr>
          <p:cNvCxnSpPr>
            <a:cxnSpLocks/>
          </p:cNvCxnSpPr>
          <p:nvPr/>
        </p:nvCxnSpPr>
        <p:spPr>
          <a:xfrm>
            <a:off x="1600200" y="2055995"/>
            <a:ext cx="573421" cy="7370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8206BE-B89B-4ED6-8509-95837B625B02}"/>
              </a:ext>
            </a:extLst>
          </p:cNvPr>
          <p:cNvSpPr txBox="1"/>
          <p:nvPr/>
        </p:nvSpPr>
        <p:spPr>
          <a:xfrm>
            <a:off x="381000" y="133070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recall</a:t>
            </a:r>
            <a:r>
              <a:rPr lang="en-US" dirty="0"/>
              <a:t> = how much did you miss?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a corpus of 100 documents</a:t>
            </a:r>
          </a:p>
          <a:p>
            <a:r>
              <a:rPr lang="en-US" dirty="0"/>
              <a:t>20 are about football</a:t>
            </a:r>
          </a:p>
          <a:p>
            <a:r>
              <a:rPr lang="en-US" dirty="0"/>
              <a:t>Search for </a:t>
            </a:r>
            <a:r>
              <a:rPr lang="en-US" i="1" dirty="0"/>
              <a:t>football</a:t>
            </a:r>
            <a:r>
              <a:rPr lang="en-US" dirty="0"/>
              <a:t> results in 50 returned documents, 10 are about football</a:t>
            </a:r>
          </a:p>
          <a:p>
            <a:r>
              <a:rPr lang="en-US" dirty="0"/>
              <a:t>Precision = Overlap / Retrieved = 10/50 = .2</a:t>
            </a:r>
          </a:p>
          <a:p>
            <a:r>
              <a:rPr lang="en-US" dirty="0"/>
              <a:t>Recall = Overlap / Relevant = 10/20 = .5</a:t>
            </a:r>
          </a:p>
          <a:p>
            <a:endParaRPr lang="en-US" dirty="0"/>
          </a:p>
          <a:p>
            <a:r>
              <a:rPr lang="en-US" dirty="0"/>
              <a:t>Note: Usually precision and recall are at odds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eadline approaches for DiscoveryBeat 2010 Needle in the Haystack business idea con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8315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http://venturebeat.files.wordpress.com/2010/10/needle.jpg?w=558&amp;h=9999&amp;crop=0 </a:t>
            </a:r>
          </a:p>
        </p:txBody>
      </p:sp>
    </p:spTree>
    <p:extLst>
      <p:ext uri="{BB962C8B-B14F-4D97-AF65-F5344CB8AC3E}">
        <p14:creationId xmlns:p14="http://schemas.microsoft.com/office/powerpoint/2010/main" val="226599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E1E03B4E-B9B9-4497-AFD8-0CA9B6563014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Precision and Recall</a:t>
            </a:r>
          </a:p>
        </p:txBody>
      </p:sp>
      <p:sp>
        <p:nvSpPr>
          <p:cNvPr id="474115" name="Line 3">
            <a:extLst>
              <a:ext uri="{FF2B5EF4-FFF2-40B4-BE49-F238E27FC236}">
                <a16:creationId xmlns:a16="http://schemas.microsoft.com/office/drawing/2014/main" id="{79FBA681-CB0E-45F7-AE47-5604F8745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050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4116" name="Line 4">
            <a:extLst>
              <a:ext uri="{FF2B5EF4-FFF2-40B4-BE49-F238E27FC236}">
                <a16:creationId xmlns:a16="http://schemas.microsoft.com/office/drawing/2014/main" id="{2562FD39-A6FE-491E-A8DC-E2CB6A075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562600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4117" name="Arc 5">
            <a:extLst>
              <a:ext uri="{FF2B5EF4-FFF2-40B4-BE49-F238E27FC236}">
                <a16:creationId xmlns:a16="http://schemas.microsoft.com/office/drawing/2014/main" id="{6BF035DB-71F7-42A8-BB64-169BCACF37DC}"/>
              </a:ext>
            </a:extLst>
          </p:cNvPr>
          <p:cNvSpPr>
            <a:spLocks/>
          </p:cNvSpPr>
          <p:nvPr/>
        </p:nvSpPr>
        <p:spPr bwMode="auto">
          <a:xfrm rot="10800000">
            <a:off x="2667000" y="2135188"/>
            <a:ext cx="3657600" cy="3048000"/>
          </a:xfrm>
          <a:custGeom>
            <a:avLst/>
            <a:gdLst>
              <a:gd name="T0" fmla="*/ 0 w 21600"/>
              <a:gd name="T1" fmla="*/ 0 h 21600"/>
              <a:gd name="T2" fmla="*/ 3657600 w 21600"/>
              <a:gd name="T3" fmla="*/ 3048000 h 21600"/>
              <a:gd name="T4" fmla="*/ 0 w 21600"/>
              <a:gd name="T5" fmla="*/ 3048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18" name="Rectangle 6">
            <a:extLst>
              <a:ext uri="{FF2B5EF4-FFF2-40B4-BE49-F238E27FC236}">
                <a16:creationId xmlns:a16="http://schemas.microsoft.com/office/drawing/2014/main" id="{594B3FE1-ACF9-4F33-A165-DDC3ECE8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1662113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74119" name="Rectangle 7">
            <a:extLst>
              <a:ext uri="{FF2B5EF4-FFF2-40B4-BE49-F238E27FC236}">
                <a16:creationId xmlns:a16="http://schemas.microsoft.com/office/drawing/2014/main" id="{8CD4DE08-6ECB-4738-A36D-551A44506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5700713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74120" name="Rectangle 8">
            <a:extLst>
              <a:ext uri="{FF2B5EF4-FFF2-40B4-BE49-F238E27FC236}">
                <a16:creationId xmlns:a16="http://schemas.microsoft.com/office/drawing/2014/main" id="{10FBB4DC-FD95-4274-AC1E-17C8ACD97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5624513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474121" name="Rectangle 9">
            <a:extLst>
              <a:ext uri="{FF2B5EF4-FFF2-40B4-BE49-F238E27FC236}">
                <a16:creationId xmlns:a16="http://schemas.microsoft.com/office/drawing/2014/main" id="{406EC70C-B8BE-48E0-B5CF-9CA71860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3186113"/>
            <a:ext cx="1349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i="1">
                <a:latin typeface="Times New Roman" charset="0"/>
                <a:ea typeface="ＭＳ Ｐゴシック" charset="0"/>
                <a:cs typeface="ＭＳ Ｐゴシック" charset="0"/>
              </a:rPr>
              <a:t>Precision</a:t>
            </a:r>
          </a:p>
        </p:txBody>
      </p:sp>
      <p:sp>
        <p:nvSpPr>
          <p:cNvPr id="474122" name="Rectangle 10">
            <a:extLst>
              <a:ext uri="{FF2B5EF4-FFF2-40B4-BE49-F238E27FC236}">
                <a16:creationId xmlns:a16="http://schemas.microsoft.com/office/drawing/2014/main" id="{70A82101-F758-409B-A365-ECCE1E082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5776913"/>
            <a:ext cx="1231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 i="1">
                <a:latin typeface="Times New Roman" charset="0"/>
                <a:ea typeface="ＭＳ Ｐゴシック" charset="0"/>
                <a:cs typeface="ＭＳ Ｐゴシック" charset="0"/>
              </a:rPr>
              <a:t>Recall</a:t>
            </a:r>
          </a:p>
        </p:txBody>
      </p:sp>
      <p:sp>
        <p:nvSpPr>
          <p:cNvPr id="474123" name="Rectangle 11">
            <a:extLst>
              <a:ext uri="{FF2B5EF4-FFF2-40B4-BE49-F238E27FC236}">
                <a16:creationId xmlns:a16="http://schemas.microsoft.com/office/drawing/2014/main" id="{5F106CB6-89FF-4E35-8428-8CFE9CD56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313" y="5235575"/>
            <a:ext cx="1069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figure 1.2</a:t>
            </a:r>
          </a:p>
          <a:p>
            <a:pPr eaLnBrk="0" hangingPunct="0">
              <a:defRPr/>
            </a:pPr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in FBY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Precision, Low Recall</a:t>
            </a:r>
          </a:p>
        </p:txBody>
      </p:sp>
      <p:sp>
        <p:nvSpPr>
          <p:cNvPr id="4" name="Oval 3"/>
          <p:cNvSpPr/>
          <p:nvPr/>
        </p:nvSpPr>
        <p:spPr>
          <a:xfrm>
            <a:off x="762000" y="1752600"/>
            <a:ext cx="7239000" cy="37338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2362200"/>
            <a:ext cx="3124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2819400"/>
            <a:ext cx="1600200" cy="1447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191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Retrieved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Relevant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5791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Precision = Overlap / Retrieved</a:t>
            </a:r>
          </a:p>
          <a:p>
            <a:r>
              <a:rPr lang="en-US" sz="2400" dirty="0"/>
              <a:t>Recall = Overlap / Relevant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638800" y="1981200"/>
            <a:ext cx="1295400" cy="12954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0" y="1371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Missing a lot of relevant docs!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Precision, High Recall</a:t>
            </a:r>
          </a:p>
        </p:txBody>
      </p:sp>
      <p:sp>
        <p:nvSpPr>
          <p:cNvPr id="4" name="Oval 3"/>
          <p:cNvSpPr/>
          <p:nvPr/>
        </p:nvSpPr>
        <p:spPr>
          <a:xfrm>
            <a:off x="762000" y="1752600"/>
            <a:ext cx="7239000" cy="37338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2362200"/>
            <a:ext cx="3124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2057400"/>
            <a:ext cx="4267200" cy="3200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191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Retrieved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3352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Relevant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5791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Precision = Overlap / Retrieved</a:t>
            </a:r>
          </a:p>
          <a:p>
            <a:r>
              <a:rPr lang="en-US" sz="2400" dirty="0"/>
              <a:t>Recall = Overlap / Relevant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019800" y="1981200"/>
            <a:ext cx="914400" cy="9144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1371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Lots of irrelevant docs!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Evaluating Web 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Precision</a:t>
            </a:r>
          </a:p>
          <a:p>
            <a:pPr lvl="1"/>
            <a:r>
              <a:rPr lang="en-US" dirty="0"/>
              <a:t>P@</a:t>
            </a:r>
            <a:r>
              <a:rPr lang="en-US" i="1" dirty="0"/>
              <a:t>N</a:t>
            </a:r>
            <a:r>
              <a:rPr lang="en-US" dirty="0"/>
              <a:t> is the precision of the top </a:t>
            </a:r>
            <a:r>
              <a:rPr lang="en-US" i="1" dirty="0"/>
              <a:t>N </a:t>
            </a:r>
            <a:r>
              <a:rPr lang="en-US" dirty="0"/>
              <a:t>results</a:t>
            </a:r>
          </a:p>
          <a:p>
            <a:pPr lvl="1"/>
            <a:r>
              <a:rPr lang="en-US" dirty="0"/>
              <a:t>Most people only click links on first SERP page, so the top </a:t>
            </a:r>
            <a:r>
              <a:rPr lang="en-US" i="1" dirty="0"/>
              <a:t>N</a:t>
            </a:r>
            <a:r>
              <a:rPr lang="en-US" dirty="0"/>
              <a:t> results are most important where </a:t>
            </a:r>
            <a:r>
              <a:rPr lang="en-US" i="1" dirty="0"/>
              <a:t>N</a:t>
            </a:r>
            <a:r>
              <a:rPr lang="en-US" dirty="0"/>
              <a:t> is 10 or 20</a:t>
            </a:r>
          </a:p>
          <a:p>
            <a:r>
              <a:rPr lang="en-US" dirty="0"/>
              <a:t>Recall</a:t>
            </a:r>
          </a:p>
          <a:p>
            <a:pPr lvl="1"/>
            <a:r>
              <a:rPr lang="en-US" dirty="0"/>
              <a:t>Impossible to know how many documents on the entire web are about a particular topic, so computing recall for a web search engine is not possible</a:t>
            </a:r>
          </a:p>
          <a:p>
            <a:pPr lvl="1"/>
            <a:r>
              <a:rPr lang="en-US" dirty="0"/>
              <a:t>Relative recall is a way to evaluate SE overlap</a:t>
            </a:r>
          </a:p>
          <a:p>
            <a:pPr lvl="2"/>
            <a:r>
              <a:rPr lang="en-US" dirty="0"/>
              <a:t>(recall of system A) / (recall of A + B + … + N)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of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Issue search query to SE and have humans rank the first </a:t>
            </a:r>
            <a:r>
              <a:rPr lang="en-US" i="1" dirty="0"/>
              <a:t>N</a:t>
            </a:r>
            <a:r>
              <a:rPr lang="en-US" dirty="0"/>
              <a:t> results in order of relevance</a:t>
            </a:r>
          </a:p>
          <a:p>
            <a:r>
              <a:rPr lang="en-US" dirty="0"/>
              <a:t>Compare human ranking with SE ranking (e.g., Spearman rank-order correlation </a:t>
            </a:r>
            <a:r>
              <a:rPr lang="en-US" dirty="0" err="1"/>
              <a:t>coeﬃcient</a:t>
            </a:r>
            <a:r>
              <a:rPr lang="en-US" dirty="0"/>
              <a:t>)</a:t>
            </a:r>
          </a:p>
          <a:p>
            <a:r>
              <a:rPr lang="en-US" dirty="0"/>
              <a:t>Other ranking methods can be used</a:t>
            </a:r>
          </a:p>
          <a:p>
            <a:pPr lvl="1"/>
            <a:r>
              <a:rPr lang="en-US" dirty="0"/>
              <a:t>Discounted cumulative gain (DCG)</a:t>
            </a:r>
            <a:r>
              <a:rPr lang="en-US" baseline="30000" dirty="0"/>
              <a:t>2</a:t>
            </a:r>
            <a:r>
              <a:rPr lang="en-US" dirty="0"/>
              <a:t> which gives higher ranked results more weight than lower ranked results</a:t>
            </a:r>
          </a:p>
          <a:p>
            <a:pPr lvl="1"/>
            <a:r>
              <a:rPr lang="en-US" dirty="0"/>
              <a:t>M measure</a:t>
            </a:r>
            <a:r>
              <a:rPr lang="en-US" baseline="30000" dirty="0"/>
              <a:t>3</a:t>
            </a:r>
            <a:r>
              <a:rPr lang="en-US" dirty="0"/>
              <a:t> similar function as DCG which gives sliding scale of importance based on ranking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Vaughan, New measurements for search engine evaluation proposed and tested, </a:t>
            </a:r>
            <a:r>
              <a:rPr lang="en-US" sz="1400" i="1" dirty="0"/>
              <a:t>Info Proc &amp; </a:t>
            </a:r>
            <a:r>
              <a:rPr lang="en-US" sz="1400" i="1" dirty="0" err="1"/>
              <a:t>Mang</a:t>
            </a:r>
            <a:r>
              <a:rPr lang="en-US" sz="1400" i="1" dirty="0"/>
              <a:t> </a:t>
            </a:r>
            <a:r>
              <a:rPr lang="en-US" sz="1400" dirty="0"/>
              <a:t>(2004)</a:t>
            </a:r>
          </a:p>
          <a:p>
            <a:pPr algn="ctr"/>
            <a:r>
              <a:rPr lang="en-US" sz="1400" baseline="30000" dirty="0"/>
              <a:t>2</a:t>
            </a:r>
            <a:r>
              <a:rPr lang="en-US" sz="1400" dirty="0"/>
              <a:t>Järvelin &amp; </a:t>
            </a:r>
            <a:r>
              <a:rPr lang="en-US" sz="1400" dirty="0" err="1"/>
              <a:t>Kekäläinen</a:t>
            </a:r>
            <a:r>
              <a:rPr lang="en-US" sz="1400" dirty="0"/>
              <a:t>, Cumulated gain-based evaluation of IR techniques, </a:t>
            </a:r>
            <a:r>
              <a:rPr lang="en-US" sz="1400" i="1" dirty="0"/>
              <a:t>TOIS</a:t>
            </a:r>
            <a:r>
              <a:rPr lang="en-US" sz="1400" dirty="0"/>
              <a:t> (2004)</a:t>
            </a:r>
          </a:p>
          <a:p>
            <a:pPr algn="ctr"/>
            <a:r>
              <a:rPr lang="en-US" sz="1400" baseline="30000" dirty="0"/>
              <a:t>3</a:t>
            </a:r>
            <a:r>
              <a:rPr lang="en-US" sz="1400" dirty="0"/>
              <a:t>Bar-Ilan et al.,  Methods for comparing rankings of search engine results, Computer Networks (2006)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</a:t>
            </a:r>
            <a:r>
              <a:rPr lang="en-US" dirty="0" err="1"/>
              <a:t>Levene</a:t>
            </a:r>
            <a:r>
              <a:rPr lang="en-US" dirty="0"/>
              <a:t>, </a:t>
            </a:r>
            <a:r>
              <a:rPr lang="en-US" i="1" dirty="0"/>
              <a:t>An Introduction to Search Engines and Web Navigation, </a:t>
            </a:r>
            <a:r>
              <a:rPr lang="en-US" dirty="0" err="1"/>
              <a:t>Ch</a:t>
            </a:r>
            <a:r>
              <a:rPr lang="en-US" dirty="0"/>
              <a:t> 2 &amp; 4, 2010</a:t>
            </a:r>
          </a:p>
          <a:p>
            <a:r>
              <a:rPr lang="en-US" dirty="0"/>
              <a:t>Steven Levy, Exclusive: How Google’s Algorithm Rules the Web, </a:t>
            </a:r>
            <a:r>
              <a:rPr lang="en-US" i="1" dirty="0"/>
              <a:t>Wired Magazine</a:t>
            </a:r>
            <a:br>
              <a:rPr lang="en-US" dirty="0"/>
            </a:br>
            <a:r>
              <a:rPr lang="en-US" sz="2000" dirty="0">
                <a:hlinkClick r:id="rId2"/>
              </a:rPr>
              <a:t>http://www.wired.com/magazine/2010/02/ff_google_algorithm/</a:t>
            </a:r>
            <a:r>
              <a:rPr lang="en-US" sz="2000" dirty="0"/>
              <a:t> </a:t>
            </a:r>
          </a:p>
          <a:p>
            <a:r>
              <a:rPr lang="en-US" dirty="0"/>
              <a:t>Precision and recall (Wikipedia) </a:t>
            </a:r>
            <a:r>
              <a:rPr lang="en-US" sz="2000" dirty="0">
                <a:hlinkClick r:id="rId3"/>
              </a:rPr>
              <a:t>https://en.wikipedia.org/wiki/Precision_and_recall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0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locate </a:t>
            </a:r>
            <a:br>
              <a:rPr lang="en-US" dirty="0"/>
            </a:br>
            <a:r>
              <a:rPr lang="en-US" dirty="0"/>
              <a:t>information on the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924800" cy="4221163"/>
          </a:xfrm>
        </p:spPr>
        <p:txBody>
          <a:bodyPr/>
          <a:lstStyle/>
          <a:p>
            <a:r>
              <a:rPr lang="en-US" dirty="0"/>
              <a:t>When seeking information online, one must choose the best way to fulfill one’s </a:t>
            </a:r>
            <a:r>
              <a:rPr lang="en-US" i="1" dirty="0"/>
              <a:t>information need</a:t>
            </a:r>
          </a:p>
          <a:p>
            <a:r>
              <a:rPr lang="en-US" dirty="0"/>
              <a:t>Most popular:</a:t>
            </a:r>
          </a:p>
          <a:p>
            <a:pPr lvl="1"/>
            <a:r>
              <a:rPr lang="en-US" dirty="0"/>
              <a:t>Web directories</a:t>
            </a:r>
          </a:p>
          <a:p>
            <a:pPr lvl="1"/>
            <a:r>
              <a:rPr lang="en-US" b="1" dirty="0"/>
              <a:t>Search engines </a:t>
            </a:r>
            <a:r>
              <a:rPr lang="en-US" dirty="0"/>
              <a:t>– primary focus of this lecture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Pages ordered in a hierarchy</a:t>
            </a:r>
          </a:p>
          <a:p>
            <a:r>
              <a:rPr lang="en-US" dirty="0"/>
              <a:t>Usually powered by humans</a:t>
            </a:r>
          </a:p>
          <a:p>
            <a:r>
              <a:rPr lang="en-US" dirty="0"/>
              <a:t>Yahoo started as a web directory in 1994 and finally closed in 2015</a:t>
            </a:r>
          </a:p>
          <a:p>
            <a:r>
              <a:rPr lang="en-US" dirty="0"/>
              <a:t>Open Directory Project (ODP) was largest and maintained by volunteers (dmoz.org), but closed in 2017</a:t>
            </a:r>
          </a:p>
          <a:p>
            <a:pPr lvl="1"/>
            <a:r>
              <a:rPr lang="en-US" dirty="0" err="1"/>
              <a:t>Curlie</a:t>
            </a:r>
            <a:r>
              <a:rPr lang="en-US" dirty="0"/>
              <a:t> (curlie.org) is successor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557E7-BD20-4708-8C2B-B40797A8A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27"/>
            <a:ext cx="9144000" cy="65717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Most often used to fill an information need</a:t>
            </a:r>
          </a:p>
          <a:p>
            <a:r>
              <a:rPr lang="en-US" dirty="0"/>
              <a:t>Pages are collected automatically by web crawlers</a:t>
            </a:r>
          </a:p>
          <a:p>
            <a:r>
              <a:rPr lang="en-US" dirty="0"/>
              <a:t>Users enter search terms into text box get back a SERP (search engine result page)</a:t>
            </a:r>
          </a:p>
          <a:p>
            <a:r>
              <a:rPr lang="en-US" dirty="0"/>
              <a:t>Queries are generally modified and resubmitted to the SE if the desired results are not found on the first few pages of results</a:t>
            </a:r>
          </a:p>
          <a:p>
            <a:r>
              <a:rPr lang="en-US" dirty="0"/>
              <a:t>Types of search engines:</a:t>
            </a:r>
          </a:p>
          <a:p>
            <a:pPr lvl="1"/>
            <a:r>
              <a:rPr lang="en-US" dirty="0"/>
              <a:t>Web search engines (Google, Bing, </a:t>
            </a:r>
            <a:r>
              <a:rPr lang="en-US" dirty="0">
                <a:hlinkClick r:id="rId2"/>
              </a:rPr>
              <a:t>Baidu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Metasearch</a:t>
            </a:r>
            <a:r>
              <a:rPr lang="en-US" dirty="0"/>
              <a:t> engines – includes Deep Web (</a:t>
            </a:r>
            <a:r>
              <a:rPr lang="en-US" dirty="0" err="1">
                <a:hlinkClick r:id="rId3"/>
              </a:rPr>
              <a:t>Dogpile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WebCrawler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Specialized (or focused) search engines (</a:t>
            </a:r>
            <a:r>
              <a:rPr lang="en-US" dirty="0">
                <a:hlinkClick r:id="rId5"/>
              </a:rPr>
              <a:t>Google Scholar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MapQuest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Search Engine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486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64402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from </a:t>
            </a:r>
            <a:r>
              <a:rPr lang="en-US" dirty="0">
                <a:hlinkClick r:id="rId3"/>
              </a:rPr>
              <a:t>Introduction to Information Retrieval</a:t>
            </a:r>
            <a:r>
              <a:rPr lang="en-US" dirty="0"/>
              <a:t> by Manning et al., Ch 19.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8D0AD-B928-46DD-8268-B0FEA1A5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29"/>
            <a:ext cx="9144000" cy="65717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946666"/>
            <a:ext cx="1295400" cy="348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7"/>
          </p:cNvCxnSpPr>
          <p:nvPr/>
        </p:nvCxnSpPr>
        <p:spPr>
          <a:xfrm flipV="1">
            <a:off x="2324893" y="914401"/>
            <a:ext cx="418308" cy="83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43201" y="757367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query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9900" y="859423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SERP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27BE62-CCFA-4C1C-A1DD-8D21697D1BD9}"/>
              </a:ext>
            </a:extLst>
          </p:cNvPr>
          <p:cNvSpPr/>
          <p:nvPr/>
        </p:nvSpPr>
        <p:spPr>
          <a:xfrm>
            <a:off x="1143000" y="2133600"/>
            <a:ext cx="5029200" cy="3809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" y="3148591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Paid results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75D693-41E7-43DB-B36E-753C3ADD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27"/>
            <a:ext cx="9144000" cy="65717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1272092"/>
            <a:ext cx="5334000" cy="5442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19900" y="859423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SERP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625728" y="4195083"/>
            <a:ext cx="508372" cy="3370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  <a:stCxn id="16" idx="1"/>
          </p:cNvCxnSpPr>
          <p:nvPr/>
        </p:nvCxnSpPr>
        <p:spPr>
          <a:xfrm flipH="1" flipV="1">
            <a:off x="5601494" y="3720000"/>
            <a:ext cx="532606" cy="272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34100" y="3807922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Page 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4100" y="4347484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Text snippet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2753072"/>
            <a:ext cx="2514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Organic results</a:t>
            </a:r>
          </a:p>
        </p:txBody>
      </p:sp>
    </p:spTree>
    <p:extLst>
      <p:ext uri="{BB962C8B-B14F-4D97-AF65-F5344CB8AC3E}">
        <p14:creationId xmlns:p14="http://schemas.microsoft.com/office/powerpoint/2010/main" val="2542086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27819</TotalTime>
  <Words>966</Words>
  <Application>Microsoft Office PowerPoint</Application>
  <PresentationFormat>On-screen Show (4:3)</PresentationFormat>
  <Paragraphs>136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Office Theme</vt:lpstr>
      <vt:lpstr>Searching the Web</vt:lpstr>
      <vt:lpstr>PowerPoint Presentation</vt:lpstr>
      <vt:lpstr>How do you locate  information on the Web?</vt:lpstr>
      <vt:lpstr>Web Directories</vt:lpstr>
      <vt:lpstr>PowerPoint Presentation</vt:lpstr>
      <vt:lpstr>Search Engines</vt:lpstr>
      <vt:lpstr>Components of a Search Engine</vt:lpstr>
      <vt:lpstr>PowerPoint Presentation</vt:lpstr>
      <vt:lpstr>PowerPoint Presentation</vt:lpstr>
      <vt:lpstr>Query Classifications</vt:lpstr>
      <vt:lpstr>Determining Query Type</vt:lpstr>
      <vt:lpstr>Query Classifications</vt:lpstr>
      <vt:lpstr>Top 10 Google searches in the US  (July 2019)</vt:lpstr>
      <vt:lpstr>Top 10 NEW Google searches in the US (July 2019)</vt:lpstr>
      <vt:lpstr>PowerPoint Presentation</vt:lpstr>
      <vt:lpstr>PowerPoint Presentation</vt:lpstr>
      <vt:lpstr>Relevance</vt:lpstr>
      <vt:lpstr>Precision and Recall</vt:lpstr>
      <vt:lpstr>Example</vt:lpstr>
      <vt:lpstr>Precision and Recall</vt:lpstr>
      <vt:lpstr>High Precision, Low Recall</vt:lpstr>
      <vt:lpstr>Low Precision, High Recall</vt:lpstr>
      <vt:lpstr>Evaluating Web Search Engines</vt:lpstr>
      <vt:lpstr>Quality of Ranking</vt:lpstr>
      <vt:lpstr>Other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420</cp:revision>
  <dcterms:created xsi:type="dcterms:W3CDTF">2011-01-04T16:11:25Z</dcterms:created>
  <dcterms:modified xsi:type="dcterms:W3CDTF">2019-09-26T14:20:31Z</dcterms:modified>
</cp:coreProperties>
</file>