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4" r:id="rId4"/>
    <p:sldId id="258" r:id="rId5"/>
    <p:sldId id="259" r:id="rId6"/>
    <p:sldId id="270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83" r:id="rId17"/>
    <p:sldId id="269" r:id="rId18"/>
    <p:sldId id="271" r:id="rId19"/>
    <p:sldId id="272" r:id="rId20"/>
    <p:sldId id="285" r:id="rId21"/>
    <p:sldId id="288" r:id="rId22"/>
    <p:sldId id="276" r:id="rId23"/>
    <p:sldId id="273" r:id="rId24"/>
    <p:sldId id="281" r:id="rId25"/>
    <p:sldId id="277" r:id="rId26"/>
    <p:sldId id="278" r:id="rId27"/>
    <p:sldId id="280" r:id="rId28"/>
    <p:sldId id="286" r:id="rId29"/>
    <p:sldId id="282" r:id="rId30"/>
    <p:sldId id="287" r:id="rId31"/>
    <p:sldId id="290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67" autoAdjust="0"/>
  </p:normalViewPr>
  <p:slideViewPr>
    <p:cSldViewPr>
      <p:cViewPr varScale="1">
        <p:scale>
          <a:sx n="62" d="100"/>
          <a:sy n="62" d="100"/>
        </p:scale>
        <p:origin x="8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6CBB6-67C8-449D-8882-17B81980FC4D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91A7D-D377-4BF7-BB90-FC68BB5DC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3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December 9, 1968, Douglas C.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Engelbart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group of 17 researchers working with him in the Augmentation Research Center at Stanford Research Institute in Menlo Park, CA, presented a 90-minute live public demonstration of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oN-Line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(NLS) they had been working on since 1962.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614A-E43D-4BEF-81EA-A51D801D1A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2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Named</a:t>
            </a:r>
            <a:r>
              <a:rPr lang="en-US" baseline="0" dirty="0" smtClean="0"/>
              <a:t> after Steve Job’s daughter?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91A7D-D377-4BF7-BB90-FC68BB5DCC6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0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Cannot</a:t>
            </a:r>
            <a:r>
              <a:rPr lang="en-US" baseline="0" dirty="0" smtClean="0"/>
              <a:t> minimize a window.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91A7D-D377-4BF7-BB90-FC68BB5DCC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Exit drop-down.  No OK buttons</a:t>
            </a:r>
            <a:r>
              <a:rPr lang="en-US" baseline="0" dirty="0" smtClean="0"/>
              <a:t> on dialog boxes.  2 years later MS and IBM would have a falling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91A7D-D377-4BF7-BB90-FC68BB5DCC6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69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Microsoft paid Rolling Stones $3M</a:t>
            </a:r>
            <a:r>
              <a:rPr lang="en-US" baseline="0" dirty="0" smtClean="0"/>
              <a:t> to use “Start Me Up” in their marketing campaign.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91A7D-D377-4BF7-BB90-FC68BB5DCC6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2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businesses</a:t>
            </a:r>
            <a:r>
              <a:rPr lang="en-US" baseline="0" dirty="0" smtClean="0"/>
              <a:t> still using XP but vulnerable to security problems that MS is no longer fixing.</a:t>
            </a:r>
          </a:p>
          <a:p>
            <a:r>
              <a:rPr lang="en-US" dirty="0" smtClean="0"/>
              <a:t>https://www.wired.com/2017/05/still-use-windows-xp-prepare-worst/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91A7D-D377-4BF7-BB90-FC68BB5DCC6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Adds </a:t>
            </a:r>
            <a:r>
              <a:rPr lang="en-US" dirty="0" smtClean="0"/>
              <a:t>lots</a:t>
            </a:r>
            <a:r>
              <a:rPr lang="en-US" baseline="0" dirty="0" smtClean="0"/>
              <a:t> of “eye candy” which provides little technical advantage, but users like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91A7D-D377-4BF7-BB90-FC68BB5DCC6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73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Start button confuses many.  Flat interface removes many visual cues as to what is clickable.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91A7D-D377-4BF7-BB90-FC68BB5DCC6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0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C35F-60D8-46EB-8F9F-1351C626032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E0C-9313-47B0-A226-229951475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C35F-60D8-46EB-8F9F-1351C626032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E0C-9313-47B0-A226-229951475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C35F-60D8-46EB-8F9F-1351C626032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E0C-9313-47B0-A226-229951475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C35F-60D8-46EB-8F9F-1351C626032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E0C-9313-47B0-A226-229951475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C35F-60D8-46EB-8F9F-1351C626032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E0C-9313-47B0-A226-229951475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C35F-60D8-46EB-8F9F-1351C626032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E0C-9313-47B0-A226-229951475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C35F-60D8-46EB-8F9F-1351C626032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E0C-9313-47B0-A226-229951475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C35F-60D8-46EB-8F9F-1351C626032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E0C-9313-47B0-A226-229951475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C35F-60D8-46EB-8F9F-1351C626032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E0C-9313-47B0-A226-229951475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C35F-60D8-46EB-8F9F-1351C626032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E0C-9313-47B0-A226-229951475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C35F-60D8-46EB-8F9F-1351C626032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4E0C-9313-47B0-A226-229951475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5C35F-60D8-46EB-8F9F-1351C626032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24E0C-9313-47B0-A226-229951475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oastytech.com/guis/macos1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youtube.com/watch?v=OYecfV3ubP8" TargetMode="Externa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n.wikipedia.org/wiki/File:X-Window-System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lowendmac.com/orchard/06/apple-vs-microsof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em_11_Desktop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indows_2.0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digest.tv/2009/06/galleries/the_ten_greates.php?pic=1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oastytech.com/guis/os211menu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indows_3.11_workspace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youtube.com/watch?v=CW0DUg63lq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xplorepahistory.com/displayimage.php?imgId=1-2-153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toastytech.com/guis/win95desktop2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PyWDMmYJhQ&amp;t=7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oastytech.com/guis/win98.html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indows_XP_SP3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heoligarch.com/microsoft_vs_apple_history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en.wikipedia.org/wiki/File:Ipodwheelwiki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youtube.com/watch?v=1W3cWA4mCew" TargetMode="External"/><Relationship Id="rId4" Type="http://schemas.openxmlformats.org/officeDocument/2006/relationships/hyperlink" Target="http://www.boingboing.net/2010/06/01/real-life-version-of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passion-for-iphone.blogspot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ple_Inc._v._Samsung_Electronics_Co." TargetMode="External"/><Relationship Id="rId2" Type="http://schemas.openxmlformats.org/officeDocument/2006/relationships/hyperlink" Target="http://androidandme.com/2010/03/news/rotten-apple-htc-sued-over-20-pat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indows_8_start_screen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sxbook.com/book/bonus/ancient/vpc/images/dos1x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keuomorph#/media/File:Redstair_GEARcompressor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vx4ObDBGZ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Firstmouseunderside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oastytech.com/guis/altosystem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u70CgBr-OI" TargetMode="External"/><Relationship Id="rId2" Type="http://schemas.openxmlformats.org/officeDocument/2006/relationships/hyperlink" Target="http://library.stanford.edu/mac/par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zVw86emu-K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toastytech.com/guis/star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Text_user_interfac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pple_Lisa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toastytech.com/guis/lisaos1LisaTou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of the Graphical User Interface (GUI)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Frank McCown</a:t>
            </a:r>
          </a:p>
          <a:p>
            <a:r>
              <a:rPr lang="en-US" dirty="0" smtClean="0"/>
              <a:t>COMP 445 - GUI Programming</a:t>
            </a:r>
          </a:p>
          <a:p>
            <a:r>
              <a:rPr lang="en-US" dirty="0" smtClean="0"/>
              <a:t>Harding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/>
              <a:t>1984 – </a:t>
            </a:r>
            <a:r>
              <a:rPr lang="en-US" sz="2800" b="1" dirty="0"/>
              <a:t>Apple</a:t>
            </a:r>
            <a:r>
              <a:rPr lang="en-US" sz="2800" dirty="0"/>
              <a:t> </a:t>
            </a:r>
            <a:r>
              <a:rPr lang="en-US" sz="2800" b="1" dirty="0"/>
              <a:t>Macintosh</a:t>
            </a:r>
            <a:r>
              <a:rPr lang="en-US" sz="2800" dirty="0"/>
              <a:t> </a:t>
            </a:r>
            <a:r>
              <a:rPr lang="en-US" sz="2800" dirty="0" smtClean="0"/>
              <a:t>popularizes the GUI.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	Super </a:t>
            </a:r>
            <a:r>
              <a:rPr lang="en-US" sz="2800" dirty="0"/>
              <a:t>Bowl commercial shown once, most expensive ever made at that </a:t>
            </a:r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211669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http://toastytech.com/guis/macos1.html</a:t>
            </a:r>
            <a:endParaRPr lang="en-US" sz="1400" dirty="0"/>
          </a:p>
        </p:txBody>
      </p:sp>
      <p:pic>
        <p:nvPicPr>
          <p:cNvPr id="22530" name="Picture 2" descr="http://toastytech.com/guis/mac11dragndro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937" y="2362200"/>
            <a:ext cx="4449011" cy="2971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2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2971800"/>
            <a:ext cx="305908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/>
              <a:t>1984 – MIT’s </a:t>
            </a:r>
            <a:r>
              <a:rPr lang="en-US" sz="2800" b="1" dirty="0"/>
              <a:t>X Window </a:t>
            </a:r>
            <a:r>
              <a:rPr lang="en-US" sz="2800" b="1" dirty="0" smtClean="0"/>
              <a:t>System</a:t>
            </a:r>
            <a:r>
              <a:rPr lang="en-US" sz="2800" dirty="0" smtClean="0"/>
              <a:t>: hardware-independent platform and networking protocol for </a:t>
            </a:r>
            <a:r>
              <a:rPr lang="en-US" sz="2800" dirty="0"/>
              <a:t>developing GUIs on </a:t>
            </a:r>
            <a:r>
              <a:rPr lang="en-US" sz="2800" dirty="0" smtClean="0"/>
              <a:t>UNIX-like systems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211669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Image: </a:t>
            </a:r>
            <a:r>
              <a:rPr lang="en-US" sz="1400" dirty="0" smtClean="0">
                <a:hlinkClick r:id="rId2"/>
              </a:rPr>
              <a:t>http://en.wikipedia.org/wiki/File:X-Window-System.png</a:t>
            </a:r>
            <a:endParaRPr lang="en-US" sz="1400" dirty="0"/>
          </a:p>
        </p:txBody>
      </p:sp>
      <p:pic>
        <p:nvPicPr>
          <p:cNvPr id="23556" name="Picture 4" descr="File:X-Window-Syst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81200"/>
            <a:ext cx="4953000" cy="4127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1985 </a:t>
            </a:r>
            <a:r>
              <a:rPr lang="en-US" sz="2800" dirty="0"/>
              <a:t>– </a:t>
            </a:r>
            <a:r>
              <a:rPr lang="en-US" sz="2800" b="1" dirty="0"/>
              <a:t>Windows 1.0</a:t>
            </a:r>
            <a:r>
              <a:rPr lang="en-US" sz="2800" dirty="0"/>
              <a:t> – provided GUI interface to MS-DOS.  </a:t>
            </a:r>
            <a:r>
              <a:rPr lang="en-US" sz="2800" dirty="0" smtClean="0"/>
              <a:t>No overlapping </a:t>
            </a:r>
            <a:r>
              <a:rPr lang="en-US" sz="2800" dirty="0"/>
              <a:t>windows (tiled instead).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211669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Image: </a:t>
            </a:r>
            <a:r>
              <a:rPr lang="en-US" sz="1400" dirty="0" smtClean="0">
                <a:hlinkClick r:id="rId2"/>
              </a:rPr>
              <a:t>http://lowendmac.com/orchard/06/apple-vs-microsoft.html</a:t>
            </a:r>
            <a:endParaRPr lang="en-US" sz="1400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015" y="2286000"/>
            <a:ext cx="238618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4191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“You’re stealing from us!” – Steve Jobs to Bill Gates in </a:t>
            </a:r>
            <a:r>
              <a:rPr lang="en-US" i="1" dirty="0" smtClean="0"/>
              <a:t>Pirates of Silicon Valley</a:t>
            </a:r>
            <a:endParaRPr lang="en-US" i="1" dirty="0"/>
          </a:p>
        </p:txBody>
      </p:sp>
      <p:pic>
        <p:nvPicPr>
          <p:cNvPr id="24579" name="Picture 3" descr="Windows 1.0 tiled interf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057400"/>
            <a:ext cx="4876800" cy="3657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600" dirty="0"/>
              <a:t>1985 – Microsoft and IBM start work on </a:t>
            </a:r>
            <a:r>
              <a:rPr lang="en-US" sz="2600" b="1" dirty="0"/>
              <a:t>OS/2</a:t>
            </a:r>
            <a:r>
              <a:rPr lang="en-US" sz="2600" dirty="0"/>
              <a:t> meant to eventually replace MS-DOS and </a:t>
            </a:r>
            <a:r>
              <a:rPr lang="en-US" sz="2600" dirty="0" smtClean="0"/>
              <a:t>Windows</a:t>
            </a:r>
            <a:br>
              <a:rPr lang="en-US" sz="2600" dirty="0" smtClean="0"/>
            </a:br>
            <a:endParaRPr lang="en-US" sz="2600" dirty="0"/>
          </a:p>
          <a:p>
            <a:r>
              <a:rPr lang="en-US" sz="2600" dirty="0"/>
              <a:t>1986 – Apple threatens to sue </a:t>
            </a:r>
            <a:r>
              <a:rPr lang="en-US" sz="2600" b="1" dirty="0"/>
              <a:t>Digital Research </a:t>
            </a:r>
            <a:r>
              <a:rPr lang="en-US" sz="2600" dirty="0"/>
              <a:t>because their GUI desktop looked too much like Apple’s Mac.  Digital Research cripples their desktop so Apple won’t </a:t>
            </a:r>
            <a:r>
              <a:rPr lang="en-US" sz="2600" dirty="0" smtClean="0"/>
              <a:t>sue</a:t>
            </a:r>
            <a:endParaRPr lang="en-US" sz="2600" dirty="0"/>
          </a:p>
          <a:p>
            <a:endParaRPr lang="en-US" sz="2600" dirty="0" smtClean="0"/>
          </a:p>
        </p:txBody>
      </p:sp>
      <p:pic>
        <p:nvPicPr>
          <p:cNvPr id="26626" name="Picture 2" descr="File:Gem 11 Desk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7600"/>
            <a:ext cx="4702627" cy="25717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38800" y="449704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DRI’s GEM 1.1 desktop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6477000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http://en.wikipedia.org/wiki/File:Gem_11_Desktop.png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1987 </a:t>
            </a:r>
            <a:r>
              <a:rPr lang="en-US" sz="2800" dirty="0"/>
              <a:t>– </a:t>
            </a:r>
            <a:r>
              <a:rPr lang="en-US" sz="2800" b="1" dirty="0"/>
              <a:t>Windows 2.0</a:t>
            </a:r>
            <a:r>
              <a:rPr lang="en-US" sz="2800" dirty="0"/>
              <a:t> – Overlapping and resizable windows, keyboard and mouse enhancements</a:t>
            </a:r>
          </a:p>
        </p:txBody>
      </p:sp>
      <p:pic>
        <p:nvPicPr>
          <p:cNvPr id="27650" name="Picture 2" descr="File:Windows 2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5181600" cy="3886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6211669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http://en.wikipedia.org/wiki/File:Windows_2.0.png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1066799"/>
          </a:xfrm>
        </p:spPr>
        <p:txBody>
          <a:bodyPr>
            <a:normAutofit/>
          </a:bodyPr>
          <a:lstStyle/>
          <a:p>
            <a:r>
              <a:rPr lang="en-US" sz="2800" dirty="0"/>
              <a:t>1987 – </a:t>
            </a:r>
            <a:r>
              <a:rPr lang="en-US" sz="2800" b="1" dirty="0"/>
              <a:t>Macintosh </a:t>
            </a:r>
            <a:r>
              <a:rPr lang="en-US" sz="2800" b="1" dirty="0" smtClean="0"/>
              <a:t>II</a:t>
            </a:r>
            <a:r>
              <a:rPr lang="en-US" sz="2800" dirty="0" smtClean="0"/>
              <a:t>: first </a:t>
            </a:r>
            <a:r>
              <a:rPr lang="en-US" sz="2800" dirty="0"/>
              <a:t>full-color Mac</a:t>
            </a:r>
          </a:p>
        </p:txBody>
      </p:sp>
      <p:pic>
        <p:nvPicPr>
          <p:cNvPr id="25602" name="Picture 2" descr="Macintosh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472" y="1214846"/>
            <a:ext cx="5345055" cy="51579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6372825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http://www.techdigest.tv/2009/06/galleries/the_ten_greates.php?pic=1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25220"/>
            <a:ext cx="79248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/>
              <a:t>1988 – </a:t>
            </a:r>
            <a:r>
              <a:rPr lang="en-US" sz="2600" b="1" dirty="0"/>
              <a:t>OS/2 1.10</a:t>
            </a:r>
            <a:r>
              <a:rPr lang="en-US" sz="2600" dirty="0"/>
              <a:t> Standard Edition (SE) has GUI written by </a:t>
            </a:r>
            <a:r>
              <a:rPr lang="en-US" sz="2600" dirty="0" smtClean="0"/>
              <a:t>Microsoft, looks </a:t>
            </a:r>
            <a:r>
              <a:rPr lang="en-US" sz="2600" dirty="0"/>
              <a:t>a lot like </a:t>
            </a:r>
            <a:r>
              <a:rPr lang="en-US" sz="2600" dirty="0" smtClean="0"/>
              <a:t>Windows 2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700" y="6324600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http://toastytech.com/guis/os211menu.png</a:t>
            </a:r>
            <a:endParaRPr lang="en-US" sz="1400" dirty="0"/>
          </a:p>
        </p:txBody>
      </p:sp>
      <p:pic>
        <p:nvPicPr>
          <p:cNvPr id="2050" name="Picture 2" descr="http://toastytech.com/guis/os211men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6320"/>
            <a:ext cx="5654392" cy="424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199" y="19634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 </a:t>
            </a:r>
            <a:r>
              <a:rPr lang="en-US" dirty="0"/>
              <a:t>believe OS/2 is destined to be the most important operating system, and possibly program, of all time</a:t>
            </a:r>
            <a:r>
              <a:rPr lang="en-US" dirty="0" smtClean="0"/>
              <a:t>.” – Bill Gates (1987)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537" y="4164925"/>
            <a:ext cx="14573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1988 – </a:t>
            </a:r>
            <a:r>
              <a:rPr lang="en-US" sz="2800" b="1" dirty="0"/>
              <a:t>Apple </a:t>
            </a:r>
            <a:r>
              <a:rPr lang="en-US" sz="2800" b="1" dirty="0" smtClean="0"/>
              <a:t>sues Microsoft </a:t>
            </a:r>
            <a:r>
              <a:rPr lang="en-US" sz="2800" dirty="0"/>
              <a:t>claiming </a:t>
            </a:r>
            <a:r>
              <a:rPr lang="en-US" sz="2800" dirty="0" smtClean="0"/>
              <a:t>Windows 2.0 violates Apple's </a:t>
            </a:r>
            <a:r>
              <a:rPr lang="en-US" sz="2800" dirty="0"/>
              <a:t>copyrights on the "visual displays" of the Macintosh.  Microsoft </a:t>
            </a:r>
            <a:r>
              <a:rPr lang="en-US" sz="2800" dirty="0" smtClean="0"/>
              <a:t>countersues and eventually wins </a:t>
            </a:r>
            <a:r>
              <a:rPr lang="en-US" sz="2800" dirty="0"/>
              <a:t>in </a:t>
            </a:r>
            <a:r>
              <a:rPr lang="en-US" sz="2800" dirty="0" smtClean="0"/>
              <a:t>1993</a:t>
            </a:r>
          </a:p>
          <a:p>
            <a:endParaRPr lang="en-US" sz="2800" dirty="0"/>
          </a:p>
          <a:p>
            <a:r>
              <a:rPr lang="en-US" sz="2800" dirty="0" smtClean="0"/>
              <a:t>1989 – </a:t>
            </a:r>
            <a:r>
              <a:rPr lang="en-US" sz="2800" b="1" dirty="0" smtClean="0"/>
              <a:t>Xerox sues Apple </a:t>
            </a:r>
            <a:r>
              <a:rPr lang="en-US" sz="2800" dirty="0" smtClean="0"/>
              <a:t>for violating copyrights used in Lisa and Macintosh, but judge dismisses lawsuit without any action</a:t>
            </a:r>
          </a:p>
          <a:p>
            <a:endParaRPr lang="en-US" sz="2800" dirty="0" smtClean="0"/>
          </a:p>
          <a:p>
            <a:r>
              <a:rPr lang="en-US" sz="2800" dirty="0" smtClean="0"/>
              <a:t>1990 – </a:t>
            </a:r>
            <a:r>
              <a:rPr lang="en-US" sz="2800" b="1" dirty="0" smtClean="0"/>
              <a:t>Windows 3.0:</a:t>
            </a:r>
            <a:r>
              <a:rPr lang="en-US" sz="2800" dirty="0" smtClean="0"/>
              <a:t> Access to </a:t>
            </a:r>
            <a:r>
              <a:rPr lang="en-US" sz="2800" smtClean="0"/>
              <a:t>16 MB. </a:t>
            </a:r>
            <a:r>
              <a:rPr lang="en-US" sz="2800" dirty="0" smtClean="0"/>
              <a:t>Microsoft and IBM split ways on OS/2</a:t>
            </a:r>
          </a:p>
          <a:p>
            <a:pPr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1992 </a:t>
            </a:r>
            <a:r>
              <a:rPr lang="en-US" sz="2800" dirty="0"/>
              <a:t>– </a:t>
            </a:r>
            <a:r>
              <a:rPr lang="en-US" sz="2800" b="1" dirty="0"/>
              <a:t>Windows </a:t>
            </a:r>
            <a:r>
              <a:rPr lang="en-US" sz="2800" b="1" dirty="0" smtClean="0"/>
              <a:t>3.1 </a:t>
            </a:r>
            <a:r>
              <a:rPr lang="en-US" sz="2800" dirty="0" smtClean="0"/>
              <a:t>– Widely popular DOS shell: TrueType </a:t>
            </a:r>
            <a:r>
              <a:rPr lang="en-US" sz="2800" dirty="0"/>
              <a:t>fonts, multimedia</a:t>
            </a:r>
            <a:r>
              <a:rPr lang="en-US" sz="2800" dirty="0" smtClean="0"/>
              <a:t>, </a:t>
            </a:r>
            <a:r>
              <a:rPr lang="en-US" sz="2800" dirty="0"/>
              <a:t>standardized common dialog </a:t>
            </a:r>
            <a:r>
              <a:rPr lang="en-US" sz="2800" dirty="0" smtClean="0"/>
              <a:t>boxes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31746" name="Picture 2" descr="File:Windows 3.11 workspa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486400" cy="411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62484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http://en.wikipedia.org/wiki/File:Windows_3.11_workspace.png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1993 </a:t>
            </a:r>
            <a:r>
              <a:rPr lang="en-US" sz="2800" dirty="0"/>
              <a:t>– </a:t>
            </a:r>
            <a:r>
              <a:rPr lang="en-US" sz="2800" b="1" dirty="0"/>
              <a:t>Windows NT </a:t>
            </a:r>
            <a:r>
              <a:rPr lang="en-US" sz="2800" dirty="0"/>
              <a:t>– MS’s first 32 bit </a:t>
            </a:r>
            <a:r>
              <a:rPr lang="en-US" sz="2800" dirty="0" smtClean="0"/>
              <a:t>OS, no </a:t>
            </a:r>
            <a:r>
              <a:rPr lang="en-US" sz="2800" dirty="0"/>
              <a:t>longer a shell over </a:t>
            </a:r>
            <a:r>
              <a:rPr lang="en-US" sz="2800" dirty="0" smtClean="0"/>
              <a:t>MS-DOS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HTML forms </a:t>
            </a:r>
            <a:r>
              <a:rPr lang="en-US" sz="2800" dirty="0" smtClean="0"/>
              <a:t>incorporate radio buttons, check boxes, drop-down lists, etc.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b="1" dirty="0"/>
          </a:p>
          <a:p>
            <a:endParaRPr lang="en-US" sz="2800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877" y="3886200"/>
            <a:ext cx="2266950" cy="2114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3958562"/>
            <a:ext cx="4343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“We have always been shameless about stealing good ideas.”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- Steve Jobs in </a:t>
            </a:r>
            <a:r>
              <a:rPr lang="en-US" i="1" dirty="0" smtClean="0"/>
              <a:t>Triumph </a:t>
            </a:r>
            <a:r>
              <a:rPr lang="en-US" i="1" dirty="0"/>
              <a:t>of the Nerds</a:t>
            </a:r>
            <a:r>
              <a:rPr lang="en-US" dirty="0"/>
              <a:t> (1996)</a:t>
            </a:r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1950s – </a:t>
            </a:r>
            <a:r>
              <a:rPr lang="en-US" b="1" dirty="0" smtClean="0"/>
              <a:t>Batch processing</a:t>
            </a:r>
            <a:r>
              <a:rPr lang="en-US" dirty="0" smtClean="0"/>
              <a:t>: punched cards used to feed programs into the computer, results come back hours later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096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Tabulating the 1954 census with a UNIVAC</a:t>
            </a:r>
            <a:br>
              <a:rPr lang="en-US" dirty="0" smtClean="0"/>
            </a:br>
            <a:r>
              <a:rPr lang="en-US" dirty="0">
                <a:hlinkClick r:id="rId2"/>
              </a:rPr>
              <a:t>http://explorepahistory.com/displayimage.php?imgId=1-2-1536</a:t>
            </a:r>
            <a:endParaRPr lang="en-US" dirty="0"/>
          </a:p>
        </p:txBody>
      </p:sp>
      <p:pic>
        <p:nvPicPr>
          <p:cNvPr id="3074" name="Picture 2" descr="Computer Operators Tabulating the 1954 Census with a UNIVAC Computer. At the computer instrument panel are (front to back) Clydia Beeps, Maxine C. Warner, and the Deputy Director of the Bureau of Census, A. Ross Echler 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876800" cy="382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1995 </a:t>
            </a:r>
            <a:r>
              <a:rPr lang="en-US" sz="2800" dirty="0"/>
              <a:t>– </a:t>
            </a:r>
            <a:r>
              <a:rPr lang="en-US" sz="2800" b="1" dirty="0"/>
              <a:t>Windows </a:t>
            </a:r>
            <a:r>
              <a:rPr lang="en-US" sz="2800" b="1" dirty="0" smtClean="0"/>
              <a:t>95:</a:t>
            </a:r>
            <a:r>
              <a:rPr lang="en-US" sz="2800" dirty="0" smtClean="0"/>
              <a:t> Revamps Win 3.1 interface, introduces task bar and Start button</a:t>
            </a:r>
            <a:endParaRPr lang="en-US" sz="2800" dirty="0"/>
          </a:p>
          <a:p>
            <a:endParaRPr lang="en-US" sz="2800" b="1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50638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http://toastytech.com/guis/win95desktop2.png</a:t>
            </a:r>
            <a:endParaRPr lang="en-US" sz="1400" dirty="0"/>
          </a:p>
        </p:txBody>
      </p:sp>
      <p:pic>
        <p:nvPicPr>
          <p:cNvPr id="1026" name="Picture 2" descr="http://toastytech.com/guis/win95deskto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735416"/>
            <a:ext cx="6096000" cy="457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95 Launch Video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6183947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www.youtube.com/watch?v=OPyWDMmYJhQ&amp;t=7s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20" y="1295400"/>
            <a:ext cx="8125959" cy="4505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151507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Featuring “Start Me Up” by The Rolling 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97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1998 </a:t>
            </a:r>
            <a:r>
              <a:rPr lang="en-US" sz="2800" dirty="0"/>
              <a:t>– </a:t>
            </a:r>
            <a:r>
              <a:rPr lang="en-US" sz="2800" b="1" dirty="0"/>
              <a:t>Windows </a:t>
            </a:r>
            <a:r>
              <a:rPr lang="en-US" sz="2800" b="1" dirty="0" smtClean="0"/>
              <a:t>98:</a:t>
            </a:r>
            <a:r>
              <a:rPr lang="en-US" sz="2800" dirty="0" smtClean="0"/>
              <a:t> </a:t>
            </a:r>
            <a:r>
              <a:rPr lang="en-US" sz="2800" dirty="0"/>
              <a:t>Integration </a:t>
            </a:r>
            <a:r>
              <a:rPr lang="en-US" sz="2800" dirty="0" smtClean="0"/>
              <a:t>with </a:t>
            </a:r>
            <a:r>
              <a:rPr lang="en-US" sz="2800" dirty="0"/>
              <a:t>Web, IE is </a:t>
            </a:r>
            <a:r>
              <a:rPr lang="en-US" sz="2800" dirty="0" smtClean="0"/>
              <a:t>bundled </a:t>
            </a:r>
            <a:r>
              <a:rPr lang="en-US" sz="2800" dirty="0"/>
              <a:t>with </a:t>
            </a:r>
            <a:r>
              <a:rPr lang="en-US" sz="2800" dirty="0" smtClean="0"/>
              <a:t>OS </a:t>
            </a:r>
            <a:r>
              <a:rPr lang="en-US" sz="2800" dirty="0"/>
              <a:t>(controversy)</a:t>
            </a:r>
          </a:p>
          <a:p>
            <a:endParaRPr lang="en-US" sz="2800" b="1" dirty="0"/>
          </a:p>
          <a:p>
            <a:endParaRPr lang="en-US" sz="2800" dirty="0"/>
          </a:p>
        </p:txBody>
      </p:sp>
      <p:pic>
        <p:nvPicPr>
          <p:cNvPr id="30722" name="Picture 2" descr="http://toastytech.com/guis/win98des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638800" cy="4229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6488668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http://toastytech.com/guis/win98.html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/>
              <a:t>2001 – </a:t>
            </a:r>
            <a:r>
              <a:rPr lang="en-US" sz="2800" b="1" dirty="0"/>
              <a:t>Windows XP </a:t>
            </a:r>
            <a:r>
              <a:rPr lang="en-US" sz="2800" dirty="0"/>
              <a:t>– Product activation, GUI </a:t>
            </a:r>
            <a:r>
              <a:rPr lang="en-US" sz="2800" dirty="0" smtClean="0"/>
              <a:t>enhancements, support for 64-bit processors</a:t>
            </a:r>
            <a:endParaRPr lang="en-US" sz="2800" dirty="0"/>
          </a:p>
          <a:p>
            <a:endParaRPr lang="en-US" sz="2800" b="1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488668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http://en.wikipedia.org/wiki/File:Windows_XP_SP3.png</a:t>
            </a:r>
            <a:endParaRPr lang="en-US" sz="1400" dirty="0"/>
          </a:p>
        </p:txBody>
      </p:sp>
      <p:pic>
        <p:nvPicPr>
          <p:cNvPr id="33794" name="Picture 2" descr="File:Windows XP SP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982788"/>
            <a:ext cx="6629400" cy="4143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/>
              <a:t>2001 </a:t>
            </a:r>
            <a:r>
              <a:rPr lang="en-US" sz="2800" dirty="0" smtClean="0"/>
              <a:t>– Apple revamps GUI with </a:t>
            </a:r>
            <a:r>
              <a:rPr lang="en-US" sz="2800" b="1" dirty="0" err="1" smtClean="0"/>
              <a:t>MacOS</a:t>
            </a:r>
            <a:r>
              <a:rPr lang="en-US" sz="2800" b="1" dirty="0" smtClean="0"/>
              <a:t> X </a:t>
            </a:r>
            <a:r>
              <a:rPr lang="en-US" sz="2800" dirty="0" smtClean="0"/>
              <a:t>(BSD Unix core)</a:t>
            </a:r>
            <a:endParaRPr lang="en-US" sz="2800" dirty="0"/>
          </a:p>
          <a:p>
            <a:endParaRPr lang="en-US" sz="2800" b="1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6488668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Image: </a:t>
            </a:r>
            <a:r>
              <a:rPr lang="en-US" sz="1600" dirty="0">
                <a:hlinkClick r:id="rId3"/>
              </a:rPr>
              <a:t>http://theoligarch.com/microsoft_vs_apple_history.htm</a:t>
            </a:r>
            <a:endParaRPr lang="en-US" sz="1600" dirty="0"/>
          </a:p>
        </p:txBody>
      </p:sp>
      <p:pic>
        <p:nvPicPr>
          <p:cNvPr id="1026" name="Picture 2" descr="http://theoligarch.com/images/mac_os_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57720"/>
            <a:ext cx="6477000" cy="48496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95300" y="4616589"/>
            <a:ext cx="2057400" cy="1066800"/>
          </a:xfrm>
          <a:prstGeom prst="wedgeRectCallout">
            <a:avLst>
              <a:gd name="adj1" fmla="val 36116"/>
              <a:gd name="adj2" fmla="val 706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Dock for commonly used apps and minimized apps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143000" y="2351355"/>
            <a:ext cx="1562100" cy="685800"/>
          </a:xfrm>
          <a:prstGeom prst="wedgeRectCallout">
            <a:avLst>
              <a:gd name="adj1" fmla="val 73781"/>
              <a:gd name="adj2" fmla="val -601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Finally able to minimize!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2002 –</a:t>
            </a:r>
            <a:r>
              <a:rPr lang="en-US" sz="2800" i="1" dirty="0" smtClean="0"/>
              <a:t>Minority Report </a:t>
            </a:r>
            <a:r>
              <a:rPr lang="en-US" sz="2800" dirty="0" smtClean="0"/>
              <a:t>popularizes gesture UI </a:t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0"/>
            <a:r>
              <a:rPr lang="en-US" sz="2800" dirty="0" smtClean="0"/>
              <a:t>2005 – </a:t>
            </a:r>
            <a:r>
              <a:rPr lang="en-US" sz="2800" b="1" dirty="0" smtClean="0"/>
              <a:t>Ajax</a:t>
            </a:r>
            <a:r>
              <a:rPr lang="en-US" sz="2800" dirty="0" smtClean="0"/>
              <a:t> technique coined by Jesse James Garrett, sparks move from desktop apps to web apps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b="1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488668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hlinkClick r:id="rId2"/>
              </a:rPr>
              <a:t>http://en.wikipedia.org/wiki/File:Ipodwheelwiki.svg</a:t>
            </a:r>
            <a:endParaRPr lang="en-US" sz="16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124200" cy="230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62600" y="363133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2010 TED talk by John </a:t>
            </a:r>
            <a:r>
              <a:rPr lang="en-US" dirty="0" err="1" smtClean="0">
                <a:hlinkClick r:id="rId4"/>
              </a:rPr>
              <a:t>Underkoffler</a:t>
            </a:r>
            <a:endParaRPr lang="en-US" dirty="0"/>
          </a:p>
        </p:txBody>
      </p:sp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213" y="1363697"/>
            <a:ext cx="2619375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2007 </a:t>
            </a:r>
            <a:r>
              <a:rPr lang="en-US" sz="2800" dirty="0"/>
              <a:t>– </a:t>
            </a:r>
            <a:r>
              <a:rPr lang="en-US" sz="2800" dirty="0" smtClean="0"/>
              <a:t>Apple’s </a:t>
            </a:r>
            <a:r>
              <a:rPr lang="en-US" sz="2800" b="1" dirty="0" smtClean="0"/>
              <a:t>iPhone</a:t>
            </a:r>
            <a:r>
              <a:rPr lang="en-US" sz="2800" dirty="0" smtClean="0"/>
              <a:t> popularizes the touch screen interface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endParaRPr lang="en-US" sz="2800" b="1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488668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2"/>
              </a:rPr>
              <a:t>http://passion-for-iphone.blogspot.com/</a:t>
            </a:r>
            <a:endParaRPr lang="en-US" sz="1600" dirty="0"/>
          </a:p>
        </p:txBody>
      </p:sp>
      <p:pic>
        <p:nvPicPr>
          <p:cNvPr id="1026" name="Picture 2" descr="http://2.bp.blogspot.com/-W0vG_-ykC0c/UNGWrPPYXfI/AAAAAAAAABg/gQE9fQ_LeyM/s1600/iphon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50" y="1600200"/>
            <a:ext cx="6031500" cy="45259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/>
              <a:t>2008 – </a:t>
            </a:r>
            <a:r>
              <a:rPr lang="en-US" sz="2800" b="1" dirty="0"/>
              <a:t>HTML5</a:t>
            </a:r>
            <a:r>
              <a:rPr lang="en-US" sz="2800" dirty="0"/>
              <a:t> working draft proposes </a:t>
            </a:r>
            <a:r>
              <a:rPr lang="en-US" sz="2800" dirty="0" smtClean="0"/>
              <a:t>UI </a:t>
            </a:r>
            <a:r>
              <a:rPr lang="en-US" sz="2800" dirty="0"/>
              <a:t>elements to match desktop app functionality</a:t>
            </a:r>
          </a:p>
          <a:p>
            <a:endParaRPr lang="en-US" sz="2800" dirty="0" smtClean="0"/>
          </a:p>
          <a:p>
            <a:r>
              <a:rPr lang="en-US" sz="2800" dirty="0" smtClean="0"/>
              <a:t>2010 – </a:t>
            </a:r>
            <a:r>
              <a:rPr lang="en-US" sz="2800" b="1" dirty="0" smtClean="0"/>
              <a:t>Windows 7</a:t>
            </a:r>
            <a:r>
              <a:rPr lang="en-US" sz="2800" dirty="0" smtClean="0"/>
              <a:t> introduces few UI tweaks but is commercially successful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2010 – Apple’s </a:t>
            </a:r>
            <a:r>
              <a:rPr lang="en-US" sz="2800" b="1" dirty="0" smtClean="0"/>
              <a:t>iPad</a:t>
            </a:r>
            <a:r>
              <a:rPr lang="en-US" sz="2800" dirty="0" smtClean="0"/>
              <a:t> brings touch screen interface to the tablet 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endParaRPr lang="en-US" sz="2800" b="1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2010 – Apple files </a:t>
            </a:r>
            <a:r>
              <a:rPr lang="en-US" sz="2800" dirty="0" smtClean="0">
                <a:hlinkClick r:id="rId2"/>
              </a:rPr>
              <a:t>lawsuit against HTC </a:t>
            </a:r>
            <a:r>
              <a:rPr lang="en-US" sz="2800" dirty="0" smtClean="0"/>
              <a:t>(maker of Android phones) claiming 20 patents were violated, some related to iPhone’s </a:t>
            </a:r>
            <a:r>
              <a:rPr lang="en-US" sz="2800" dirty="0" smtClean="0"/>
              <a:t>UI</a:t>
            </a:r>
          </a:p>
          <a:p>
            <a:r>
              <a:rPr lang="en-US" sz="2800" dirty="0" smtClean="0"/>
              <a:t>2011 – Apple files </a:t>
            </a:r>
            <a:r>
              <a:rPr lang="en-US" sz="2800" dirty="0" smtClean="0">
                <a:hlinkClick r:id="rId3"/>
              </a:rPr>
              <a:t>lawsuit against Samsung </a:t>
            </a:r>
            <a:r>
              <a:rPr lang="en-US" sz="2800" dirty="0" smtClean="0"/>
              <a:t>for violating patents for iPhone and iPad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017" y="3223647"/>
            <a:ext cx="3435765" cy="3200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ounded Rectangular Callout 3"/>
          <p:cNvSpPr/>
          <p:nvPr/>
        </p:nvSpPr>
        <p:spPr>
          <a:xfrm>
            <a:off x="728667" y="3525031"/>
            <a:ext cx="3733800" cy="2590800"/>
          </a:xfrm>
          <a:prstGeom prst="wedgeRoundRectCallout">
            <a:avLst>
              <a:gd name="adj1" fmla="val 59464"/>
              <a:gd name="adj2" fmla="val -138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“[We] think competition is healthy, but competitors should create their own original technology, not steal ours."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2012 – MS ditches </a:t>
            </a:r>
            <a:r>
              <a:rPr lang="en-US" sz="2800" dirty="0" err="1" smtClean="0"/>
              <a:t>skeuomorphs</a:t>
            </a:r>
            <a:r>
              <a:rPr lang="en-US" sz="2800" dirty="0"/>
              <a:t> and uses </a:t>
            </a:r>
            <a:r>
              <a:rPr lang="en-US" sz="2800" dirty="0" smtClean="0"/>
              <a:t>flat </a:t>
            </a:r>
            <a:r>
              <a:rPr lang="en-US" sz="2800" dirty="0"/>
              <a:t>design </a:t>
            </a:r>
            <a:r>
              <a:rPr lang="en-US" sz="2800" dirty="0" smtClean="0"/>
              <a:t>in </a:t>
            </a:r>
            <a:r>
              <a:rPr lang="en-US" sz="2800" b="1" dirty="0" smtClean="0"/>
              <a:t>Windows </a:t>
            </a:r>
            <a:r>
              <a:rPr lang="en-US" sz="2800" b="1" dirty="0" smtClean="0"/>
              <a:t>8, </a:t>
            </a:r>
            <a:r>
              <a:rPr lang="en-US" sz="2800" dirty="0" smtClean="0"/>
              <a:t>brings touch-screen </a:t>
            </a:r>
            <a:r>
              <a:rPr lang="en-US" sz="2800" dirty="0" smtClean="0"/>
              <a:t>UI to the desktop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endParaRPr lang="en-US" sz="2800" b="1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488668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Image: </a:t>
            </a:r>
            <a:r>
              <a:rPr lang="en-US" sz="1600" dirty="0">
                <a:hlinkClick r:id="rId3"/>
              </a:rPr>
              <a:t>http://en.wikipedia.org/wiki/File:Windows_8_start_screen.png</a:t>
            </a:r>
            <a:endParaRPr lang="en-US" sz="1600" dirty="0"/>
          </a:p>
        </p:txBody>
      </p:sp>
      <p:pic>
        <p:nvPicPr>
          <p:cNvPr id="2050" name="Picture 2" descr="File:Windows 8 start scre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620000" cy="4286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228601" y="5943600"/>
            <a:ext cx="1600200" cy="545068"/>
          </a:xfrm>
          <a:prstGeom prst="wedgeRectCallout">
            <a:avLst>
              <a:gd name="adj1" fmla="val 41717"/>
              <a:gd name="adj2" fmla="val -768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Where’s the </a:t>
            </a:r>
            <a:r>
              <a:rPr lang="en-US" b="1" dirty="0" smtClean="0"/>
              <a:t>Start</a:t>
            </a:r>
            <a:r>
              <a:rPr lang="en-US" dirty="0" smtClean="0"/>
              <a:t> button?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1960s – </a:t>
            </a:r>
            <a:r>
              <a:rPr lang="en-US" dirty="0"/>
              <a:t>Command-line interfaces (</a:t>
            </a:r>
            <a:r>
              <a:rPr lang="en-US" b="1" dirty="0"/>
              <a:t>CLIs</a:t>
            </a:r>
            <a:r>
              <a:rPr lang="en-US" dirty="0" smtClean="0"/>
              <a:t>) require typing memorized commands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35" y="1828800"/>
            <a:ext cx="75591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6096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DOS screen from 1980: </a:t>
            </a:r>
            <a:r>
              <a:rPr lang="en-US" dirty="0" smtClean="0">
                <a:hlinkClick r:id="rId3"/>
              </a:rPr>
              <a:t>http://osxbook.com/book/bonus/ancient/vpc/images/dos1x.gif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skeumorph?</a:t>
            </a:r>
            <a:endParaRPr lang="en-US" dirty="0"/>
          </a:p>
        </p:txBody>
      </p:sp>
      <p:pic>
        <p:nvPicPr>
          <p:cNvPr id="1026" name="Picture 2" descr="https://upload.wikimedia.org/wikipedia/commons/6/67/Redstair_GEARcompress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2133600"/>
            <a:ext cx="6791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149587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Image: </a:t>
            </a: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://en.wikipedia.org/wiki/Skeuomorph#/</a:t>
            </a:r>
            <a:r>
              <a:rPr lang="en-US" sz="1200" dirty="0" smtClean="0">
                <a:hlinkClick r:id="rId3"/>
              </a:rPr>
              <a:t>media/File:Redstair_GEARcompressor.png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295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derivative object that retains ornamental design cues from inherent structures in the original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63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en-US" dirty="0" smtClean="0"/>
              <a:t>2015 – </a:t>
            </a:r>
            <a:r>
              <a:rPr lang="en-US" b="1" dirty="0" smtClean="0"/>
              <a:t>Windows 10 </a:t>
            </a:r>
            <a:r>
              <a:rPr lang="en-US" dirty="0" smtClean="0"/>
              <a:t>returns focus to desktop, Cortana personal assistant, Microsoft Edge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6972300" cy="4673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477000"/>
            <a:ext cx="845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https://assets.pcmag.com/media/images/537201-microsoft-windows-10-creators-update-start-screen.jpg?thumb=y&amp;width=1650&amp;height=1100</a:t>
            </a:r>
          </a:p>
        </p:txBody>
      </p:sp>
    </p:spTree>
    <p:extLst>
      <p:ext uri="{BB962C8B-B14F-4D97-AF65-F5344CB8AC3E}">
        <p14:creationId xmlns:p14="http://schemas.microsoft.com/office/powerpoint/2010/main" val="4212807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en-US" dirty="0" smtClean="0"/>
              <a:t>2017 – McCown visits the Microsoft campus in Redmond, WA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56" y="1752600"/>
            <a:ext cx="8154644" cy="457391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057400" y="1447800"/>
            <a:ext cx="1981200" cy="914400"/>
          </a:xfrm>
          <a:prstGeom prst="cloudCallout">
            <a:avLst>
              <a:gd name="adj1" fmla="val -34132"/>
              <a:gd name="adj2" fmla="val 6080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place is HUGE!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3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1968 – Doug </a:t>
            </a:r>
            <a:r>
              <a:rPr lang="en-US" b="1" dirty="0" err="1" smtClean="0"/>
              <a:t>Engelbart</a:t>
            </a:r>
            <a:r>
              <a:rPr lang="en-US" dirty="0" smtClean="0"/>
              <a:t> demonstrates </a:t>
            </a:r>
            <a:r>
              <a:rPr lang="en-US" b="1" dirty="0" smtClean="0"/>
              <a:t>NLS</a:t>
            </a:r>
            <a:r>
              <a:rPr lang="en-US" dirty="0" smtClean="0"/>
              <a:t>, a system which uses a mouse, pointers, hypertext, and multiple windows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3379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09800"/>
            <a:ext cx="3733800" cy="275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5105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/>
              </a:rPr>
              <a:t>“The Demo”</a:t>
            </a:r>
            <a:endParaRPr lang="en-US" sz="3200" dirty="0"/>
          </a:p>
        </p:txBody>
      </p:sp>
      <p:pic>
        <p:nvPicPr>
          <p:cNvPr id="4098" name="Picture 2" descr="File:Firstmouseunders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114800"/>
            <a:ext cx="2857500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1200" y="35814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first mouse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6248400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6"/>
              </a:rPr>
              <a:t>http://en.wikipedia.org/wiki/File:Firstmouseunderside.jpg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/>
              <a:t>1970s – Researchers at Xerox Palo Alto Research Center (many from SRI) develop </a:t>
            </a:r>
            <a:r>
              <a:rPr lang="en-US" sz="2800" b="1" dirty="0" smtClean="0"/>
              <a:t>WIMP </a:t>
            </a:r>
            <a:r>
              <a:rPr lang="en-US" sz="2800" dirty="0" smtClean="0"/>
              <a:t>paradigm (Windows</a:t>
            </a:r>
            <a:r>
              <a:rPr lang="en-US" sz="2800" dirty="0"/>
              <a:t>, Icons, Menus, </a:t>
            </a:r>
            <a:r>
              <a:rPr lang="en-US" sz="2800" dirty="0" smtClean="0"/>
              <a:t>Pointers)</a:t>
            </a:r>
            <a:br>
              <a:rPr lang="en-US" sz="2800" dirty="0" smtClean="0"/>
            </a:br>
            <a:endParaRPr lang="en-US" sz="2800" dirty="0"/>
          </a:p>
          <a:p>
            <a:r>
              <a:rPr lang="en-US" sz="2800" dirty="0" smtClean="0"/>
              <a:t>1973 </a:t>
            </a:r>
            <a:r>
              <a:rPr lang="en-US" sz="2800" dirty="0"/>
              <a:t>– </a:t>
            </a:r>
            <a:r>
              <a:rPr lang="en-US" sz="2800" b="1" dirty="0"/>
              <a:t>Xerox</a:t>
            </a:r>
            <a:r>
              <a:rPr lang="en-US" sz="2800" dirty="0"/>
              <a:t> </a:t>
            </a:r>
            <a:r>
              <a:rPr lang="en-US" sz="2800" b="1" dirty="0" smtClean="0"/>
              <a:t>Alto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 smtClean="0"/>
              <a:t>commercial </a:t>
            </a:r>
            <a:r>
              <a:rPr lang="en-US" sz="2800" dirty="0"/>
              <a:t>failure due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/>
              <a:t>expense, poor user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interface</a:t>
            </a:r>
            <a:r>
              <a:rPr lang="en-US" sz="2800" dirty="0"/>
              <a:t>, and lack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programs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67000"/>
            <a:ext cx="3611880" cy="330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6172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Image: </a:t>
            </a:r>
            <a:r>
              <a:rPr lang="en-US" dirty="0" smtClean="0">
                <a:hlinkClick r:id="rId3"/>
              </a:rPr>
              <a:t>http://toastytech.com/guis/altosystem.jpg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dirty="0" smtClean="0"/>
              <a:t>1979 </a:t>
            </a:r>
            <a:r>
              <a:rPr lang="en-US" dirty="0"/>
              <a:t>– </a:t>
            </a:r>
            <a:r>
              <a:rPr lang="en-US" dirty="0" smtClean="0"/>
              <a:t>Steve Jobs and other Apple engineers </a:t>
            </a:r>
            <a:r>
              <a:rPr lang="en-US" b="1" dirty="0" smtClean="0"/>
              <a:t>visit Xerox</a:t>
            </a:r>
            <a:r>
              <a:rPr lang="en-US" dirty="0" smtClean="0"/>
              <a:t>. </a:t>
            </a:r>
            <a:r>
              <a:rPr lang="en-US" i="1" dirty="0" smtClean="0"/>
              <a:t>Pirates of Silicon Valley</a:t>
            </a:r>
            <a:r>
              <a:rPr lang="en-US" dirty="0" smtClean="0"/>
              <a:t> dramatizes the events, but </a:t>
            </a:r>
            <a:r>
              <a:rPr lang="en-US" dirty="0" smtClean="0">
                <a:hlinkClick r:id="rId2"/>
              </a:rPr>
              <a:t>Apple had already been working on the GUI</a:t>
            </a:r>
            <a:r>
              <a:rPr lang="en-US" dirty="0" smtClean="0"/>
              <a:t> before the visit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3200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878451"/>
            <a:ext cx="3181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“I felt like one of the Mongol hoards coming to </a:t>
            </a:r>
            <a:r>
              <a:rPr lang="en-US" sz="2000" dirty="0"/>
              <a:t>loot and plunder </a:t>
            </a:r>
            <a:r>
              <a:rPr lang="en-US" sz="2000" dirty="0" smtClean="0"/>
              <a:t>a bunch of defenseless villagers.” – Steve Wozniak in </a:t>
            </a:r>
            <a:r>
              <a:rPr lang="en-US" sz="2000" i="1" dirty="0" smtClean="0"/>
              <a:t>Pirates of Silicon Valley</a:t>
            </a:r>
            <a:endParaRPr lang="en-US" sz="2000" i="1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35" y="3291681"/>
            <a:ext cx="4543425" cy="2952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1981 </a:t>
            </a:r>
            <a:r>
              <a:rPr lang="en-US" sz="2800" dirty="0"/>
              <a:t>– </a:t>
            </a:r>
            <a:r>
              <a:rPr lang="en-US" sz="2800" b="1" dirty="0"/>
              <a:t>Xerox</a:t>
            </a:r>
            <a:r>
              <a:rPr lang="en-US" sz="2800" dirty="0"/>
              <a:t> </a:t>
            </a:r>
            <a:r>
              <a:rPr lang="en-US" sz="2800" b="1" dirty="0" smtClean="0"/>
              <a:t>Star</a:t>
            </a:r>
            <a:r>
              <a:rPr lang="en-US" sz="2800" dirty="0" smtClean="0"/>
              <a:t>: focus </a:t>
            </a:r>
            <a:r>
              <a:rPr lang="en-US" sz="2800" dirty="0"/>
              <a:t>on WYSIWYG.  Commercial failure (25K sold) due to expense ($16K each), performance (minutes to save a file, couple of hours to recover from crash), and poor </a:t>
            </a:r>
            <a:r>
              <a:rPr lang="en-US" sz="2800" dirty="0" smtClean="0"/>
              <a:t>marketing  </a:t>
            </a:r>
          </a:p>
          <a:p>
            <a:r>
              <a:rPr lang="en-US" sz="2800" dirty="0"/>
              <a:t>Promo: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www.youtube.com/watch?v=zVw86emu-K0</a:t>
            </a:r>
            <a:r>
              <a:rPr lang="en-US" sz="2400" dirty="0" smtClean="0"/>
              <a:t> </a:t>
            </a:r>
            <a:endParaRPr lang="en-US" sz="2800" dirty="0"/>
          </a:p>
        </p:txBody>
      </p:sp>
      <p:pic>
        <p:nvPicPr>
          <p:cNvPr id="20482" name="Picture 2" descr="Xerox Star Desk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76600"/>
            <a:ext cx="2667000" cy="27216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71600" y="62484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Image: </a:t>
            </a:r>
            <a:r>
              <a:rPr lang="en-US" sz="1600" dirty="0" smtClean="0">
                <a:hlinkClick r:id="rId4"/>
              </a:rPr>
              <a:t>http://toastytech.com/guis/star.html</a:t>
            </a:r>
            <a:endParaRPr lang="en-US" sz="1600" dirty="0"/>
          </a:p>
        </p:txBody>
      </p:sp>
      <p:pic>
        <p:nvPicPr>
          <p:cNvPr id="20484" name="Picture 4" descr="http://toastytech.com/guis/starapp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200400"/>
            <a:ext cx="3657600" cy="29051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153400" cy="5668963"/>
          </a:xfrm>
        </p:spPr>
        <p:txBody>
          <a:bodyPr>
            <a:normAutofit/>
          </a:bodyPr>
          <a:lstStyle/>
          <a:p>
            <a:r>
              <a:rPr lang="en-US" dirty="0"/>
              <a:t>1980s – Text user interfaces (</a:t>
            </a:r>
            <a:r>
              <a:rPr lang="en-US" b="1" dirty="0" smtClean="0"/>
              <a:t>TUIs</a:t>
            </a:r>
            <a:r>
              <a:rPr lang="en-US" dirty="0" smtClean="0"/>
              <a:t>), retronym coined after GUIs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22316" y="63246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2"/>
              </a:rPr>
              <a:t>http://en.wikipedia.org/wiki/Text_user_interface</a:t>
            </a:r>
            <a:endParaRPr lang="en-US" sz="1200" dirty="0"/>
          </a:p>
        </p:txBody>
      </p:sp>
      <p:pic>
        <p:nvPicPr>
          <p:cNvPr id="17410" name="Picture 2" descr="File:Synchron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1905000"/>
            <a:ext cx="7425833" cy="40192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/>
              <a:t>1983 – </a:t>
            </a:r>
            <a:r>
              <a:rPr lang="en-US" sz="2800" b="1" dirty="0"/>
              <a:t>Apple</a:t>
            </a:r>
            <a:r>
              <a:rPr lang="en-US" sz="2800" dirty="0"/>
              <a:t> </a:t>
            </a:r>
            <a:r>
              <a:rPr lang="en-US" sz="2800" b="1" dirty="0" smtClean="0"/>
              <a:t>Lisa</a:t>
            </a:r>
            <a:r>
              <a:rPr lang="en-US" sz="2800" dirty="0" smtClean="0"/>
              <a:t>: Many </a:t>
            </a:r>
            <a:r>
              <a:rPr lang="en-US" sz="2800" dirty="0"/>
              <a:t>developers from </a:t>
            </a:r>
            <a:r>
              <a:rPr lang="en-US" sz="2800" dirty="0" smtClean="0"/>
              <a:t>Xerox, not </a:t>
            </a:r>
            <a:r>
              <a:rPr lang="en-US" sz="2800" dirty="0"/>
              <a:t>commercially </a:t>
            </a:r>
            <a:r>
              <a:rPr lang="en-US" sz="2800" dirty="0" smtClean="0"/>
              <a:t>successful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211669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Images: </a:t>
            </a:r>
            <a:r>
              <a:rPr lang="en-US" sz="1400" dirty="0" smtClean="0">
                <a:hlinkClick r:id="rId3"/>
              </a:rPr>
              <a:t>http://en.wikipedia.org/wiki/File:Apple_Lisa.jpg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hlinkClick r:id="rId4"/>
              </a:rPr>
              <a:t> http://toastytech.com/guis/lisaos1LisaTour.html</a:t>
            </a:r>
            <a:endParaRPr lang="en-US" sz="1400" dirty="0"/>
          </a:p>
        </p:txBody>
      </p:sp>
      <p:pic>
        <p:nvPicPr>
          <p:cNvPr id="21506" name="Picture 2" descr="File:Apple Li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057400"/>
            <a:ext cx="3124200" cy="34655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08" name="Picture 4" descr="http://toastytech.com/guis/lisaos1Desktop_Manager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2920" y="2362200"/>
            <a:ext cx="4187060" cy="2819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14096</TotalTime>
  <Words>1058</Words>
  <Application>Microsoft Office PowerPoint</Application>
  <PresentationFormat>On-screen Show (4:3)</PresentationFormat>
  <Paragraphs>121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History of the Graphical User Interface (GUI)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Windows 95 Launch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skeumorph?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User Interfaces</dc:title>
  <dc:creator>Frank McCown</dc:creator>
  <cp:lastModifiedBy>Frank McCown</cp:lastModifiedBy>
  <cp:revision>128</cp:revision>
  <dcterms:created xsi:type="dcterms:W3CDTF">2010-08-24T19:17:24Z</dcterms:created>
  <dcterms:modified xsi:type="dcterms:W3CDTF">2017-08-22T13:46:02Z</dcterms:modified>
</cp:coreProperties>
</file>