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2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notesSlides/notesSlide4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5.xml" ContentType="application/vnd.openxmlformats-officedocument.presentationml.notesSlide+xml"/>
  <Override PartName="/ppt/tags/tag84.xml" ContentType="application/vnd.openxmlformats-officedocument.presentationml.tags+xml"/>
  <Override PartName="/ppt/notesSlides/notesSlide6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7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8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9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10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11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12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13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14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15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16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notesSlides/notesSlide17.xml" ContentType="application/vnd.openxmlformats-officedocument.presentationml.notesSlid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18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19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20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notesSlides/notesSlide21.xml" ContentType="application/vnd.openxmlformats-officedocument.presentationml.notesSlide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notesSlides/notesSlide22.xml" ContentType="application/vnd.openxmlformats-officedocument.presentationml.notesSlide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notesSlides/notesSlide23.xml" ContentType="application/vnd.openxmlformats-officedocument.presentationml.notesSlid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notesSlides/notesSlide24.xml" ContentType="application/vnd.openxmlformats-officedocument.presentationml.notesSlide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notesSlides/notesSlide25.xml" ContentType="application/vnd.openxmlformats-officedocument.presentationml.notesSlide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26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9" r:id="rId3"/>
    <p:sldId id="260" r:id="rId4"/>
    <p:sldId id="261" r:id="rId5"/>
    <p:sldId id="284" r:id="rId6"/>
    <p:sldId id="262" r:id="rId7"/>
    <p:sldId id="263" r:id="rId8"/>
    <p:sldId id="264" r:id="rId9"/>
    <p:sldId id="285" r:id="rId10"/>
    <p:sldId id="265" r:id="rId11"/>
    <p:sldId id="266" r:id="rId12"/>
    <p:sldId id="267" r:id="rId13"/>
    <p:sldId id="268" r:id="rId14"/>
    <p:sldId id="286" r:id="rId15"/>
    <p:sldId id="269" r:id="rId16"/>
    <p:sldId id="280" r:id="rId17"/>
    <p:sldId id="270" r:id="rId18"/>
    <p:sldId id="287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83" r:id="rId27"/>
    <p:sldId id="278" r:id="rId28"/>
    <p:sldId id="281" r:id="rId29"/>
    <p:sldId id="279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558" autoAdjust="0"/>
  </p:normalViewPr>
  <p:slideViewPr>
    <p:cSldViewPr>
      <p:cViewPr varScale="1">
        <p:scale>
          <a:sx n="63" d="100"/>
          <a:sy n="63" d="100"/>
        </p:scale>
        <p:origin x="158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31F49-14EE-4D7F-8743-EEA5EAAA0071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2609D-CE1A-44F0-B52C-47021D4567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93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As_We_May_Think" TargetMode="External"/><Relationship Id="rId3" Type="http://schemas.openxmlformats.org/officeDocument/2006/relationships/hyperlink" Target="http://en.wikipedia.org/wiki/Portmanteau" TargetMode="External"/><Relationship Id="rId7" Type="http://schemas.openxmlformats.org/officeDocument/2006/relationships/hyperlink" Target="http://en.wikipedia.org/wiki/The_Atlantic_Monthly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Vannevar_Bush" TargetMode="External"/><Relationship Id="rId5" Type="http://schemas.openxmlformats.org/officeDocument/2006/relationships/hyperlink" Target="http://en.wikipedia.org/wiki/Proto-hypertext" TargetMode="External"/><Relationship Id="rId4" Type="http://schemas.openxmlformats.org/officeDocument/2006/relationships/hyperlink" Target="http://en.wikipedia.org/wiki/Memex#cite_note-Buckland-1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nited_States_v._Microsoft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Usage_share_of_web_browsers" TargetMode="External"/><Relationship Id="rId5" Type="http://schemas.openxmlformats.org/officeDocument/2006/relationships/hyperlink" Target="http://en.wikipedia.org/wiki/Netscape_Navigator" TargetMode="External"/><Relationship Id="rId4" Type="http://schemas.openxmlformats.org/officeDocument/2006/relationships/hyperlink" Target="http://en.wikipedia.org/wiki/Netscape_Communications_Corporation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tunes.apple.com/us/album/guess-things-happen-that-way/id203940731?i=203943367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NeXT_Computer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Web_server" TargetMode="External"/><Relationship Id="rId4" Type="http://schemas.openxmlformats.org/officeDocument/2006/relationships/hyperlink" Target="http://en.wikipedia.org/wiki/CERN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cronym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Wikipedia: The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memex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Portmanteau"/>
              </a:rPr>
              <a:t>portmanteau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of "memory" and "index")</a:t>
            </a:r>
            <a:r>
              <a:rPr lang="en-US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[1]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name of the hypothetical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Proto-hypertext"/>
              </a:rPr>
              <a:t>proto-hypertext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system that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Vannevar Bush"/>
              </a:rPr>
              <a:t>Vannevar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Vannevar Bush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Vannevar Bush"/>
              </a:rPr>
              <a:t>Bush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described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his 1945 </a:t>
            </a:r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The Atlantic Monthly"/>
              </a:rPr>
              <a:t>The Atlantic Monthly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article "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As We May Think"/>
              </a:rPr>
              <a:t>As We May Think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(AWMT).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587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2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IE 1 was bundled for free with Windows 95 and later 98. Kicked off the Browser Wars and </a:t>
            </a:r>
            <a:r>
              <a:rPr lang="en-US" sz="1200" b="0" i="1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file" tooltip="United States v. Microsoft"/>
              </a:rPr>
              <a:t>United States v. Microsoft</a:t>
            </a:r>
            <a:endParaRPr lang="en-US" sz="1200" b="0" i="1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1" u="none" strike="noStrike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April 3, 2000, Judge Jackson issued his </a:t>
            </a:r>
            <a:r>
              <a:rPr lang="en-US" sz="1200" b="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findings of fact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that Microsoft had abused its monopoly position by attempting to "dissuade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action="ppaction://hlinkfile" tooltip="Netscape Communications Corporation"/>
              </a:rPr>
              <a:t>Netscape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from developing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 action="ppaction://hlinkfile" tooltip="Netscape Navigator"/>
              </a:rPr>
              <a:t>Navigator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as a platform", that it "withheld crucial technical information", and attempted to reduce Navigator's usage share by "giving Internet Explorer away and rewarding firms that helped build its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 action="ppaction://hlinkfile" tooltip="Usage share of web browsers"/>
              </a:rPr>
              <a:t>usage share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and "excluding Navigator from important distribution channels"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76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64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16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Corporation for Assigned Names and Numbers (ICANN)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94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photo</a:t>
            </a:r>
            <a:r>
              <a:rPr lang="en-US" baseline="0" dirty="0"/>
              <a:t> of the first Google server “Backrub” which is encased in the comp </a:t>
            </a:r>
            <a:r>
              <a:rPr lang="en-US" baseline="0" dirty="0" err="1"/>
              <a:t>sci</a:t>
            </a:r>
            <a:r>
              <a:rPr lang="en-US" baseline="0" dirty="0"/>
              <a:t> building at Stanford Univ.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91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39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63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Feb 2010, the 10 billionth song, “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Guess Things Happen That Way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 by Johnny Cash, was downloaded by Louie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Sulcer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Woodstock, Georgia.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06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Virus: Attaches itself to a program or files.  It is usually attached to an</a:t>
            </a:r>
            <a:r>
              <a:rPr lang="en-US" baseline="0" dirty="0"/>
              <a:t> executable file, and it can’t infect your computer unless you run or open the file, so it can’t spread without human action.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Worm: Type of virus that can travel</a:t>
            </a:r>
            <a:r>
              <a:rPr lang="en-US" baseline="0" dirty="0"/>
              <a:t> without human interaction. It uses a transportation feature of the infected system, like email or network connections so it can duplicate itself.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2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December 9, 1968, Douglas C. </a:t>
            </a:r>
            <a:r>
              <a:rPr lang="en-US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Engelbart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group of 17 researchers working with him in the Augmentation Research Center at Stanford Research Institute in Menlo Park, CA, presented a 90-minute live public demonstration of the online system, NLS, they had been working on since 1962.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60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24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YouTube co-founders: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Chad Hurley,</a:t>
            </a:r>
            <a:r>
              <a:rPr lang="en-US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Steve Chen, and Jawed Karim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3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2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89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47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1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HTML5 is currently a “candidate recommendation” and will</a:t>
            </a:r>
            <a:r>
              <a:rPr lang="en-US" baseline="0" dirty="0"/>
              <a:t> become an official “recommendation” in 2014.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758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HTML5 is currently a “candidate recommendation” and will</a:t>
            </a:r>
            <a:r>
              <a:rPr lang="en-US" baseline="0" dirty="0"/>
              <a:t> become an official “recommendation” in 2014.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749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75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70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45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E2609D-CE1A-44F0-B52C-47021D4567F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action="ppaction://hlinkfile" tooltip="NeXT Computer"/>
              </a:rPr>
              <a:t>NeXT Computer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was used by Berners-Lee at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4" action="ppaction://hlinkfile" tooltip="CERN"/>
              </a:rPr>
              <a:t>CERN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and became the world's first </a:t>
            </a:r>
            <a:r>
              <a:rPr lang="en-US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 action="ppaction://hlinkfile" tooltip="Web server"/>
              </a:rPr>
              <a:t>Web server</a:t>
            </a:r>
            <a:r>
              <a:rPr lang="en-US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7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Mosaic is credited with helping popularize the Web.  Many of Mosaic’s developers went on to develop Netscape Navigator</a:t>
            </a:r>
            <a:r>
              <a:rPr lang="en-US" baseline="0" dirty="0"/>
              <a:t> although the browsers did not share any of the same code.  Netscape’s code descendant is Firefox.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75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word "yahoo" is an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Acronym"/>
              </a:rPr>
              <a:t>acronym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for "Yet Another Hierarchical Officious Oracle"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BC614A-E43D-4BEF-81EA-A51D801D1AB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1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5FF5F-BCAE-4E28-9358-9A97A284C344}" type="datetimeFigureOut">
              <a:rPr lang="en-US" smtClean="0"/>
              <a:pPr/>
              <a:t>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FC7D-EE1B-4E3F-B9AB-98B403E415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66.xml"/><Relationship Id="rId7" Type="http://schemas.openxmlformats.org/officeDocument/2006/relationships/hyperlink" Target="http://creativecommons.org/licenses/by-nc/3.0/" TargetMode="Externa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.m4a"/><Relationship Id="rId4" Type="http://schemas.microsoft.com/office/2007/relationships/media" Target="../media/media1.m4a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13.jpeg"/><Relationship Id="rId3" Type="http://schemas.openxmlformats.org/officeDocument/2006/relationships/tags" Target="../tags/tag87.xml"/><Relationship Id="rId7" Type="http://schemas.openxmlformats.org/officeDocument/2006/relationships/audio" Target="../media/media10.m4a"/><Relationship Id="rId12" Type="http://schemas.openxmlformats.org/officeDocument/2006/relationships/hyperlink" Target="http://www.radford.edu/sjennings15/text.htm" TargetMode="Externa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microsoft.com/office/2007/relationships/media" Target="../media/media10.m4a"/><Relationship Id="rId11" Type="http://schemas.openxmlformats.org/officeDocument/2006/relationships/image" Target="../media/image12.jpeg"/><Relationship Id="rId5" Type="http://schemas.openxmlformats.org/officeDocument/2006/relationships/tags" Target="../tags/tag89.xml"/><Relationship Id="rId10" Type="http://schemas.openxmlformats.org/officeDocument/2006/relationships/hyperlink" Target="http://en.wikipedia.org/wiki/Tim_Berners-Lee" TargetMode="External"/><Relationship Id="rId4" Type="http://schemas.openxmlformats.org/officeDocument/2006/relationships/tags" Target="../tags/tag88.xml"/><Relationship Id="rId9" Type="http://schemas.openxmlformats.org/officeDocument/2006/relationships/notesSlide" Target="../notesSlides/notesSlide7.xml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openxmlformats.org/officeDocument/2006/relationships/tags" Target="../tags/tag9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.pn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audio" Target="../media/media11.m4a"/><Relationship Id="rId11" Type="http://schemas.openxmlformats.org/officeDocument/2006/relationships/image" Target="../media/image14.png"/><Relationship Id="rId5" Type="http://schemas.microsoft.com/office/2007/relationships/media" Target="../media/media11.m4a"/><Relationship Id="rId10" Type="http://schemas.openxmlformats.org/officeDocument/2006/relationships/hyperlink" Target="http://en.wikipedia.org/wiki/File:NCSAMosaic1.0Mac.png" TargetMode="External"/><Relationship Id="rId4" Type="http://schemas.openxmlformats.org/officeDocument/2006/relationships/tags" Target="../tags/tag93.xml"/><Relationship Id="rId9" Type="http://schemas.openxmlformats.org/officeDocument/2006/relationships/hyperlink" Target="http://en.wikipedia.org/wiki/Marc_Andreessen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.png"/><Relationship Id="rId3" Type="http://schemas.openxmlformats.org/officeDocument/2006/relationships/tags" Target="../tags/tag96.xml"/><Relationship Id="rId7" Type="http://schemas.openxmlformats.org/officeDocument/2006/relationships/audio" Target="../media/media12.m4a"/><Relationship Id="rId12" Type="http://schemas.openxmlformats.org/officeDocument/2006/relationships/image" Target="../media/image17.pn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microsoft.com/office/2007/relationships/media" Target="../media/media12.m4a"/><Relationship Id="rId11" Type="http://schemas.openxmlformats.org/officeDocument/2006/relationships/image" Target="../media/image16.jpeg"/><Relationship Id="rId5" Type="http://schemas.openxmlformats.org/officeDocument/2006/relationships/tags" Target="../tags/tag98.xml"/><Relationship Id="rId10" Type="http://schemas.openxmlformats.org/officeDocument/2006/relationships/image" Target="../media/image15.png"/><Relationship Id="rId4" Type="http://schemas.openxmlformats.org/officeDocument/2006/relationships/tags" Target="../tags/tag97.xml"/><Relationship Id="rId9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en/archive/2/2d/20130405022914!Netscape_2.02.png" TargetMode="External"/><Relationship Id="rId3" Type="http://schemas.openxmlformats.org/officeDocument/2006/relationships/tags" Target="../tags/tag101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3.m4a"/><Relationship Id="rId10" Type="http://schemas.openxmlformats.org/officeDocument/2006/relationships/image" Target="../media/image2.png"/><Relationship Id="rId4" Type="http://schemas.microsoft.com/office/2007/relationships/media" Target="../media/media13.m4a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audio" Target="../media/media14.m4a"/><Relationship Id="rId11" Type="http://schemas.openxmlformats.org/officeDocument/2006/relationships/image" Target="../media/image2.png"/><Relationship Id="rId5" Type="http://schemas.microsoft.com/office/2007/relationships/media" Target="../media/media14.m4a"/><Relationship Id="rId10" Type="http://schemas.openxmlformats.org/officeDocument/2006/relationships/hyperlink" Target="http://en.wikipedia.org/wiki/File:Internet_Explorer_1.0.png" TargetMode="External"/><Relationship Id="rId4" Type="http://schemas.openxmlformats.org/officeDocument/2006/relationships/tags" Target="../tags/tag105.xml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image" Target="../media/image2.png"/><Relationship Id="rId3" Type="http://schemas.openxmlformats.org/officeDocument/2006/relationships/tags" Target="../tags/tag110.xml"/><Relationship Id="rId7" Type="http://schemas.microsoft.com/office/2007/relationships/media" Target="../media/media16.m4a"/><Relationship Id="rId12" Type="http://schemas.openxmlformats.org/officeDocument/2006/relationships/image" Target="../media/image21.jpe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hyperlink" Target="http://home.snafu.de/tilman/mozilla/stomps.html" TargetMode="External"/><Relationship Id="rId5" Type="http://schemas.openxmlformats.org/officeDocument/2006/relationships/tags" Target="../tags/tag112.xml"/><Relationship Id="rId10" Type="http://schemas.openxmlformats.org/officeDocument/2006/relationships/notesSlide" Target="../notesSlides/notesSlide13.xml"/><Relationship Id="rId4" Type="http://schemas.openxmlformats.org/officeDocument/2006/relationships/tags" Target="../tags/tag111.xml"/><Relationship Id="rId9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7.m4a"/><Relationship Id="rId7" Type="http://schemas.openxmlformats.org/officeDocument/2006/relationships/image" Target="../media/image2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1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audio" Target="../media/media18.m4a"/><Relationship Id="rId11" Type="http://schemas.openxmlformats.org/officeDocument/2006/relationships/image" Target="../media/image2.png"/><Relationship Id="rId5" Type="http://schemas.microsoft.com/office/2007/relationships/media" Target="../media/media18.m4a"/><Relationship Id="rId10" Type="http://schemas.openxmlformats.org/officeDocument/2006/relationships/image" Target="../media/image24.jpeg"/><Relationship Id="rId4" Type="http://schemas.openxmlformats.org/officeDocument/2006/relationships/tags" Target="../tags/tag119.xml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122.xml"/><Relationship Id="rId7" Type="http://schemas.openxmlformats.org/officeDocument/2006/relationships/notesSlide" Target="../notesSlides/notesSlide16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9.m4a"/><Relationship Id="rId4" Type="http://schemas.microsoft.com/office/2007/relationships/media" Target="../media/media19.m4a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3.jpe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hyperlink" Target="http://en.wikipedia.org/wiki/Infinite_monkey_theorem_in_popular_culture" TargetMode="Externa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openxmlformats.org/officeDocument/2006/relationships/tags" Target="../tags/tag12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audio" Target="../media/media20.m4a"/><Relationship Id="rId11" Type="http://schemas.openxmlformats.org/officeDocument/2006/relationships/image" Target="../media/image2.png"/><Relationship Id="rId5" Type="http://schemas.microsoft.com/office/2007/relationships/media" Target="../media/media20.m4a"/><Relationship Id="rId10" Type="http://schemas.openxmlformats.org/officeDocument/2006/relationships/image" Target="../media/image27.png"/><Relationship Id="rId4" Type="http://schemas.openxmlformats.org/officeDocument/2006/relationships/tags" Target="../tags/tag126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8.xml"/><Relationship Id="rId3" Type="http://schemas.openxmlformats.org/officeDocument/2006/relationships/tags" Target="../tags/tag12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audio" Target="../media/media21.m4a"/><Relationship Id="rId11" Type="http://schemas.openxmlformats.org/officeDocument/2006/relationships/image" Target="../media/image2.png"/><Relationship Id="rId5" Type="http://schemas.microsoft.com/office/2007/relationships/media" Target="../media/media21.m4a"/><Relationship Id="rId10" Type="http://schemas.openxmlformats.org/officeDocument/2006/relationships/hyperlink" Target="http://www.engadget.com/2007/10/16/apple-officially-cuts-drm-free-track-prices-to-99/" TargetMode="External"/><Relationship Id="rId4" Type="http://schemas.openxmlformats.org/officeDocument/2006/relationships/tags" Target="../tags/tag130.xml"/><Relationship Id="rId9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13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audio" Target="../media/media22.m4a"/><Relationship Id="rId11" Type="http://schemas.openxmlformats.org/officeDocument/2006/relationships/image" Target="../media/image2.png"/><Relationship Id="rId5" Type="http://schemas.microsoft.com/office/2007/relationships/media" Target="../media/media22.m4a"/><Relationship Id="rId10" Type="http://schemas.openxmlformats.org/officeDocument/2006/relationships/image" Target="../media/image29.jpeg"/><Relationship Id="rId4" Type="http://schemas.openxmlformats.org/officeDocument/2006/relationships/tags" Target="../tags/tag134.xml"/><Relationship Id="rId9" Type="http://schemas.openxmlformats.org/officeDocument/2006/relationships/hyperlink" Target="http://www.lbl.gov/ITSD/CIS/compnews/2003/August/01-Sobig-worm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137.xml"/><Relationship Id="rId7" Type="http://schemas.openxmlformats.org/officeDocument/2006/relationships/notesSlide" Target="../notesSlides/notesSlide20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3.m4a"/><Relationship Id="rId4" Type="http://schemas.microsoft.com/office/2007/relationships/media" Target="../media/media23.m4a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3" Type="http://schemas.openxmlformats.org/officeDocument/2006/relationships/tags" Target="../tags/tag14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audio" Target="../media/media24.m4a"/><Relationship Id="rId11" Type="http://schemas.openxmlformats.org/officeDocument/2006/relationships/image" Target="../media/image2.png"/><Relationship Id="rId5" Type="http://schemas.microsoft.com/office/2007/relationships/media" Target="../media/media24.m4a"/><Relationship Id="rId10" Type="http://schemas.openxmlformats.org/officeDocument/2006/relationships/hyperlink" Target="http://www.usatoday.com/tech/news/2006-10-11-youtube-karim_x.htm" TargetMode="External"/><Relationship Id="rId4" Type="http://schemas.openxmlformats.org/officeDocument/2006/relationships/tags" Target="../tags/tag141.xml"/><Relationship Id="rId9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tags" Target="../tags/tag144.xml"/><Relationship Id="rId7" Type="http://schemas.openxmlformats.org/officeDocument/2006/relationships/notesSlide" Target="../notesSlides/notesSlide2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5.m4a"/><Relationship Id="rId10" Type="http://schemas.openxmlformats.org/officeDocument/2006/relationships/image" Target="../media/image2.png"/><Relationship Id="rId4" Type="http://schemas.microsoft.com/office/2007/relationships/media" Target="../media/media25.m4a"/><Relationship Id="rId9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Tallinn_Bronze_Soldier_-_May_2006_-_029.jpg" TargetMode="External"/><Relationship Id="rId3" Type="http://schemas.microsoft.com/office/2007/relationships/media" Target="../media/media26.m4a"/><Relationship Id="rId7" Type="http://schemas.openxmlformats.org/officeDocument/2006/relationships/image" Target="../media/image34.pn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6.m4a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3" Type="http://schemas.openxmlformats.org/officeDocument/2006/relationships/tags" Target="../tags/tag149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audio" Target="../media/media27.m4a"/><Relationship Id="rId11" Type="http://schemas.openxmlformats.org/officeDocument/2006/relationships/image" Target="../media/image2.png"/><Relationship Id="rId5" Type="http://schemas.microsoft.com/office/2007/relationships/media" Target="../media/media27.m4a"/><Relationship Id="rId10" Type="http://schemas.openxmlformats.org/officeDocument/2006/relationships/hyperlink" Target="http://en.wikipedia.org/wiki/File:Browser_Wars.svg" TargetMode="External"/><Relationship Id="rId4" Type="http://schemas.openxmlformats.org/officeDocument/2006/relationships/tags" Target="../tags/tag150.xml"/><Relationship Id="rId9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googlebooks/chrome/big_04.html" TargetMode="External"/><Relationship Id="rId3" Type="http://schemas.openxmlformats.org/officeDocument/2006/relationships/tags" Target="../tags/tag153.xml"/><Relationship Id="rId7" Type="http://schemas.openxmlformats.org/officeDocument/2006/relationships/notesSlide" Target="../notesSlides/notesSlide25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8.m4a"/><Relationship Id="rId10" Type="http://schemas.openxmlformats.org/officeDocument/2006/relationships/image" Target="../media/image2.png"/><Relationship Id="rId4" Type="http://schemas.microsoft.com/office/2007/relationships/media" Target="../media/media28.m4a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9.m4a"/><Relationship Id="rId7" Type="http://schemas.openxmlformats.org/officeDocument/2006/relationships/image" Target="../media/image37.png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emex" TargetMode="External"/><Relationship Id="rId3" Type="http://schemas.openxmlformats.org/officeDocument/2006/relationships/tags" Target="../tags/tag71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.png"/><Relationship Id="rId5" Type="http://schemas.openxmlformats.org/officeDocument/2006/relationships/audio" Target="../media/media3.m4a"/><Relationship Id="rId10" Type="http://schemas.openxmlformats.org/officeDocument/2006/relationships/image" Target="../media/image5.png"/><Relationship Id="rId4" Type="http://schemas.microsoft.com/office/2007/relationships/media" Target="../media/media3.m4a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.png"/><Relationship Id="rId3" Type="http://schemas.openxmlformats.org/officeDocument/2006/relationships/tags" Target="../tags/tag74.xml"/><Relationship Id="rId7" Type="http://schemas.openxmlformats.org/officeDocument/2006/relationships/slideLayout" Target="../slideLayouts/slideLayout2.xml"/><Relationship Id="rId12" Type="http://schemas.openxmlformats.org/officeDocument/2006/relationships/hyperlink" Target="http://technologyyz.blogspot.com/2012/12/engelbart-mouse.html" TargetMode="Externa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audio" Target="../media/media4.m4a"/><Relationship Id="rId11" Type="http://schemas.openxmlformats.org/officeDocument/2006/relationships/image" Target="../media/image7.jpeg"/><Relationship Id="rId5" Type="http://schemas.microsoft.com/office/2007/relationships/media" Target="../media/media4.m4a"/><Relationship Id="rId10" Type="http://schemas.openxmlformats.org/officeDocument/2006/relationships/image" Target="../media/image6.png"/><Relationship Id="rId4" Type="http://schemas.openxmlformats.org/officeDocument/2006/relationships/tags" Target="../tags/tag75.xml"/><Relationship Id="rId9" Type="http://schemas.openxmlformats.org/officeDocument/2006/relationships/hyperlink" Target="http://www.youtube.com/watch?v=yvx4ObDBGZ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76.xml"/><Relationship Id="rId6" Type="http://schemas.openxmlformats.org/officeDocument/2006/relationships/hyperlink" Target="http://www.mappingcyberspace.com/gallery/figure1_2.html" TargetMode="External"/><Relationship Id="rId5" Type="http://schemas.openxmlformats.org/officeDocument/2006/relationships/image" Target="../media/image8.gi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tools.ietf.org/html/rfc114" TargetMode="External"/><Relationship Id="rId3" Type="http://schemas.microsoft.com/office/2007/relationships/media" Target="../media/media6.m4a"/><Relationship Id="rId7" Type="http://schemas.openxmlformats.org/officeDocument/2006/relationships/hyperlink" Target="http://tools.ietf.org/html/rfc15" TargetMode="Externa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File:Internet_host_count_1988-2012_log_scale.png" TargetMode="External"/><Relationship Id="rId3" Type="http://schemas.openxmlformats.org/officeDocument/2006/relationships/tags" Target="../tags/tag83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8.m4a"/><Relationship Id="rId10" Type="http://schemas.openxmlformats.org/officeDocument/2006/relationships/image" Target="../media/image2.png"/><Relationship Id="rId4" Type="http://schemas.microsoft.com/office/2007/relationships/media" Target="../media/media8.m4a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hyperlink" Target="http://en.wikipedia.org/wiki/Robert_Tappan_Morris" TargetMode="External"/><Relationship Id="rId2" Type="http://schemas.microsoft.com/office/2007/relationships/media" Target="../media/media9.m4a"/><Relationship Id="rId1" Type="http://schemas.openxmlformats.org/officeDocument/2006/relationships/tags" Target="../tags/tag84.xml"/><Relationship Id="rId6" Type="http://schemas.openxmlformats.org/officeDocument/2006/relationships/image" Target="../media/image10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85800" y="989012"/>
            <a:ext cx="7772400" cy="1470025"/>
          </a:xfrm>
        </p:spPr>
        <p:txBody>
          <a:bodyPr>
            <a:noAutofit/>
          </a:bodyPr>
          <a:lstStyle/>
          <a:p>
            <a:r>
              <a:rPr lang="en-US" dirty="0"/>
              <a:t>A Short History of the </a:t>
            </a:r>
            <a:br>
              <a:rPr lang="en-US" dirty="0"/>
            </a:br>
            <a:r>
              <a:rPr lang="en-US" dirty="0"/>
              <a:t>Internet and Web</a:t>
            </a:r>
            <a:br>
              <a:rPr lang="en-US" dirty="0"/>
            </a:br>
            <a:r>
              <a:rPr lang="en-US" sz="3200" dirty="0"/>
              <a:t>(Narrated)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371600" y="2971800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/>
              <a:t>Frank McCown</a:t>
            </a:r>
          </a:p>
          <a:p>
            <a:r>
              <a:rPr lang="en-US" dirty="0"/>
              <a:t>COMP 250 – Internet Development</a:t>
            </a:r>
          </a:p>
          <a:p>
            <a:r>
              <a:rPr lang="en-US" dirty="0"/>
              <a:t>Harding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4900" y="5105400"/>
            <a:ext cx="6934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Photos were obtained from the Web, and copyright is held by the respective owners.</a:t>
            </a:r>
            <a:br>
              <a:rPr lang="en-US" sz="1400" dirty="0"/>
            </a:br>
            <a:r>
              <a:rPr lang="en-US" sz="1400" dirty="0"/>
              <a:t>Short History of Computing by Frank McCown is licensed under a </a:t>
            </a:r>
            <a:r>
              <a:rPr lang="en-US" sz="1400" dirty="0">
                <a:hlinkClick r:id="rId7"/>
              </a:rPr>
              <a:t>Creative Commons Attribution-</a:t>
            </a:r>
            <a:r>
              <a:rPr lang="en-US" sz="1400" dirty="0" err="1">
                <a:hlinkClick r:id="rId7"/>
              </a:rPr>
              <a:t>NonCommercial</a:t>
            </a:r>
            <a:r>
              <a:rPr lang="en-US" sz="1400" dirty="0">
                <a:hlinkClick r:id="rId7"/>
              </a:rPr>
              <a:t> 3.0 </a:t>
            </a:r>
            <a:r>
              <a:rPr lang="en-US" sz="1400" dirty="0" err="1">
                <a:hlinkClick r:id="rId7"/>
              </a:rPr>
              <a:t>Unported</a:t>
            </a:r>
            <a:r>
              <a:rPr lang="en-US" sz="1400" dirty="0">
                <a:hlinkClick r:id="rId7"/>
              </a:rPr>
              <a:t> License</a:t>
            </a:r>
            <a:endParaRPr lang="en-US" sz="1400" dirty="0"/>
          </a:p>
        </p:txBody>
      </p:sp>
      <p:pic>
        <p:nvPicPr>
          <p:cNvPr id="5" name="Picture 2" descr="Creative Commons Licen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52900" y="6002814"/>
            <a:ext cx="838200" cy="295275"/>
          </a:xfrm>
          <a:prstGeom prst="rect">
            <a:avLst/>
          </a:prstGeom>
          <a:noFill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3"/>
    </mc:Choice>
    <mc:Fallback xmlns="">
      <p:transition spd="slow" advTm="13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en-US" sz="2800" dirty="0"/>
              <a:t>1990 – </a:t>
            </a:r>
            <a:r>
              <a:rPr lang="en-US" sz="2800" dirty="0">
                <a:hlinkClick r:id="rId10"/>
              </a:rPr>
              <a:t>Tim Berners-Lee</a:t>
            </a:r>
            <a:r>
              <a:rPr lang="en-US" sz="2800" dirty="0"/>
              <a:t> and others at CERN develop the </a:t>
            </a:r>
            <a:r>
              <a:rPr lang="en-US" sz="2800" b="1" dirty="0" err="1"/>
              <a:t>WorldWideWeb</a:t>
            </a:r>
            <a:r>
              <a:rPr lang="en-US" sz="2800" b="1" dirty="0"/>
              <a:t> (WWW)</a:t>
            </a:r>
            <a:r>
              <a:rPr lang="en-US" sz="2800" dirty="0"/>
              <a:t>, HTML documents transmitted over the Internet by a web server to web browsers using URIs and HTTP (1</a:t>
            </a:r>
            <a:r>
              <a:rPr lang="en-US" sz="2800" baseline="30000" dirty="0"/>
              <a:t>st</a:t>
            </a:r>
            <a:r>
              <a:rPr lang="en-US" sz="2800" dirty="0"/>
              <a:t> web page online on Aug 6, 1991)</a:t>
            </a:r>
          </a:p>
          <a:p>
            <a:pPr lvl="0">
              <a:buNone/>
            </a:pPr>
            <a:br>
              <a:rPr lang="en-US" sz="2800" dirty="0"/>
            </a:br>
            <a:endParaRPr lang="en-US" sz="2800" dirty="0"/>
          </a:p>
          <a:p>
            <a:pPr lvl="0"/>
            <a:endParaRPr lang="en-US" sz="2800" dirty="0"/>
          </a:p>
        </p:txBody>
      </p:sp>
      <p:pic>
        <p:nvPicPr>
          <p:cNvPr id="35842" name="Picture 2" descr="File:First Web Server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78400" y="3200399"/>
            <a:ext cx="3708400" cy="27813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685800" y="61722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Images: </a:t>
            </a:r>
            <a:r>
              <a:rPr lang="en-US" sz="1400" dirty="0">
                <a:hlinkClick r:id="rId12"/>
              </a:rPr>
              <a:t>http://www.radford.edu/sjennings15/text.htm </a:t>
            </a:r>
            <a:r>
              <a:rPr lang="en-US" sz="1400" dirty="0">
                <a:hlinkClick r:id="rId10"/>
              </a:rPr>
              <a:t>http://en.wikipedia.org/wiki/Tim_Berners-Lee</a:t>
            </a:r>
            <a:endParaRPr lang="en-US" sz="1400" dirty="0"/>
          </a:p>
        </p:txBody>
      </p:sp>
      <p:pic>
        <p:nvPicPr>
          <p:cNvPr id="35844" name="Picture 4" descr="http://www.radford.edu/sjennings15/timbernerslee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" y="3200399"/>
            <a:ext cx="4191000" cy="2819401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0"/>
    </mc:Choice>
    <mc:Fallback xmlns="">
      <p:transition spd="slow" advTm="5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Autofit/>
          </a:bodyPr>
          <a:lstStyle/>
          <a:p>
            <a:pPr lvl="0"/>
            <a:r>
              <a:rPr lang="en-US" sz="2800" dirty="0"/>
              <a:t>1992 – </a:t>
            </a:r>
            <a:r>
              <a:rPr lang="en-US" sz="2800" b="1" dirty="0" err="1"/>
              <a:t>ViolaWWW</a:t>
            </a:r>
            <a:r>
              <a:rPr lang="en-US" sz="2800" dirty="0"/>
              <a:t> browser for UNIX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50 web servers</a:t>
            </a:r>
            <a:br>
              <a:rPr lang="en-US" sz="2800" dirty="0"/>
            </a:br>
            <a:endParaRPr lang="en-US" sz="2800" dirty="0"/>
          </a:p>
          <a:p>
            <a:r>
              <a:rPr lang="en-US" sz="2800" dirty="0"/>
              <a:t>1993 – 500 web servers</a:t>
            </a:r>
            <a:br>
              <a:rPr lang="en-US" sz="2800" dirty="0"/>
            </a:br>
            <a:br>
              <a:rPr lang="en-US" sz="2800" dirty="0"/>
            </a:br>
            <a:r>
              <a:rPr lang="en-US" sz="2800" b="1" dirty="0"/>
              <a:t>Mosaic</a:t>
            </a:r>
            <a:r>
              <a:rPr lang="en-US" sz="2800" dirty="0"/>
              <a:t> web browser – </a:t>
            </a:r>
            <a:br>
              <a:rPr lang="en-US" sz="2800" dirty="0"/>
            </a:br>
            <a:r>
              <a:rPr lang="en-US" sz="2800" dirty="0"/>
              <a:t>multi-platform and</a:t>
            </a:r>
            <a:br>
              <a:rPr lang="en-US" sz="2800" dirty="0"/>
            </a:br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browser to display </a:t>
            </a:r>
            <a:br>
              <a:rPr lang="en-US" sz="2800" dirty="0"/>
            </a:br>
            <a:r>
              <a:rPr lang="en-US" sz="2800" dirty="0"/>
              <a:t>inline images, written </a:t>
            </a:r>
            <a:br>
              <a:rPr lang="en-US" sz="2800" dirty="0"/>
            </a:br>
            <a:r>
              <a:rPr lang="en-US" sz="2800" dirty="0"/>
              <a:t>by </a:t>
            </a:r>
            <a:r>
              <a:rPr lang="en-US" sz="2800" dirty="0">
                <a:hlinkClick r:id="rId9"/>
              </a:rPr>
              <a:t>Marc </a:t>
            </a:r>
            <a:r>
              <a:rPr lang="en-US" sz="2800" dirty="0" err="1">
                <a:hlinkClick r:id="rId9"/>
              </a:rPr>
              <a:t>Andreesen</a:t>
            </a:r>
            <a:br>
              <a:rPr lang="en-US" sz="2800" dirty="0"/>
            </a:br>
            <a:endParaRPr lang="en-US" sz="2800" dirty="0"/>
          </a:p>
          <a:p>
            <a:pPr lvl="0"/>
            <a:endParaRPr lang="en-US" sz="2800" dirty="0"/>
          </a:p>
          <a:p>
            <a:pPr lvl="0">
              <a:buNone/>
            </a:pPr>
            <a:br>
              <a:rPr lang="en-US" sz="2800" dirty="0"/>
            </a:br>
            <a:endParaRPr lang="en-US" sz="2800" dirty="0"/>
          </a:p>
          <a:p>
            <a:pPr lvl="0"/>
            <a:endParaRPr lang="en-US" sz="2800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685800" y="6248400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Image: </a:t>
            </a:r>
            <a:r>
              <a:rPr lang="en-US" sz="1400" dirty="0">
                <a:hlinkClick r:id="rId10"/>
              </a:rPr>
              <a:t>http://en.wikipedia.org/wiki/File:NCSAMosaic1.0Mac.png</a:t>
            </a:r>
            <a:endParaRPr lang="en-US" sz="1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05400" y="2286000"/>
            <a:ext cx="3581400" cy="3723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6"/>
    </mc:Choice>
    <mc:Fallback xmlns="">
      <p:transition spd="slow" advTm="35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en-US" dirty="0"/>
              <a:t>1994 – </a:t>
            </a:r>
            <a:r>
              <a:rPr lang="en-US" b="1" dirty="0"/>
              <a:t>2,500 web servers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WWW Consortium (</a:t>
            </a:r>
            <a:r>
              <a:rPr lang="en-US" b="1" dirty="0"/>
              <a:t>W3C</a:t>
            </a:r>
            <a:r>
              <a:rPr lang="en-US" dirty="0"/>
              <a:t>) began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Netscape 1.0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Yahoo!</a:t>
            </a:r>
            <a:r>
              <a:rPr lang="en-US" dirty="0"/>
              <a:t> Web directory started by Jerry Yang and David </a:t>
            </a:r>
            <a:r>
              <a:rPr lang="en-US" dirty="0" err="1"/>
              <a:t>Filo</a:t>
            </a:r>
            <a:endParaRPr lang="en-US" dirty="0"/>
          </a:p>
          <a:p>
            <a:pPr lvl="0">
              <a:buNone/>
            </a:pPr>
            <a:endParaRPr lang="en-US" dirty="0"/>
          </a:p>
        </p:txBody>
      </p:sp>
      <p:pic>
        <p:nvPicPr>
          <p:cNvPr id="47106" name="Picture 2" descr="http://upload.wikimedia.org/wikipedia/en/thumb/e/ec/W3C_logo.svg/200px-W3C_logo.sv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1066800"/>
            <a:ext cx="1905000" cy="1266826"/>
          </a:xfrm>
          <a:prstGeom prst="rect">
            <a:avLst/>
          </a:prstGeom>
          <a:noFill/>
        </p:spPr>
      </p:pic>
      <p:pic>
        <p:nvPicPr>
          <p:cNvPr id="47110" name="Picture 6" descr="http://t3.gstatic.com/images?q=tbn:ANd9GcSr6bv-Ehv1DzYIYu3URPI6WnZdAoXmqFH_B3t_TsrmURncxXw&amp;t=1&amp;usg=__BHlBvjAUw-eMh_BTsditJezVmbM=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8200" y="2209800"/>
            <a:ext cx="1600199" cy="1600200"/>
          </a:xfrm>
          <a:prstGeom prst="rect">
            <a:avLst/>
          </a:prstGeom>
          <a:noFill/>
        </p:spPr>
      </p:pic>
      <p:pic>
        <p:nvPicPr>
          <p:cNvPr id="47113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05412" y="5210175"/>
            <a:ext cx="33051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000"/>
    </mc:Choice>
    <mc:Fallback xmlns="">
      <p:transition spd="slow" advTm="6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1995 – </a:t>
            </a:r>
            <a:r>
              <a:rPr lang="en-US" sz="2400" b="1" dirty="0"/>
              <a:t>Netscape 2.0 </a:t>
            </a:r>
            <a:r>
              <a:rPr lang="en-US" sz="2400" dirty="0"/>
              <a:t>– Supported plug-ins, frames, Java applets, JavaScript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685800" y="6248400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8"/>
              </a:rPr>
              <a:t>http://upload.wikimedia.org/wikipedia/en/archive/2/2d/20130405022914!Netscape_2.02.png</a:t>
            </a:r>
            <a:r>
              <a:rPr lang="en-US" sz="1400" dirty="0"/>
              <a:t> </a:t>
            </a:r>
          </a:p>
        </p:txBody>
      </p:sp>
      <p:pic>
        <p:nvPicPr>
          <p:cNvPr id="4098" name="Picture 2" descr="http://upload.wikimedia.org/wikipedia/en/archive/2/2d/20130405022914!Netscape_2.0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51" y="1538288"/>
            <a:ext cx="5488298" cy="458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000"/>
    </mc:Choice>
    <mc:Fallback xmlns="">
      <p:transition spd="slow" advTm="7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lvl="0"/>
            <a:r>
              <a:rPr lang="en-US" sz="2800" dirty="0"/>
              <a:t>1995 - </a:t>
            </a:r>
            <a:r>
              <a:rPr lang="en-US" sz="2800" b="1" dirty="0"/>
              <a:t>Internet Explorer 1.0</a:t>
            </a:r>
            <a:r>
              <a:rPr lang="en-US" sz="2800" dirty="0"/>
              <a:t> released by Microsoft</a:t>
            </a:r>
          </a:p>
          <a:p>
            <a:pPr lvl="0">
              <a:buNone/>
            </a:pPr>
            <a:endParaRPr lang="en-US" sz="2800" dirty="0"/>
          </a:p>
        </p:txBody>
      </p:sp>
      <p:pic>
        <p:nvPicPr>
          <p:cNvPr id="49154" name="Picture 2" descr="File:Internet Explorer 1.0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64216" y="1675606"/>
            <a:ext cx="6015567" cy="45116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685800" y="6324600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10"/>
              </a:rPr>
              <a:t>http://en.wikipedia.org/wiki/File:Internet_Explorer_1.0.png</a:t>
            </a:r>
            <a:endParaRPr lang="en-US" sz="1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96"/>
    </mc:Choice>
    <mc:Fallback xmlns="">
      <p:transition spd="slow" advTm="40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lvl="0"/>
            <a:r>
              <a:rPr lang="en-US" sz="3000" dirty="0"/>
              <a:t>1996 – Macromedia </a:t>
            </a:r>
            <a:r>
              <a:rPr lang="en-US" sz="3000" b="1" dirty="0"/>
              <a:t>Flash</a:t>
            </a:r>
            <a:r>
              <a:rPr lang="en-US" sz="3000" dirty="0"/>
              <a:t> 1.0 (previously called </a:t>
            </a:r>
            <a:r>
              <a:rPr lang="en-US" sz="3000" dirty="0" err="1"/>
              <a:t>FutureSplash</a:t>
            </a:r>
            <a:r>
              <a:rPr lang="en-US" sz="3000" dirty="0"/>
              <a:t> Animator)</a:t>
            </a:r>
            <a:br>
              <a:rPr lang="en-US" sz="3000" dirty="0"/>
            </a:br>
            <a:br>
              <a:rPr lang="en-US" sz="3000" dirty="0"/>
            </a:br>
            <a:r>
              <a:rPr lang="en-US" sz="3000" b="1" dirty="0"/>
              <a:t>Internet Archive </a:t>
            </a:r>
            <a:r>
              <a:rPr lang="en-US" sz="3000" dirty="0"/>
              <a:t>begins archiving the Web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4378" y="2849563"/>
            <a:ext cx="5635244" cy="3281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00"/>
    </mc:Choice>
    <mc:Fallback xmlns="">
      <p:transition spd="slow" advTm="6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r>
              <a:rPr lang="en-US" dirty="0"/>
              <a:t>1997 – </a:t>
            </a:r>
            <a:r>
              <a:rPr lang="en-US" b="1" dirty="0"/>
              <a:t>HTML 4.0 </a:t>
            </a:r>
            <a:r>
              <a:rPr lang="en-US" dirty="0"/>
              <a:t>de facto standard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Browser Wars I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 Netscape vs. IE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>
            <p:custDataLst>
              <p:tags r:id="rId3"/>
            </p:custDataLst>
          </p:nvPr>
        </p:nvSpPr>
        <p:spPr>
          <a:xfrm>
            <a:off x="685800" y="6248400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Image: </a:t>
            </a:r>
            <a:r>
              <a:rPr lang="en-US" sz="1400" dirty="0">
                <a:hlinkClick r:id="rId11"/>
              </a:rPr>
              <a:t>http://home.snafu.de/tilman/mozilla/stomps.html</a:t>
            </a:r>
            <a:endParaRPr lang="en-US" sz="1400" dirty="0"/>
          </a:p>
        </p:txBody>
      </p:sp>
      <p:pic>
        <p:nvPicPr>
          <p:cNvPr id="53250" name="Picture 2" descr="[Mozilla thumbs-up: Netscape - 72, Microsoft - 18]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4816" y="1413422"/>
            <a:ext cx="3148584" cy="4704499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>
            <p:custDataLst>
              <p:tags r:id="rId5"/>
            </p:custDataLst>
          </p:nvPr>
        </p:nvCxnSpPr>
        <p:spPr>
          <a:xfrm flipV="1">
            <a:off x="4114800" y="3765672"/>
            <a:ext cx="1371600" cy="500932"/>
          </a:xfrm>
          <a:prstGeom prst="straightConnector1">
            <a:avLst/>
          </a:prstGeom>
          <a:ln w="254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>
            <p:custDataLst>
              <p:tags r:id="rId6"/>
            </p:custDataLst>
          </p:nvPr>
        </p:nvSpPr>
        <p:spPr>
          <a:xfrm>
            <a:off x="1676400" y="4114800"/>
            <a:ext cx="274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“Netscape 72, </a:t>
            </a:r>
            <a:br>
              <a:rPr lang="en-US" sz="2400" dirty="0"/>
            </a:br>
            <a:r>
              <a:rPr lang="en-US" sz="2400" dirty="0"/>
              <a:t>Microsoft 18”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664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00"/>
    </mc:Choice>
    <mc:Fallback xmlns="">
      <p:transition spd="slow" advTm="5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1998 – Network Solutions registers </a:t>
            </a:r>
            <a:r>
              <a:rPr lang="en-US" b="1" dirty="0"/>
              <a:t>2 millionth domain name</a:t>
            </a:r>
            <a:br>
              <a:rPr lang="en-US" b="1" dirty="0"/>
            </a:br>
            <a:br>
              <a:rPr lang="en-US" dirty="0"/>
            </a:br>
            <a:r>
              <a:rPr lang="en-US" dirty="0"/>
              <a:t>Emergence of </a:t>
            </a:r>
            <a:r>
              <a:rPr lang="en-US" b="1" dirty="0"/>
              <a:t>&lt;XML&gt;</a:t>
            </a:r>
            <a:br>
              <a:rPr lang="en-US" b="1" dirty="0"/>
            </a:br>
            <a:br>
              <a:rPr lang="en-US" dirty="0"/>
            </a:br>
            <a:r>
              <a:rPr lang="en-US" b="1" dirty="0"/>
              <a:t>ICANN </a:t>
            </a:r>
            <a:r>
              <a:rPr lang="en-US" dirty="0"/>
              <a:t>created to manage IP </a:t>
            </a:r>
            <a:br>
              <a:rPr lang="en-US" dirty="0"/>
            </a:br>
            <a:r>
              <a:rPr lang="en-US" dirty="0"/>
              <a:t>address space and DNS root</a:t>
            </a:r>
            <a:br>
              <a:rPr lang="en-US" dirty="0"/>
            </a:br>
            <a:r>
              <a:rPr lang="en-US" dirty="0"/>
              <a:t>zone</a:t>
            </a:r>
          </a:p>
          <a:p>
            <a:endParaRPr lang="en-US" dirty="0"/>
          </a:p>
        </p:txBody>
      </p:sp>
      <p:pic>
        <p:nvPicPr>
          <p:cNvPr id="6146" name="Picture 2" descr="ICANN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048000"/>
            <a:ext cx="1628775" cy="12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00"/>
    </mc:Choice>
    <mc:Fallback xmlns="">
      <p:transition spd="slow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1998 – </a:t>
            </a:r>
            <a:r>
              <a:rPr lang="en-US" b="1" dirty="0"/>
              <a:t>Google</a:t>
            </a:r>
            <a:r>
              <a:rPr lang="en-US" dirty="0"/>
              <a:t> founded by Larry Page and Sergey </a:t>
            </a:r>
            <a:r>
              <a:rPr lang="en-US" dirty="0" err="1"/>
              <a:t>Brin</a:t>
            </a:r>
            <a:endParaRPr lang="en-US" dirty="0"/>
          </a:p>
          <a:p>
            <a:endParaRPr lang="en-US" dirty="0"/>
          </a:p>
        </p:txBody>
      </p:sp>
      <p:pic>
        <p:nvPicPr>
          <p:cNvPr id="51204" name="Picture 4" descr="[049.JPG]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71600" y="1905000"/>
            <a:ext cx="2971800" cy="3962400"/>
          </a:xfrm>
          <a:prstGeom prst="rect">
            <a:avLst/>
          </a:prstGeom>
          <a:noFill/>
        </p:spPr>
      </p:pic>
      <p:pic>
        <p:nvPicPr>
          <p:cNvPr id="51202" name="Picture 2" descr="http://www.thefinestwriter.com/blog/wp-content/uploads/2010/01/google-larry-page-and-sergey-brin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24400" y="1905000"/>
            <a:ext cx="3055044" cy="3962400"/>
          </a:xfrm>
          <a:prstGeom prst="rect">
            <a:avLst/>
          </a:prstGeo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25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97"/>
    </mc:Choice>
    <mc:Fallback xmlns="">
      <p:transition spd="slow" advTm="53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lilith-ezine.com/articles/entertainment/images/Napster-Log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"/>
            <a:ext cx="1614184" cy="154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457200"/>
            <a:ext cx="8229600" cy="5943600"/>
          </a:xfrm>
        </p:spPr>
        <p:txBody>
          <a:bodyPr>
            <a:normAutofit/>
          </a:bodyPr>
          <a:lstStyle/>
          <a:p>
            <a:r>
              <a:rPr lang="en-US" dirty="0"/>
              <a:t>2000 – </a:t>
            </a:r>
            <a:r>
              <a:rPr lang="en-US" b="1" dirty="0"/>
              <a:t>Napster</a:t>
            </a:r>
            <a:r>
              <a:rPr lang="en-US" dirty="0"/>
              <a:t> sued over </a:t>
            </a:r>
            <a:br>
              <a:rPr lang="en-US" dirty="0"/>
            </a:br>
            <a:r>
              <a:rPr lang="en-US" dirty="0"/>
              <a:t>music sharing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Web size estimates by NEC-RI and </a:t>
            </a:r>
            <a:r>
              <a:rPr lang="en-US" dirty="0" err="1"/>
              <a:t>Inktomi</a:t>
            </a:r>
            <a:r>
              <a:rPr lang="en-US" dirty="0"/>
              <a:t> surpass </a:t>
            </a:r>
            <a:r>
              <a:rPr lang="en-US" b="1" dirty="0"/>
              <a:t>1 billion </a:t>
            </a:r>
            <a:r>
              <a:rPr lang="en-US" b="1" dirty="0" err="1"/>
              <a:t>indexable</a:t>
            </a:r>
            <a:r>
              <a:rPr lang="en-US" b="1" dirty="0"/>
              <a:t> pages</a:t>
            </a:r>
            <a:r>
              <a:rPr lang="en-US" dirty="0"/>
              <a:t>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XHTML 1.0</a:t>
            </a:r>
            <a:r>
              <a:rPr lang="en-US" dirty="0"/>
              <a:t> recommended by W3C</a:t>
            </a:r>
          </a:p>
          <a:p>
            <a:pPr lvl="0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00"/>
    </mc:Choice>
    <mc:Fallback xmlns="">
      <p:transition spd="slow" advTm="8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810768" y="990600"/>
            <a:ext cx="762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“We've all heard that a million monkeys banging on a million typewriters will eventually reproduce the entire works of Shakespeare. Now, thanks to the Internet, we know this is not true.”</a:t>
            </a:r>
          </a:p>
          <a:p>
            <a:endParaRPr lang="en-US" sz="3600" dirty="0"/>
          </a:p>
          <a:p>
            <a:r>
              <a:rPr lang="en-US" sz="3600" dirty="0"/>
              <a:t>- Robert </a:t>
            </a:r>
            <a:r>
              <a:rPr lang="en-US" sz="3600" dirty="0" err="1"/>
              <a:t>Wilensky</a:t>
            </a:r>
            <a:endParaRPr lang="en-US" sz="3600" dirty="0"/>
          </a:p>
        </p:txBody>
      </p:sp>
      <p:pic>
        <p:nvPicPr>
          <p:cNvPr id="2050" name="Picture 2" descr="http://upload.wikimedia.org/wikipedia/commons/thumb/f/f1/Monkey-typing.jpg/250px-Monkey-typing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58" y="4343400"/>
            <a:ext cx="2736010" cy="154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16"/>
    </mc:Choice>
    <mc:Fallback xmlns="">
      <p:transition spd="slow" advTm="49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45827" y="2886075"/>
            <a:ext cx="534754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7200" y="457200"/>
            <a:ext cx="6477000" cy="56689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2001 – </a:t>
            </a:r>
            <a:r>
              <a:rPr lang="en-US" b="1" dirty="0"/>
              <a:t>Wikipedia</a:t>
            </a:r>
            <a:r>
              <a:rPr lang="en-US" dirty="0"/>
              <a:t>: encyclopedia that can be edited by anyone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2002 – </a:t>
            </a:r>
            <a:r>
              <a:rPr lang="en-US" b="1" dirty="0"/>
              <a:t>Blogs</a:t>
            </a:r>
            <a:r>
              <a:rPr lang="en-US" dirty="0"/>
              <a:t> become popular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457200" y="6400800"/>
            <a:ext cx="792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The Political Blogosphere and the 2004 U.S. Election </a:t>
            </a:r>
            <a:r>
              <a:rPr lang="en-US" dirty="0"/>
              <a:t>by </a:t>
            </a:r>
            <a:r>
              <a:rPr lang="en-US" dirty="0" err="1"/>
              <a:t>Adamic</a:t>
            </a:r>
            <a:r>
              <a:rPr lang="en-US" dirty="0"/>
              <a:t> &amp; Glance</a:t>
            </a:r>
          </a:p>
        </p:txBody>
      </p:sp>
      <p:pic>
        <p:nvPicPr>
          <p:cNvPr id="5122" name="Picture 2" descr="A white sphere made of large jigsaw pieces. Letters from several alphabets are shown on the piece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7200"/>
            <a:ext cx="1428750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2003 – </a:t>
            </a:r>
            <a:r>
              <a:rPr lang="en-US" b="1" dirty="0"/>
              <a:t>iTunes.com</a:t>
            </a:r>
            <a:r>
              <a:rPr lang="en-US" dirty="0"/>
              <a:t> and other legal Internet music downloading services appear.  iTunes.com registers 25</a:t>
            </a:r>
            <a:r>
              <a:rPr lang="en-US" baseline="30000" dirty="0"/>
              <a:t>th</a:t>
            </a:r>
            <a:r>
              <a:rPr lang="en-US" dirty="0"/>
              <a:t> million song download in Dec (“Let It Snow! Let It Snow! Let It Snow!” by Frank Sinatra).</a:t>
            </a:r>
          </a:p>
        </p:txBody>
      </p:sp>
      <p:pic>
        <p:nvPicPr>
          <p:cNvPr id="65538" name="Picture 2" descr="http://www.blogcdn.com/www.engadget.com/media/2007/10/itunes_99_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67000" y="3352800"/>
            <a:ext cx="3562350" cy="237172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762000" y="624840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Image: </a:t>
            </a:r>
            <a:r>
              <a:rPr lang="en-US" sz="1400" dirty="0">
                <a:hlinkClick r:id="rId10"/>
              </a:rPr>
              <a:t>http://www.engadget.com/2007/10/16/apple-officially-cuts-drm-free-track-prices-to-99/</a:t>
            </a:r>
            <a:endParaRPr lang="en-US" sz="1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0"/>
    </mc:Choice>
    <mc:Fallback xmlns=""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Autofit/>
          </a:bodyPr>
          <a:lstStyle/>
          <a:p>
            <a:r>
              <a:rPr lang="en-US" dirty="0"/>
              <a:t>2003 – </a:t>
            </a:r>
            <a:r>
              <a:rPr lang="en-US" b="1" dirty="0"/>
              <a:t>Security</a:t>
            </a:r>
            <a:r>
              <a:rPr lang="en-US" dirty="0"/>
              <a:t> </a:t>
            </a:r>
            <a:r>
              <a:rPr lang="en-US" b="1" dirty="0"/>
              <a:t>problems</a:t>
            </a:r>
            <a:endParaRPr lang="en-US" dirty="0"/>
          </a:p>
          <a:p>
            <a:pPr lvl="1"/>
            <a:r>
              <a:rPr lang="en-US" sz="3200" dirty="0"/>
              <a:t>SQL Slammer worm - largest and fastest </a:t>
            </a:r>
            <a:r>
              <a:rPr lang="en-US" sz="3000" dirty="0"/>
              <a:t>spreading distributed denial of service (</a:t>
            </a:r>
            <a:r>
              <a:rPr lang="en-US" sz="3000" dirty="0" err="1"/>
              <a:t>DDoS</a:t>
            </a:r>
            <a:r>
              <a:rPr lang="en-US" sz="3000" dirty="0"/>
              <a:t>) attacks ever  </a:t>
            </a:r>
          </a:p>
          <a:p>
            <a:pPr lvl="1"/>
            <a:r>
              <a:rPr lang="en-US" sz="3000" dirty="0" err="1"/>
              <a:t>Sobig.F</a:t>
            </a:r>
            <a:r>
              <a:rPr lang="en-US" sz="3000" dirty="0"/>
              <a:t> virus - the fastest spreading virus ever</a:t>
            </a:r>
          </a:p>
          <a:p>
            <a:pPr lvl="1"/>
            <a:r>
              <a:rPr lang="en-US" sz="3000" dirty="0"/>
              <a:t>Blaster (</a:t>
            </a:r>
            <a:r>
              <a:rPr lang="en-US" sz="3000" dirty="0" err="1"/>
              <a:t>MSBlast</a:t>
            </a:r>
            <a:r>
              <a:rPr lang="en-US" sz="3000" dirty="0"/>
              <a:t>) worm – one of the most damaging worms ever</a:t>
            </a:r>
            <a:br>
              <a:rPr lang="en-US" dirty="0"/>
            </a:br>
            <a:endParaRPr lang="en-US" dirty="0"/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828675" y="6284869"/>
            <a:ext cx="693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Image: </a:t>
            </a:r>
            <a:r>
              <a:rPr lang="en-US" sz="1400" dirty="0">
                <a:hlinkClick r:id="rId9"/>
              </a:rPr>
              <a:t>http://www.lbl.gov/ITSD/CIS/compnews/2003/August/01-Sobig-worm.html</a:t>
            </a:r>
            <a:endParaRPr lang="en-US" sz="1400" dirty="0"/>
          </a:p>
        </p:txBody>
      </p:sp>
      <p:pic>
        <p:nvPicPr>
          <p:cNvPr id="1028" name="Picture 4" descr="Image of a 'computer worm'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60" y="4267200"/>
            <a:ext cx="180975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9"/>
    </mc:Choice>
    <mc:Fallback xmlns="">
      <p:transition spd="slow" advTm="1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2004 – </a:t>
            </a:r>
            <a:r>
              <a:rPr lang="en-US" b="1" dirty="0"/>
              <a:t>MySpace</a:t>
            </a:r>
            <a:r>
              <a:rPr lang="en-US" dirty="0"/>
              <a:t> and </a:t>
            </a:r>
            <a:r>
              <a:rPr lang="en-US" b="1" dirty="0"/>
              <a:t>Facebook</a:t>
            </a:r>
            <a:r>
              <a:rPr lang="en-US" dirty="0"/>
              <a:t> popularize online social networks</a:t>
            </a:r>
          </a:p>
        </p:txBody>
      </p:sp>
      <p:pic>
        <p:nvPicPr>
          <p:cNvPr id="63490" name="Picture 2" descr="[touchgraph_50.png]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1752600"/>
            <a:ext cx="5867400" cy="4629844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61"/>
    </mc:Choice>
    <mc:Fallback xmlns="">
      <p:transition spd="slow" advTm="31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2005 – </a:t>
            </a:r>
            <a:r>
              <a:rPr lang="en-US" b="1" dirty="0"/>
              <a:t>YouTube</a:t>
            </a:r>
            <a:r>
              <a:rPr lang="en-US" dirty="0"/>
              <a:t> founded by three former PayPal employees and sold to Google the next year for $1.65B </a:t>
            </a:r>
          </a:p>
        </p:txBody>
      </p:sp>
      <p:pic>
        <p:nvPicPr>
          <p:cNvPr id="69634" name="Picture 2" descr="http://images.usatoday.com/tech/_photos/2006/10/12/karim-large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1200" y="2286000"/>
            <a:ext cx="5105400" cy="340707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838200" y="6324600"/>
            <a:ext cx="7543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Image: </a:t>
            </a:r>
            <a:r>
              <a:rPr lang="en-US" sz="1600" dirty="0">
                <a:hlinkClick r:id="rId10"/>
              </a:rPr>
              <a:t>http://www.usatoday.com/tech/news/2006-10-11-youtube-karim_x.htm</a:t>
            </a:r>
            <a:endParaRPr lang="en-US" sz="1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30"/>
    </mc:Choice>
    <mc:Fallback xmlns="">
      <p:transition spd="slow" advTm="42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33400" y="990600"/>
            <a:ext cx="4038600" cy="4571999"/>
          </a:xfrm>
        </p:spPr>
        <p:txBody>
          <a:bodyPr>
            <a:noAutofit/>
          </a:bodyPr>
          <a:lstStyle/>
          <a:p>
            <a:r>
              <a:rPr lang="en-US" sz="2800" dirty="0"/>
              <a:t>2006 – </a:t>
            </a:r>
            <a:r>
              <a:rPr lang="en-US" sz="2800" b="1" dirty="0"/>
              <a:t>Twitter</a:t>
            </a:r>
            <a:r>
              <a:rPr lang="en-US" sz="2800" dirty="0"/>
              <a:t> launches 140 character limit micro-blogging service</a:t>
            </a:r>
            <a:br>
              <a:rPr lang="en-US" sz="2800" dirty="0"/>
            </a:br>
            <a:br>
              <a:rPr lang="en-US" sz="2800" dirty="0"/>
            </a:br>
            <a:r>
              <a:rPr lang="en-US" sz="2800" i="1" dirty="0"/>
              <a:t>Time Magazine</a:t>
            </a:r>
            <a:r>
              <a:rPr lang="en-US" sz="2800" dirty="0"/>
              <a:t>’s person of the year: </a:t>
            </a:r>
            <a:r>
              <a:rPr lang="en-US" sz="2800" b="1" dirty="0"/>
              <a:t>You</a:t>
            </a:r>
            <a:r>
              <a:rPr lang="en-US" sz="2800" dirty="0"/>
              <a:t>. Acknowledges significance of user- generated content (Web 2.0)</a:t>
            </a:r>
          </a:p>
          <a:p>
            <a:endParaRPr lang="en-US" sz="2800" dirty="0"/>
          </a:p>
          <a:p>
            <a:pPr lvl="0"/>
            <a:endParaRPr lang="en-US" sz="2800" dirty="0"/>
          </a:p>
        </p:txBody>
      </p:sp>
      <p:pic>
        <p:nvPicPr>
          <p:cNvPr id="67586" name="Picture 2" descr="File:Time youcover0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24400" y="990600"/>
            <a:ext cx="3810000" cy="5076826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387" y="995362"/>
            <a:ext cx="1071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94"/>
    </mc:Choice>
    <mc:Fallback xmlns="">
      <p:transition spd="slow" advTm="35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97" y="3200399"/>
            <a:ext cx="1621405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80999" y="609600"/>
            <a:ext cx="8458201" cy="5381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2007 – One of the first massive </a:t>
            </a:r>
            <a:r>
              <a:rPr lang="en-US" b="1" dirty="0"/>
              <a:t>cyber attacks</a:t>
            </a:r>
            <a:r>
              <a:rPr lang="en-US" dirty="0"/>
              <a:t>: Estonian websites attacked by Russian hackers after relocating the Bronze Solider of Tallinn monument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632460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Image: </a:t>
            </a:r>
            <a:r>
              <a:rPr lang="en-US" sz="1400" dirty="0">
                <a:hlinkClick r:id="rId8"/>
              </a:rPr>
              <a:t>http://en.wikipedia.org/wiki/File:Tallinn_Bronze_Soldier_-_May_2006_-_029.jpg</a:t>
            </a:r>
            <a:endParaRPr lang="en-US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04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06"/>
    </mc:Choice>
    <mc:Fallback xmlns="">
      <p:transition spd="slow" advTm="40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Autofit/>
          </a:bodyPr>
          <a:lstStyle/>
          <a:p>
            <a:r>
              <a:rPr lang="en-US" dirty="0"/>
              <a:t>2008 – </a:t>
            </a:r>
            <a:r>
              <a:rPr lang="en-US" b="1" dirty="0"/>
              <a:t>Firefox 3</a:t>
            </a:r>
            <a:r>
              <a:rPr lang="en-US" dirty="0"/>
              <a:t> sets Guinness World Record for the “largest number of software downloads in 24 hours.” (8M downloads)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7346" name="Picture 2" descr="http://upload.wikimedia.org/wikipedia/commons/thumb/b/b7/Browser_Wars.svg/500px-Browser_Wars.svg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95500" y="2406650"/>
            <a:ext cx="4953000" cy="37147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1409700" y="6324600"/>
            <a:ext cx="6324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Image: </a:t>
            </a:r>
            <a:r>
              <a:rPr lang="en-US" sz="1400" dirty="0">
                <a:hlinkClick r:id="rId10"/>
              </a:rPr>
              <a:t>http://en.wikipedia.org/wiki/File:Browser_Wars.svg</a:t>
            </a:r>
            <a:endParaRPr lang="en-US" sz="14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1"/>
    </mc:Choice>
    <mc:Fallback xmlns="">
      <p:transition spd="slow" advTm="18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Autofit/>
          </a:bodyPr>
          <a:lstStyle/>
          <a:p>
            <a:r>
              <a:rPr lang="en-US" dirty="0"/>
              <a:t>2008 – Google releases the </a:t>
            </a:r>
            <a:r>
              <a:rPr lang="en-US" b="1" dirty="0"/>
              <a:t>Chrome </a:t>
            </a:r>
            <a:r>
              <a:rPr lang="en-US" dirty="0"/>
              <a:t>web browser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596153" y="6265277"/>
            <a:ext cx="792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Image: </a:t>
            </a:r>
            <a:r>
              <a:rPr lang="en-US" sz="1600" dirty="0">
                <a:hlinkClick r:id="rId8"/>
              </a:rPr>
              <a:t>http://www.google.com/googlebooks/chrome/big_04.html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37" y="1981200"/>
            <a:ext cx="778092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110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03"/>
    </mc:Choice>
    <mc:Fallback xmlns="">
      <p:transition spd="slow" advTm="39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199" y="457200"/>
            <a:ext cx="8095129" cy="5668963"/>
          </a:xfrm>
        </p:spPr>
        <p:txBody>
          <a:bodyPr>
            <a:noAutofit/>
          </a:bodyPr>
          <a:lstStyle/>
          <a:p>
            <a:r>
              <a:rPr lang="en-US" dirty="0"/>
              <a:t>2008 – W3C releases First Public </a:t>
            </a:r>
            <a:br>
              <a:rPr lang="en-US" dirty="0"/>
            </a:br>
            <a:r>
              <a:rPr lang="en-US" dirty="0"/>
              <a:t>Working Draft of </a:t>
            </a:r>
            <a:r>
              <a:rPr lang="en-US" b="1" dirty="0"/>
              <a:t>HTML5</a:t>
            </a:r>
            <a:r>
              <a:rPr lang="en-US" dirty="0"/>
              <a:t> spec</a:t>
            </a:r>
          </a:p>
          <a:p>
            <a:endParaRPr lang="en-US" dirty="0"/>
          </a:p>
          <a:p>
            <a:r>
              <a:rPr lang="en-US" dirty="0"/>
              <a:t>2012 – ICANN reveals 1,410 new generic top-level domains (</a:t>
            </a:r>
            <a:r>
              <a:rPr lang="en-US" b="1" dirty="0" err="1"/>
              <a:t>gTLDs</a:t>
            </a:r>
            <a:r>
              <a:rPr lang="en-US" dirty="0"/>
              <a:t>) like .apple, .catholic, and .dad</a:t>
            </a:r>
            <a:br>
              <a:rPr lang="en-US" dirty="0"/>
            </a:br>
            <a:endParaRPr lang="en-US" dirty="0"/>
          </a:p>
          <a:p>
            <a:r>
              <a:rPr lang="en-US" dirty="0"/>
              <a:t>2013 – </a:t>
            </a:r>
            <a:r>
              <a:rPr lang="en-US" b="1" dirty="0"/>
              <a:t>Mobile devices </a:t>
            </a:r>
            <a:r>
              <a:rPr lang="en-US" dirty="0"/>
              <a:t>account for 18% of all web page views (</a:t>
            </a:r>
            <a:r>
              <a:rPr lang="en-US" dirty="0" err="1"/>
              <a:t>StatCounter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HTML5-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61324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49"/>
    </mc:Choice>
    <mc:Fallback xmlns="">
      <p:transition spd="slow" advTm="65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685800"/>
            <a:ext cx="8229600" cy="57150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1945 – </a:t>
            </a:r>
            <a:r>
              <a:rPr lang="en-US" b="1" dirty="0" err="1"/>
              <a:t>Vannevar</a:t>
            </a:r>
            <a:r>
              <a:rPr lang="en-US" b="1" dirty="0"/>
              <a:t> Bush </a:t>
            </a:r>
            <a:r>
              <a:rPr lang="en-US" dirty="0"/>
              <a:t>writes about “</a:t>
            </a:r>
            <a:r>
              <a:rPr lang="en-US" dirty="0">
                <a:hlinkClick r:id="rId8"/>
              </a:rPr>
              <a:t>memex</a:t>
            </a:r>
            <a:r>
              <a:rPr lang="en-US" dirty="0"/>
              <a:t>”, a futuristic, automatic, personal library system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r>
              <a:rPr lang="en-US" dirty="0"/>
              <a:t>1960s – Advanced Research Projects Agency (</a:t>
            </a:r>
            <a:r>
              <a:rPr lang="en-US" b="1" dirty="0"/>
              <a:t>ARPA</a:t>
            </a:r>
            <a:r>
              <a:rPr lang="en-US" dirty="0"/>
              <a:t>) does research on “internetwork”, connecting small and large networks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7650" name="Picture 2" descr="http://t0.gstatic.com/images?q=tbn:HCLkkdZR-IDXYM:https://atlas.colorado.edu/~hofmocke/digitalpoetry/images/memex.gif&amp;t=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71650" y="2209800"/>
            <a:ext cx="3238500" cy="2271785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2262260"/>
            <a:ext cx="1590675" cy="221932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00"/>
    </mc:Choice>
    <mc:Fallback xmlns="">
      <p:transition spd="slow" advTm="8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199" y="457200"/>
            <a:ext cx="8095129" cy="5668963"/>
          </a:xfrm>
        </p:spPr>
        <p:txBody>
          <a:bodyPr>
            <a:noAutofit/>
          </a:bodyPr>
          <a:lstStyle/>
          <a:p>
            <a:r>
              <a:rPr lang="en-US" dirty="0"/>
              <a:t>2020 – Chrome remains the dominant browser (</a:t>
            </a:r>
            <a:r>
              <a:rPr lang="en-US" dirty="0" err="1"/>
              <a:t>Statcounter</a:t>
            </a:r>
            <a:r>
              <a:rPr lang="en-US" dirty="0"/>
              <a:t>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AEEFE-FA32-4896-87DC-1A7E1B0FCC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53" y="2057400"/>
            <a:ext cx="8552328" cy="38866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A01666-F9EC-40C3-86B2-728C2F16411D}"/>
              </a:ext>
            </a:extLst>
          </p:cNvPr>
          <p:cNvSpPr txBox="1"/>
          <p:nvPr/>
        </p:nvSpPr>
        <p:spPr>
          <a:xfrm>
            <a:off x="685800" y="6324600"/>
            <a:ext cx="8031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https://gs.statcounter.com/browser-market-share#monthly-201001-202012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196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49"/>
    </mc:Choice>
    <mc:Fallback xmlns="">
      <p:transition spd="slow" advTm="65849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dirty="0"/>
              <a:t>1968 – </a:t>
            </a:r>
            <a:r>
              <a:rPr lang="en-US" b="1" dirty="0"/>
              <a:t>Doug </a:t>
            </a:r>
            <a:r>
              <a:rPr lang="en-US" b="1" dirty="0" err="1"/>
              <a:t>Engelbart</a:t>
            </a:r>
            <a:r>
              <a:rPr lang="en-US" b="1" dirty="0"/>
              <a:t> </a:t>
            </a:r>
            <a:r>
              <a:rPr lang="en-US" dirty="0"/>
              <a:t>demonstrates NLS, a hypertext system that uses a “mouse”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33795" name="Picture 3">
            <a:hlinkClick r:id="rId9"/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79333" y="3052233"/>
            <a:ext cx="44196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>
            <p:custDataLst>
              <p:tags r:id="rId4"/>
            </p:custDataLst>
          </p:nvPr>
        </p:nvSpPr>
        <p:spPr>
          <a:xfrm>
            <a:off x="1447800" y="5725008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hlinkClick r:id="rId9"/>
              </a:rPr>
              <a:t>“The Demo”</a:t>
            </a:r>
            <a:endParaRPr lang="en-US" sz="3200" dirty="0"/>
          </a:p>
        </p:txBody>
      </p:sp>
      <p:pic>
        <p:nvPicPr>
          <p:cNvPr id="2050" name="Picture 2" descr="Engelbart Mouse All-TIME 100 Gadgets TIM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1988608"/>
            <a:ext cx="5524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6477000"/>
            <a:ext cx="7713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12"/>
              </a:rPr>
              <a:t>http://technologyyz.blogspot.com/2012/12/engelbart-mouse.html</a:t>
            </a:r>
            <a:r>
              <a:rPr lang="en-US" sz="1400" dirty="0"/>
              <a:t> 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09"/>
    </mc:Choice>
    <mc:Fallback xmlns="">
      <p:transition spd="slow" advTm="46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457200" y="457200"/>
            <a:ext cx="8229600" cy="5668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1969 – </a:t>
            </a:r>
            <a:r>
              <a:rPr lang="en-US" b="1" dirty="0"/>
              <a:t>ARPANET</a:t>
            </a:r>
            <a:r>
              <a:rPr lang="en-US" dirty="0"/>
              <a:t> goes online with 4 nodes</a:t>
            </a:r>
          </a:p>
          <a:p>
            <a:endParaRPr lang="en-US" dirty="0"/>
          </a:p>
        </p:txBody>
      </p:sp>
      <p:pic>
        <p:nvPicPr>
          <p:cNvPr id="1026" name="Picture 2" descr="http://www.casa.ucl.ac.uk/martin/book_gallery/figure1_2_smal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439333"/>
            <a:ext cx="5238750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839443"/>
            <a:ext cx="16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Dec 1969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586721"/>
            <a:ext cx="16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Dec 1970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334000"/>
            <a:ext cx="16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Aug 1972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14129" y="1860729"/>
            <a:ext cx="16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June 1970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14129" y="3597364"/>
            <a:ext cx="16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Sept 1971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14129" y="5334000"/>
            <a:ext cx="1647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June 1975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6477000"/>
            <a:ext cx="5895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6"/>
              </a:rPr>
              <a:t>http://www.mappingcyberspace.com/gallery/figure1_2.html</a:t>
            </a:r>
            <a:r>
              <a:rPr lang="en-US" sz="1400" dirty="0"/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6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48"/>
    </mc:Choice>
    <mc:Fallback xmlns="">
      <p:transition spd="slow" advTm="2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Autofit/>
          </a:bodyPr>
          <a:lstStyle/>
          <a:p>
            <a:r>
              <a:rPr lang="en-US" sz="2800" dirty="0"/>
              <a:t>1969 – </a:t>
            </a:r>
            <a:r>
              <a:rPr lang="en-US" sz="2800" b="1" dirty="0"/>
              <a:t>Request for Comments </a:t>
            </a:r>
            <a:r>
              <a:rPr lang="en-US" sz="2800" dirty="0"/>
              <a:t>(RFC) created for quickly disseminating ideas with other network researchers</a:t>
            </a:r>
            <a:br>
              <a:rPr lang="en-US" sz="2800" dirty="0"/>
            </a:br>
            <a:br>
              <a:rPr lang="en-US" sz="2800" dirty="0"/>
            </a:br>
            <a:r>
              <a:rPr lang="en-US" sz="2800" b="1" dirty="0"/>
              <a:t>Telnet</a:t>
            </a:r>
            <a:r>
              <a:rPr lang="en-US" sz="2800" dirty="0"/>
              <a:t> allows user to login to a remote computer (</a:t>
            </a:r>
            <a:r>
              <a:rPr lang="en-US" sz="2800" dirty="0">
                <a:hlinkClick r:id="rId7"/>
              </a:rPr>
              <a:t>RFC 15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1971 – Ray Tomlinson sends </a:t>
            </a:r>
            <a:r>
              <a:rPr lang="en-US" sz="2800" b="1" dirty="0"/>
              <a:t>first e-mail </a:t>
            </a:r>
            <a:r>
              <a:rPr lang="en-US" sz="2800" dirty="0"/>
              <a:t>(sent to himself and probably read “QWERTYUIOP”) </a:t>
            </a:r>
            <a:br>
              <a:rPr lang="en-US" sz="2800" dirty="0"/>
            </a:br>
            <a:br>
              <a:rPr lang="en-US" sz="2800" dirty="0"/>
            </a:br>
            <a:r>
              <a:rPr lang="en-US" sz="2800" b="1" dirty="0"/>
              <a:t>FTP</a:t>
            </a:r>
            <a:r>
              <a:rPr lang="en-US" sz="2800" dirty="0"/>
              <a:t> (File Transfer Protocol) allows files to be transferred between computers (</a:t>
            </a:r>
            <a:r>
              <a:rPr lang="en-US" sz="2800" dirty="0">
                <a:hlinkClick r:id="rId8"/>
              </a:rPr>
              <a:t>RFC 114</a:t>
            </a:r>
            <a:r>
              <a:rPr lang="en-US" sz="2800" dirty="0"/>
              <a:t>)</a:t>
            </a:r>
          </a:p>
          <a:p>
            <a:pPr marL="0" lvl="0" indent="0">
              <a:buNone/>
            </a:pPr>
            <a:endParaRPr lang="en-US" sz="28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00"/>
    </mc:Choice>
    <mc:Fallback xmlns="">
      <p:transition spd="slow" advTm="10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5668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1981 – ARPANET (Internet) has </a:t>
            </a:r>
            <a:r>
              <a:rPr lang="en-US" b="1" dirty="0"/>
              <a:t>200 nodes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1982 – </a:t>
            </a:r>
            <a:r>
              <a:rPr lang="en-US" b="1" dirty="0"/>
              <a:t>ARPANET</a:t>
            </a:r>
            <a:r>
              <a:rPr lang="en-US" dirty="0"/>
              <a:t> standardizes its use of TCP/IP (Transmission Control Protocol / Internet Protocol) to send data packets across the network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1983 – Domain Name System (</a:t>
            </a:r>
            <a:r>
              <a:rPr lang="en-US" b="1" dirty="0"/>
              <a:t>DNS</a:t>
            </a:r>
            <a:r>
              <a:rPr lang="en-US" dirty="0"/>
              <a:t>) developed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/>
              <a:t>1985 – </a:t>
            </a:r>
            <a:r>
              <a:rPr lang="en-US" b="1" dirty="0"/>
              <a:t>NSFNET</a:t>
            </a:r>
            <a:r>
              <a:rPr lang="en-US" dirty="0"/>
              <a:t> established, would later become major part of the Internet backbone</a:t>
            </a:r>
          </a:p>
          <a:p>
            <a:endParaRPr lang="en-US" dirty="0"/>
          </a:p>
          <a:p>
            <a:r>
              <a:rPr lang="en-US" dirty="0"/>
              <a:t>1986 – Over </a:t>
            </a:r>
            <a:r>
              <a:rPr lang="en-US" b="1" dirty="0"/>
              <a:t>10,000 nodes </a:t>
            </a:r>
            <a:r>
              <a:rPr lang="en-US" dirty="0"/>
              <a:t>on ARPANET.  US military portion of ARPANET splits off into MILNET (military-only network)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00"/>
    </mc:Choice>
    <mc:Fallback xmlns="">
      <p:transition spd="slow" advTm="10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457200"/>
            <a:ext cx="8229600" cy="609600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/>
              <a:t>1988 – Over 100,000 nodes on Internet</a:t>
            </a:r>
            <a:br>
              <a:rPr lang="en-US" dirty="0"/>
            </a:b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>
              <a:buNone/>
            </a:pPr>
            <a:br>
              <a:rPr lang="en-US" dirty="0"/>
            </a:b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676275" y="6245423"/>
            <a:ext cx="807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8"/>
              </a:rPr>
              <a:t>http://en.wikipedia.org/wiki/File:Internet_host_count_1988-2012_log_scale.png</a:t>
            </a:r>
            <a:endParaRPr lang="en-US" sz="1400" dirty="0"/>
          </a:p>
        </p:txBody>
      </p:sp>
      <p:pic>
        <p:nvPicPr>
          <p:cNvPr id="3074" name="Picture 2" descr="http://upload.wikimedia.org/wikipedia/commons/c/c6/Internet_host_count_1988-2012_log_scal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371600"/>
            <a:ext cx="7781925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9"/>
    </mc:Choice>
    <mc:Fallback xmlns="">
      <p:transition spd="slow" advTm="1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5410200" cy="5257799"/>
          </a:xfrm>
        </p:spPr>
        <p:txBody>
          <a:bodyPr/>
          <a:lstStyle/>
          <a:p>
            <a:pPr lvl="0"/>
            <a:r>
              <a:rPr lang="en-US" dirty="0"/>
              <a:t>1988 – </a:t>
            </a:r>
            <a:r>
              <a:rPr lang="en-US" b="1" dirty="0"/>
              <a:t>First Internet worm </a:t>
            </a:r>
            <a:r>
              <a:rPr lang="en-US" dirty="0"/>
              <a:t>by Robert Tappan Morris crashes 6% of servers on Internet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b="1" dirty="0"/>
              <a:t>IANA</a:t>
            </a:r>
            <a:r>
              <a:rPr lang="en-US" dirty="0"/>
              <a:t> established to oversee global IP address allocation (and other)</a:t>
            </a:r>
          </a:p>
          <a:p>
            <a:endParaRPr lang="en-US" dirty="0"/>
          </a:p>
        </p:txBody>
      </p:sp>
      <p:pic>
        <p:nvPicPr>
          <p:cNvPr id="1028" name="Picture 4" descr="Robert Tappan Morri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7201"/>
            <a:ext cx="2438400" cy="24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1"/>
            </p:custDataLst>
          </p:nvPr>
        </p:nvSpPr>
        <p:spPr>
          <a:xfrm>
            <a:off x="685800" y="6172200"/>
            <a:ext cx="7467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Images:</a:t>
            </a:r>
            <a:r>
              <a:rPr lang="en-US" sz="1400" dirty="0" err="1">
                <a:hlinkClick r:id="rId7"/>
              </a:rPr>
              <a:t>http</a:t>
            </a:r>
            <a:r>
              <a:rPr lang="en-US" sz="1400" dirty="0">
                <a:hlinkClick r:id="rId7"/>
              </a:rPr>
              <a:t>://en.wikipedia.org/wiki/Robert_Tappan_Morris</a:t>
            </a:r>
            <a:endParaRPr lang="en-US" sz="1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30" name="Picture 6" descr="IANA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7" y="3657600"/>
            <a:ext cx="2604911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6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60"/>
    </mc:Choice>
    <mc:Fallback xmlns="">
      <p:transition spd="slow" advTm="57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aopsXd2iDwwsT6GTa7FF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NFuwVkNkYlZ2Ghnb9Ugmo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FkOlNtkOm0ATnAKuBIqAH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QEZX9cOoHp8s54Y9fm3Pf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bU0VKAQ33jBg1OYOuA70n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FkOlNtkOm0ATnAKuBIqAH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fKnDdYLwLoFXw560vGTp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QEZX9cOoHp8s54Y9fm3Pf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hIXRM8IYiDejZEBka3v0u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p3FoAcJGiVfUIDfOyInH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Om5Biz4GsdldU9PXVStMO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ep3FoAcJGiVfUIDfOyInH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Fjo6MiM8VzKMCmCsYgwXK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O3Z12lqxlrKEqzUuOdbXJ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xPafw0xu6RuYBZFmyRi8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fi3lkKvbJwXwaRMPqZRk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9rYUPrFjFAU2kUXsFdJB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SCOq52hnMpunDiXSOHk5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DtuuL2S849C6Q4rvjPS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SCOq52hnMpunDiXSOHk5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DtuuL2S849C6Q4rvjPS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3tQXPmLM7IcoZlqkWUgMr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IN7ndIqMNGwzZExWG7mX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kzZpr07nQ0bsZb7OyuyQ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2IOkc9p3umjfQl3l3GGUR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47CSYRO2DZ1JDHbAketVQ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pIQI0anVBhudA89IYx4G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OC0jmifNGp1Uz6BKP8XIU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2movndHzhguZ0nXzuYX0C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HsLrGoXAF5Sri5gEdx3Qb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k8P4sjkxD6diqo2a0KT5O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4orCOtEEo67dTcjTM7OGG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Wj4SHE35SaMD2gGjLnfKD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MHXywjXd7wAIbwZzBFtx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hUF0zHVZQrAqYP7mRM1xI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wNmMuHYvQ3YywmV97J7F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dVLXJiQyX8TGxCRKuM91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2k4akbLzg5bJb9cKPgfC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dZkZKERSU0SzpLFpGZoYR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nlsjMqiOKCCWikBZNHEb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NmcprWlQUdrbawQQJlNQ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JDZCEsyKpyZgK1IkmMJgN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mNbLXmTRpqzwBqaIxj0vF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jcFG11D1xFRh8pKkRUc6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KVpa2vUsSpJQhcqTucQy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AanrkaH1pUOTh5KrqpsQa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eqh9DfpfhcJ2flMjnXXx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MK8YhDPOE7vbfbKKmgdt9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emslUD2NdbMO2ZJKUkdSG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Dy9axHStBa0wrF9blBArC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R0a2y1GJ40l6AO767Vbw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emslUD2NdbMO2ZJKUkdS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Dy9axHStBa0wrF9blBArC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jSnr6ouTE2LDYieG7ZZJr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IK5BaVCSIOykianFjrUr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w5yynevtvrzTFhpXXRL7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SyciGcDMOTHyjvC8nLiO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xygwWIrCKBSfcEw2NG7pd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jSnr6ouTE2LDYieG7ZZJr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bIK5BaVCSIOykianFjrUr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xygwWIrCKBSfcEw2NG7pd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vkmKA6ZRTkZs3zXtxDjk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YqCSXImA9kJeyZiQhM1S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vkmKA6ZRTkZs3zXtxDjkw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YqCSXImA9kJeyZiQhM1S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B4y1BqlB4SyQhOe2tvoD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bIMfOi2HymHcW7KEAdqd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ZsdOTlhMppAGTPfmB2zn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85R7iOVbcS6lJj20pHpL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tzqGhxrNEnezNG7hYbh4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CgeVpdBoErvNj7WL3sRd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zx5VjBDRXyfQtBTmpHAN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QV0U4DEXTJ5UHGPtT0KM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xsElSG3aDptTHaVpw0d0F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LyTcxVNz3sbTnxgJLYUJ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qNZEyutKyth1H5rF87m3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INMn8Nef6Wq586cSni6iT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BmQbh5PMm2jo5bSblFvi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ABXktfK3W280cpxXw9pjz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LJ100cWqNAkfMeeWCA2i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uWiGwohpoFwrVQ1gVvRP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g5ZtEo9mS4LbPdjsfx6wf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FWDiJzwPghjusW1wxyhrH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tAo0Dakubz1Jp2PlEAP3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RlLnqI0yeOPpt2TJVmuM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tJwZHcTHBEtZI3ffJCuDk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U0zNrVEsy0o7R1Qr1NExc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WtkQtGDShsqgOwpUKX29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ABcdohAGYN0J45sBrYOFI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HAdk173Gu34tTIEghmiBu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g4skr9v4kqJEUB04fsDhi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dkjZLS8unk1i5tnA12veY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FAbKXbHsn7r4j8SHGTbqJ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fO2gc6PXdkkpR8GcknR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cPiRbyMJ6Sd0QWVUVuly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ZI1yZHQ3RC82YKo1y3d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7p0cKhpSvurX6i8aZM2fO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ITX9wtNuW7hSj0mepra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G5SrfQzhbRDL0iiN7SpIZ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QOqP9CxCNEZg1O4IgCedK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D6iI4qiyLD7be30qGWJz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JgtJpCMtMKAbjwry6ke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3lLhgIfMdSikJYnwCphUh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9Pz0HQWitbcDlzsAHSWZ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rESGTfnDfO7oAqUIHLPbj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nxYXYYoriScOoU80WGVPV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wWY1FYab9Y1ShkIWgoeO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cM2ZAHP8guDZ11YXiqg7J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NvDNiZqwA7QhKcZGntl0I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ehiGXj5OxpvXZxlNoPIJT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9JhMYC2MLIwfgmuB17rMz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MMcskA4viYDI8zobltLL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rJgZiNOAh6XHXvzvhsHfp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pDKxTltPjDbEhXeuBqeA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ByeVcQMY0OMZktbkhhHIG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LqBTBPbj3onT7ILnAXOj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UXa6kWapyHQ4MNjjeXMGK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rltzUHJTnrCvEIvve9DP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wHQvCS3JCn7Gg3cMSFmZ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2p1rwecdTXlCn34lOnTM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EvfEIEslq79KhWJ9ALFFr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F2hVPcX1UQoBmhFFfb3S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7rbUobPWqKABLwcRvyLxx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fspDaCuMUrFn1OeG3RLB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ZKKpdup6X3hRV7wIOUjoy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sCM7CEM86tZBoOtOggvtH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aFbcXJf6UTvTYz7gzb9hD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iEHU6cqbVe7SMOvb2kx7W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C97ooGiu13w3s6WpH3T0z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6vPUGZGkkpL3325zlyOqR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mV60jat6oDxw2Cyu0iNGI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C97ooGiu13w3s6WpH3T0z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WYgRry8c6piXaLWfvhmJv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hp3Uk8Ikb9eE8TNFFwRe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g81pbROq3mlmIIEfLS3J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94Hpi8NRGG4gDZNt7YpdF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vxZs0RyvCaJfEHXpQlo3s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AOEKfMPgLdqvI7P1mgnFl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hnuEGkCgPu59TwUR7QLF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9uNqvYdxhMRdrBoABmAj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vKSDgjBS1lsAxf8uO5Ugp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CO2eAgvuFMjxydLrB1BN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tMhiSLGxMaIHILjiKHiiF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f1anWADwL1A1109c6rQK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vKSDgjBS1lsAxf8uO5Ugp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7HKj8yAQrUTywpvjkjUS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np26YTBjhJAkBGHOchi6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8VdZxqJvMmrmDcQH1byKhx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zqtT4BCLQKhODaTXa3hbU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HYJIZvLAlwGS8jQetZdG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gIMkpm8RAPk1JuamC7Zgo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bbyCfUEl4yltSPe3QLYT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7K2A7WAiXdtyH0WE6pruV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y6zl37m6HOKvA1hOfchiR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ybMapX0AOUPfcW1LSsVRv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NcpVmi9edD0rynyTHp67Z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SbU0VKAQ33jBg1OYOuA70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11242</TotalTime>
  <Words>1748</Words>
  <Application>Microsoft Office PowerPoint</Application>
  <PresentationFormat>On-screen Show (4:3)</PresentationFormat>
  <Paragraphs>140</Paragraphs>
  <Slides>30</Slides>
  <Notes>27</Notes>
  <HiddenSlides>0</HiddenSlides>
  <MMClips>29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A Short History of the  Internet and Web (Narrated)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Short History of the Internet and the Web</dc:title>
  <dc:creator>Frank McCown</dc:creator>
  <cp:lastModifiedBy>Frank McCown</cp:lastModifiedBy>
  <cp:revision>122</cp:revision>
  <dcterms:created xsi:type="dcterms:W3CDTF">2010-08-31T13:51:15Z</dcterms:created>
  <dcterms:modified xsi:type="dcterms:W3CDTF">2021-01-13T15:27:40Z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true</vt:lpwstr>
  </property>
  <property fmtid="{D5CDD505-2E9C-101B-9397-08002B2CF9AE}" pid="3" name="Google.Documents.DocumentId">
    <vt:lpwstr>18_V57_sFo5fCgSMyhAwXb52WBWorxJVr9WmCjsAxlr4</vt:lpwstr>
  </property>
  <property fmtid="{D5CDD505-2E9C-101B-9397-08002B2CF9AE}" pid="4" name="Google.Documents.RevisionId">
    <vt:lpwstr>15353609891970460524</vt:lpwstr>
  </property>
  <property fmtid="{D5CDD505-2E9C-101B-9397-08002B2CF9AE}" pid="5" name="Google.Documents.PreviousRevisionId">
    <vt:lpwstr>06569038062868294893</vt:lpwstr>
  </property>
  <property fmtid="{D5CDD505-2E9C-101B-9397-08002B2CF9AE}" pid="6" name="Google.Documents.PluginVersion">
    <vt:lpwstr>2.0.2154.5604</vt:lpwstr>
  </property>
  <property fmtid="{D5CDD505-2E9C-101B-9397-08002B2CF9AE}" pid="7" name="Google.Documents.MergeIncapabilityFlags">
    <vt:i4>0</vt:i4>
  </property>
</Properties>
</file>