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2" r:id="rId3"/>
    <p:sldId id="303" r:id="rId4"/>
    <p:sldId id="301" r:id="rId5"/>
    <p:sldId id="261" r:id="rId6"/>
    <p:sldId id="262" r:id="rId7"/>
    <p:sldId id="263" r:id="rId8"/>
    <p:sldId id="264" r:id="rId9"/>
    <p:sldId id="298" r:id="rId10"/>
    <p:sldId id="265" r:id="rId11"/>
    <p:sldId id="268" r:id="rId12"/>
    <p:sldId id="266" r:id="rId13"/>
    <p:sldId id="267" r:id="rId14"/>
    <p:sldId id="269" r:id="rId15"/>
    <p:sldId id="271" r:id="rId16"/>
    <p:sldId id="272" r:id="rId17"/>
    <p:sldId id="306" r:id="rId18"/>
    <p:sldId id="294" r:id="rId19"/>
    <p:sldId id="273" r:id="rId20"/>
    <p:sldId id="274" r:id="rId21"/>
    <p:sldId id="275" r:id="rId22"/>
    <p:sldId id="276" r:id="rId23"/>
    <p:sldId id="278" r:id="rId24"/>
    <p:sldId id="277" r:id="rId25"/>
    <p:sldId id="279" r:id="rId26"/>
    <p:sldId id="280" r:id="rId27"/>
    <p:sldId id="295" r:id="rId28"/>
    <p:sldId id="281" r:id="rId29"/>
    <p:sldId id="282" r:id="rId30"/>
    <p:sldId id="283" r:id="rId31"/>
    <p:sldId id="304" r:id="rId32"/>
    <p:sldId id="285" r:id="rId33"/>
    <p:sldId id="284" r:id="rId34"/>
    <p:sldId id="286" r:id="rId35"/>
    <p:sldId id="292" r:id="rId36"/>
    <p:sldId id="287" r:id="rId37"/>
    <p:sldId id="288" r:id="rId38"/>
    <p:sldId id="289" r:id="rId39"/>
    <p:sldId id="290" r:id="rId40"/>
    <p:sldId id="291" r:id="rId41"/>
    <p:sldId id="296" r:id="rId42"/>
    <p:sldId id="297" r:id="rId43"/>
    <p:sldId id="299" r:id="rId44"/>
    <p:sldId id="305" r:id="rId45"/>
    <p:sldId id="300"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86" autoAdjust="0"/>
  </p:normalViewPr>
  <p:slideViewPr>
    <p:cSldViewPr>
      <p:cViewPr varScale="1">
        <p:scale>
          <a:sx n="71" d="100"/>
          <a:sy n="71" d="100"/>
        </p:scale>
        <p:origin x="56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C242739-66AE-46F7-B14B-A130E5895A3B}" type="datetimeFigureOut">
              <a:rPr lang="en-US" smtClean="0"/>
              <a:pPr/>
              <a:t>8/13/2013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1719522-6ADF-4799-AA94-DA1F69F7B4DA}" type="slidenum">
              <a:rPr lang="en-US" smtClean="0"/>
              <a:pPr/>
              <a:t>‹#›</a:t>
            </a:fld>
            <a:endParaRPr lang="en-US"/>
          </a:p>
        </p:txBody>
      </p:sp>
    </p:spTree>
    <p:extLst>
      <p:ext uri="{BB962C8B-B14F-4D97-AF65-F5344CB8AC3E}">
        <p14:creationId xmlns:p14="http://schemas.microsoft.com/office/powerpoint/2010/main" val="19068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Arithmeti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Mus%C3%A9e_des_Arts_et_M%C3%A9tier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tsd.de/" TargetMode="External"/><Relationship Id="rId4" Type="http://schemas.openxmlformats.org/officeDocument/2006/relationships/hyperlink" Target="http://commons.wikimedia.org/wiki/Pari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Museum_of_Science_and_Industry_in_Mancheste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georgehwilliams.ne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ed.com/talks/lang/en/john_graham_cumming_the_greatest_machine_that_never_wa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Museum_of_Science_and_Industry_in_Manchest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georgehwilliams.ne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a:t>
            </a:fld>
            <a:endParaRPr lang="en-US"/>
          </a:p>
        </p:txBody>
      </p:sp>
    </p:spTree>
    <p:extLst>
      <p:ext uri="{BB962C8B-B14F-4D97-AF65-F5344CB8AC3E}">
        <p14:creationId xmlns:p14="http://schemas.microsoft.com/office/powerpoint/2010/main" val="312717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11</a:t>
            </a:fld>
            <a:endParaRPr lang="en-US"/>
          </a:p>
        </p:txBody>
      </p:sp>
    </p:spTree>
    <p:extLst>
      <p:ext uri="{BB962C8B-B14F-4D97-AF65-F5344CB8AC3E}">
        <p14:creationId xmlns:p14="http://schemas.microsoft.com/office/powerpoint/2010/main" val="24329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Wikipedia: It could do three additions or subtractions in a second. A multiplication took six seconds, a division took 15.3 seconds, and a logarithm or a trigonometric function took over one minute.</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12</a:t>
            </a:fld>
            <a:endParaRPr lang="en-US"/>
          </a:p>
        </p:txBody>
      </p:sp>
    </p:spTree>
    <p:extLst>
      <p:ext uri="{BB962C8B-B14F-4D97-AF65-F5344CB8AC3E}">
        <p14:creationId xmlns:p14="http://schemas.microsoft.com/office/powerpoint/2010/main" val="429028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13</a:t>
            </a:fld>
            <a:endParaRPr lang="en-US"/>
          </a:p>
        </p:txBody>
      </p:sp>
    </p:spTree>
    <p:extLst>
      <p:ext uri="{BB962C8B-B14F-4D97-AF65-F5344CB8AC3E}">
        <p14:creationId xmlns:p14="http://schemas.microsoft.com/office/powerpoint/2010/main" val="35574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A moth is not a true bug.</a:t>
            </a:r>
          </a:p>
          <a:p>
            <a:pPr defTabSz="966612">
              <a:defRPr/>
            </a:pPr>
            <a:endParaRPr lang="en-US" sz="1300" dirty="0"/>
          </a:p>
          <a:p>
            <a:pPr defTabSz="966612">
              <a:defRPr/>
            </a:pPr>
            <a:r>
              <a:rPr lang="en-US" sz="1300" dirty="0"/>
              <a:t>“Bug” term actually pre-dates computers; Thomas Edison used it in 1878</a:t>
            </a:r>
          </a:p>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14</a:t>
            </a:fld>
            <a:endParaRPr lang="en-US"/>
          </a:p>
        </p:txBody>
      </p:sp>
    </p:spTree>
    <p:extLst>
      <p:ext uri="{BB962C8B-B14F-4D97-AF65-F5344CB8AC3E}">
        <p14:creationId xmlns:p14="http://schemas.microsoft.com/office/powerpoint/2010/main" val="3240239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15</a:t>
            </a:fld>
            <a:endParaRPr lang="en-US"/>
          </a:p>
        </p:txBody>
      </p:sp>
    </p:spTree>
    <p:extLst>
      <p:ext uri="{BB962C8B-B14F-4D97-AF65-F5344CB8AC3E}">
        <p14:creationId xmlns:p14="http://schemas.microsoft.com/office/powerpoint/2010/main" val="3201770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16</a:t>
            </a:fld>
            <a:endParaRPr lang="en-US"/>
          </a:p>
        </p:txBody>
      </p:sp>
    </p:spTree>
    <p:extLst>
      <p:ext uri="{BB962C8B-B14F-4D97-AF65-F5344CB8AC3E}">
        <p14:creationId xmlns:p14="http://schemas.microsoft.com/office/powerpoint/2010/main" val="184338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19</a:t>
            </a:fld>
            <a:endParaRPr lang="en-US"/>
          </a:p>
        </p:txBody>
      </p:sp>
    </p:spTree>
    <p:extLst>
      <p:ext uri="{BB962C8B-B14F-4D97-AF65-F5344CB8AC3E}">
        <p14:creationId xmlns:p14="http://schemas.microsoft.com/office/powerpoint/2010/main" val="416467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20</a:t>
            </a:fld>
            <a:endParaRPr lang="en-US"/>
          </a:p>
        </p:txBody>
      </p:sp>
    </p:spTree>
    <p:extLst>
      <p:ext uri="{BB962C8B-B14F-4D97-AF65-F5344CB8AC3E}">
        <p14:creationId xmlns:p14="http://schemas.microsoft.com/office/powerpoint/2010/main" val="332894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21</a:t>
            </a:fld>
            <a:endParaRPr lang="en-US"/>
          </a:p>
        </p:txBody>
      </p:sp>
    </p:spTree>
    <p:extLst>
      <p:ext uri="{BB962C8B-B14F-4D97-AF65-F5344CB8AC3E}">
        <p14:creationId xmlns:p14="http://schemas.microsoft.com/office/powerpoint/2010/main" val="3333222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22</a:t>
            </a:fld>
            <a:endParaRPr lang="en-US"/>
          </a:p>
        </p:txBody>
      </p:sp>
    </p:spTree>
    <p:extLst>
      <p:ext uri="{BB962C8B-B14F-4D97-AF65-F5344CB8AC3E}">
        <p14:creationId xmlns:p14="http://schemas.microsoft.com/office/powerpoint/2010/main" val="128788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Wikipedia:</a:t>
            </a:r>
            <a:r>
              <a:rPr lang="en-US" baseline="0" dirty="0" smtClean="0"/>
              <a:t> </a:t>
            </a:r>
            <a:r>
              <a:rPr lang="en-US" sz="1300" dirty="0"/>
              <a:t>The </a:t>
            </a:r>
            <a:r>
              <a:rPr lang="en-US" sz="1300" b="1" dirty="0"/>
              <a:t>abacus</a:t>
            </a:r>
            <a:r>
              <a:rPr lang="en-US" sz="1300" dirty="0"/>
              <a:t>, also called a </a:t>
            </a:r>
            <a:r>
              <a:rPr lang="en-US" sz="1300" b="1" dirty="0"/>
              <a:t>counting frame</a:t>
            </a:r>
            <a:r>
              <a:rPr lang="en-US" sz="1300" dirty="0"/>
              <a:t>, is a calculating tool used primarily in parts of Asia for performing </a:t>
            </a:r>
            <a:r>
              <a:rPr lang="en-US" sz="1300" dirty="0">
                <a:hlinkClick r:id="rId3" tooltip="Arithmetic"/>
              </a:rPr>
              <a:t>arithmetic</a:t>
            </a:r>
            <a:r>
              <a:rPr lang="en-US" sz="1300" dirty="0"/>
              <a:t> processes. Today, abacuses are often constructed as a bamboo frame with beads sliding on wires, but originally they were beans or stones moved in grooves in sand or on tablets of wood, stone, or metal. The abacus was in use centuries before the adoption of the written modern numeral system.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a:t>
            </a:fld>
            <a:endParaRPr lang="en-US"/>
          </a:p>
        </p:txBody>
      </p:sp>
    </p:spTree>
    <p:extLst>
      <p:ext uri="{BB962C8B-B14F-4D97-AF65-F5344CB8AC3E}">
        <p14:creationId xmlns:p14="http://schemas.microsoft.com/office/powerpoint/2010/main" val="756893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23</a:t>
            </a:fld>
            <a:endParaRPr lang="en-US"/>
          </a:p>
        </p:txBody>
      </p:sp>
    </p:spTree>
    <p:extLst>
      <p:ext uri="{BB962C8B-B14F-4D97-AF65-F5344CB8AC3E}">
        <p14:creationId xmlns:p14="http://schemas.microsoft.com/office/powerpoint/2010/main" val="1670859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24</a:t>
            </a:fld>
            <a:endParaRPr lang="en-US"/>
          </a:p>
        </p:txBody>
      </p:sp>
    </p:spTree>
    <p:extLst>
      <p:ext uri="{BB962C8B-B14F-4D97-AF65-F5344CB8AC3E}">
        <p14:creationId xmlns:p14="http://schemas.microsoft.com/office/powerpoint/2010/main" val="1603247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25</a:t>
            </a:fld>
            <a:endParaRPr lang="en-US"/>
          </a:p>
        </p:txBody>
      </p:sp>
    </p:spTree>
    <p:extLst>
      <p:ext uri="{BB962C8B-B14F-4D97-AF65-F5344CB8AC3E}">
        <p14:creationId xmlns:p14="http://schemas.microsoft.com/office/powerpoint/2010/main" val="240274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26</a:t>
            </a:fld>
            <a:endParaRPr lang="en-US"/>
          </a:p>
        </p:txBody>
      </p:sp>
    </p:spTree>
    <p:extLst>
      <p:ext uri="{BB962C8B-B14F-4D97-AF65-F5344CB8AC3E}">
        <p14:creationId xmlns:p14="http://schemas.microsoft.com/office/powerpoint/2010/main" val="818826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27</a:t>
            </a:fld>
            <a:endParaRPr lang="en-US"/>
          </a:p>
        </p:txBody>
      </p:sp>
    </p:spTree>
    <p:extLst>
      <p:ext uri="{BB962C8B-B14F-4D97-AF65-F5344CB8AC3E}">
        <p14:creationId xmlns:p14="http://schemas.microsoft.com/office/powerpoint/2010/main" val="3576057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28</a:t>
            </a:fld>
            <a:endParaRPr lang="en-US"/>
          </a:p>
        </p:txBody>
      </p:sp>
    </p:spTree>
    <p:extLst>
      <p:ext uri="{BB962C8B-B14F-4D97-AF65-F5344CB8AC3E}">
        <p14:creationId xmlns:p14="http://schemas.microsoft.com/office/powerpoint/2010/main" val="44192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29</a:t>
            </a:fld>
            <a:endParaRPr lang="en-US"/>
          </a:p>
        </p:txBody>
      </p:sp>
    </p:spTree>
    <p:extLst>
      <p:ext uri="{BB962C8B-B14F-4D97-AF65-F5344CB8AC3E}">
        <p14:creationId xmlns:p14="http://schemas.microsoft.com/office/powerpoint/2010/main" val="516849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30</a:t>
            </a:fld>
            <a:endParaRPr lang="en-US"/>
          </a:p>
        </p:txBody>
      </p:sp>
    </p:spTree>
    <p:extLst>
      <p:ext uri="{BB962C8B-B14F-4D97-AF65-F5344CB8AC3E}">
        <p14:creationId xmlns:p14="http://schemas.microsoft.com/office/powerpoint/2010/main" val="1884798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31</a:t>
            </a:fld>
            <a:endParaRPr lang="en-US"/>
          </a:p>
        </p:txBody>
      </p:sp>
    </p:spTree>
    <p:extLst>
      <p:ext uri="{BB962C8B-B14F-4D97-AF65-F5344CB8AC3E}">
        <p14:creationId xmlns:p14="http://schemas.microsoft.com/office/powerpoint/2010/main" val="2748273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32</a:t>
            </a:fld>
            <a:endParaRPr lang="en-US"/>
          </a:p>
        </p:txBody>
      </p:sp>
    </p:spTree>
    <p:extLst>
      <p:ext uri="{BB962C8B-B14F-4D97-AF65-F5344CB8AC3E}">
        <p14:creationId xmlns:p14="http://schemas.microsoft.com/office/powerpoint/2010/main" val="286430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Wilhelm </a:t>
            </a:r>
            <a:r>
              <a:rPr lang="en-US" sz="1300" dirty="0" err="1"/>
              <a:t>Schickard’s</a:t>
            </a:r>
            <a:r>
              <a:rPr lang="en-US" sz="1300" dirty="0"/>
              <a:t> Calculating Machine - </a:t>
            </a:r>
            <a:r>
              <a:rPr lang="en-US" sz="1300" b="1" dirty="0"/>
              <a:t>First mechanical calculating device</a:t>
            </a:r>
            <a:r>
              <a:rPr lang="en-US" sz="1300" dirty="0"/>
              <a:t> that could add and subtract 6-digit numbers. All that is known about the machine is due to letters between </a:t>
            </a:r>
            <a:r>
              <a:rPr lang="en-US" sz="1300" dirty="0" err="1"/>
              <a:t>Schickard</a:t>
            </a:r>
            <a:r>
              <a:rPr lang="en-US" sz="1300" dirty="0"/>
              <a:t> and Johannes </a:t>
            </a:r>
            <a:r>
              <a:rPr lang="en-US" sz="1300" dirty="0" err="1"/>
              <a:t>Kepler</a:t>
            </a:r>
            <a:r>
              <a:rPr lang="en-US" sz="1300" dirty="0"/>
              <a:t>.</a:t>
            </a:r>
          </a:p>
          <a:p>
            <a:endParaRPr lang="en-US" sz="1300" dirty="0"/>
          </a:p>
          <a:p>
            <a:pPr defTabSz="966612">
              <a:defRPr/>
            </a:pPr>
            <a:r>
              <a:rPr lang="en-US" sz="1300" b="1" dirty="0"/>
              <a:t>Blaise Pascal </a:t>
            </a:r>
            <a:r>
              <a:rPr lang="en-US" sz="1300" dirty="0"/>
              <a:t>invents a mechanical calculator at age 19; does addition and subtraction only. On display at the </a:t>
            </a:r>
            <a:r>
              <a:rPr lang="en-US" sz="1300" i="1" dirty="0" err="1">
                <a:hlinkClick r:id="rId3" tooltip="Musée des Arts et Métiers"/>
              </a:rPr>
              <a:t>Musée</a:t>
            </a:r>
            <a:r>
              <a:rPr lang="en-US" sz="1300" i="1" dirty="0">
                <a:hlinkClick r:id="rId3" tooltip="Musée des Arts et Métiers"/>
              </a:rPr>
              <a:t> des Arts et Métiers</a:t>
            </a:r>
            <a:r>
              <a:rPr lang="en-US" sz="1300" dirty="0"/>
              <a:t>, </a:t>
            </a:r>
            <a:r>
              <a:rPr lang="en-US" sz="1300" dirty="0">
                <a:hlinkClick r:id="rId4" tooltip="Paris"/>
              </a:rPr>
              <a:t>Paris</a:t>
            </a:r>
            <a:r>
              <a:rPr lang="en-US" sz="1300" dirty="0"/>
              <a:t> </a:t>
            </a:r>
            <a:r>
              <a:rPr lang="en-US" sz="1300" dirty="0" err="1"/>
              <a:t>Inv</a:t>
            </a:r>
            <a:r>
              <a:rPr lang="en-US" sz="1300" dirty="0"/>
              <a:t> 823-1</a:t>
            </a:r>
            <a:endParaRPr lang="en-US" dirty="0" smtClean="0"/>
          </a:p>
          <a:p>
            <a:pPr defTabSz="966612">
              <a:defRPr/>
            </a:pPr>
            <a:endParaRPr lang="en-US" sz="1300" dirty="0"/>
          </a:p>
          <a:p>
            <a:pPr defTabSz="966612">
              <a:defRPr/>
            </a:pPr>
            <a:endParaRPr lang="en-US" sz="1300" dirty="0"/>
          </a:p>
          <a:p>
            <a:pPr defTabSz="966612">
              <a:defRPr/>
            </a:pPr>
            <a:r>
              <a:rPr lang="en-US" sz="1300" b="1" dirty="0"/>
              <a:t>Gottfried Wilhelm Leibniz </a:t>
            </a:r>
            <a:r>
              <a:rPr lang="en-US" sz="1300" dirty="0"/>
              <a:t>invents a mechanical calculator that can perform + - x /. Only two machines were made. Display item from </a:t>
            </a:r>
            <a:r>
              <a:rPr lang="de-DE" sz="1300" dirty="0"/>
              <a:t>the </a:t>
            </a:r>
            <a:r>
              <a:rPr lang="de-DE" sz="1300" dirty="0">
                <a:hlinkClick r:id="rId5"/>
              </a:rPr>
              <a:t>Technische Sammlungen museum</a:t>
            </a:r>
            <a:r>
              <a:rPr lang="de-DE" sz="1300" dirty="0"/>
              <a:t> in Dresden, Germany.</a:t>
            </a:r>
            <a:endParaRPr lang="en-US" dirty="0" smtClean="0"/>
          </a:p>
          <a:p>
            <a:pPr defTabSz="966612">
              <a:defRPr/>
            </a:pPr>
            <a:endParaRPr lang="en-US" sz="1300" dirty="0"/>
          </a:p>
          <a:p>
            <a:pPr defTabSz="966612">
              <a:defRPr/>
            </a:pPr>
            <a:endParaRPr lang="en-US"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a:t>
            </a:fld>
            <a:endParaRPr lang="en-US"/>
          </a:p>
        </p:txBody>
      </p:sp>
    </p:spTree>
    <p:extLst>
      <p:ext uri="{BB962C8B-B14F-4D97-AF65-F5344CB8AC3E}">
        <p14:creationId xmlns:p14="http://schemas.microsoft.com/office/powerpoint/2010/main" val="3018503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33</a:t>
            </a:fld>
            <a:endParaRPr lang="en-US"/>
          </a:p>
        </p:txBody>
      </p:sp>
    </p:spTree>
    <p:extLst>
      <p:ext uri="{BB962C8B-B14F-4D97-AF65-F5344CB8AC3E}">
        <p14:creationId xmlns:p14="http://schemas.microsoft.com/office/powerpoint/2010/main" val="999749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34</a:t>
            </a:fld>
            <a:endParaRPr lang="en-US"/>
          </a:p>
        </p:txBody>
      </p:sp>
    </p:spTree>
    <p:extLst>
      <p:ext uri="{BB962C8B-B14F-4D97-AF65-F5344CB8AC3E}">
        <p14:creationId xmlns:p14="http://schemas.microsoft.com/office/powerpoint/2010/main" val="2529146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35</a:t>
            </a:fld>
            <a:endParaRPr lang="en-US"/>
          </a:p>
        </p:txBody>
      </p:sp>
    </p:spTree>
    <p:extLst>
      <p:ext uri="{BB962C8B-B14F-4D97-AF65-F5344CB8AC3E}">
        <p14:creationId xmlns:p14="http://schemas.microsoft.com/office/powerpoint/2010/main" val="2318660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36</a:t>
            </a:fld>
            <a:endParaRPr lang="en-US"/>
          </a:p>
        </p:txBody>
      </p:sp>
    </p:spTree>
    <p:extLst>
      <p:ext uri="{BB962C8B-B14F-4D97-AF65-F5344CB8AC3E}">
        <p14:creationId xmlns:p14="http://schemas.microsoft.com/office/powerpoint/2010/main" val="127976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37</a:t>
            </a:fld>
            <a:endParaRPr lang="en-US"/>
          </a:p>
        </p:txBody>
      </p:sp>
    </p:spTree>
    <p:extLst>
      <p:ext uri="{BB962C8B-B14F-4D97-AF65-F5344CB8AC3E}">
        <p14:creationId xmlns:p14="http://schemas.microsoft.com/office/powerpoint/2010/main" val="1863657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38</a:t>
            </a:fld>
            <a:endParaRPr lang="en-US"/>
          </a:p>
        </p:txBody>
      </p:sp>
    </p:spTree>
    <p:extLst>
      <p:ext uri="{BB962C8B-B14F-4D97-AF65-F5344CB8AC3E}">
        <p14:creationId xmlns:p14="http://schemas.microsoft.com/office/powerpoint/2010/main" val="2726357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39</a:t>
            </a:fld>
            <a:endParaRPr lang="en-US"/>
          </a:p>
        </p:txBody>
      </p:sp>
    </p:spTree>
    <p:extLst>
      <p:ext uri="{BB962C8B-B14F-4D97-AF65-F5344CB8AC3E}">
        <p14:creationId xmlns:p14="http://schemas.microsoft.com/office/powerpoint/2010/main" val="3246827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40</a:t>
            </a:fld>
            <a:endParaRPr lang="en-US"/>
          </a:p>
        </p:txBody>
      </p:sp>
    </p:spTree>
    <p:extLst>
      <p:ext uri="{BB962C8B-B14F-4D97-AF65-F5344CB8AC3E}">
        <p14:creationId xmlns:p14="http://schemas.microsoft.com/office/powerpoint/2010/main" val="2042919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from Computer History Museum</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41</a:t>
            </a:fld>
            <a:endParaRPr lang="en-US"/>
          </a:p>
        </p:txBody>
      </p:sp>
    </p:spTree>
    <p:extLst>
      <p:ext uri="{BB962C8B-B14F-4D97-AF65-F5344CB8AC3E}">
        <p14:creationId xmlns:p14="http://schemas.microsoft.com/office/powerpoint/2010/main" val="61816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42</a:t>
            </a:fld>
            <a:endParaRPr lang="en-US"/>
          </a:p>
        </p:txBody>
      </p:sp>
    </p:spTree>
    <p:extLst>
      <p:ext uri="{BB962C8B-B14F-4D97-AF65-F5344CB8AC3E}">
        <p14:creationId xmlns:p14="http://schemas.microsoft.com/office/powerpoint/2010/main" val="3121187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Jacquard loom on display at the Manchester </a:t>
            </a:r>
            <a:r>
              <a:rPr lang="en-US" sz="1300" dirty="0">
                <a:hlinkClick r:id="rId3" tooltip="en:Museum of Science and Industry in Manchester"/>
              </a:rPr>
              <a:t>museum of science and industry</a:t>
            </a:r>
            <a:r>
              <a:rPr lang="en-US" sz="1300" dirty="0"/>
              <a:t>. Photograph taken by </a:t>
            </a:r>
            <a:r>
              <a:rPr lang="en-US" sz="1300" dirty="0">
                <a:hlinkClick r:id="rId4"/>
              </a:rPr>
              <a:t>George H. Williams</a:t>
            </a:r>
            <a:r>
              <a:rPr lang="en-US" sz="1300" dirty="0"/>
              <a:t> in July, </a:t>
            </a:r>
            <a:r>
              <a:rPr lang="en-US" sz="1300"/>
              <a:t>2004.</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5</a:t>
            </a:fld>
            <a:endParaRPr lang="en-US"/>
          </a:p>
        </p:txBody>
      </p:sp>
    </p:spTree>
    <p:extLst>
      <p:ext uri="{BB962C8B-B14F-4D97-AF65-F5344CB8AC3E}">
        <p14:creationId xmlns:p14="http://schemas.microsoft.com/office/powerpoint/2010/main" val="2155112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43</a:t>
            </a:fld>
            <a:endParaRPr lang="en-US"/>
          </a:p>
        </p:txBody>
      </p:sp>
    </p:spTree>
    <p:extLst>
      <p:ext uri="{BB962C8B-B14F-4D97-AF65-F5344CB8AC3E}">
        <p14:creationId xmlns:p14="http://schemas.microsoft.com/office/powerpoint/2010/main" val="3956243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44</a:t>
            </a:fld>
            <a:endParaRPr lang="en-US"/>
          </a:p>
        </p:txBody>
      </p:sp>
    </p:spTree>
    <p:extLst>
      <p:ext uri="{BB962C8B-B14F-4D97-AF65-F5344CB8AC3E}">
        <p14:creationId xmlns:p14="http://schemas.microsoft.com/office/powerpoint/2010/main" val="348795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Analytical Engine was to be the size of a locomotive. Completely mechanical, steam-powered. Had about 1K of memory. Used punch cards to program it.</a:t>
            </a:r>
            <a:br>
              <a:rPr lang="en-US" sz="1300" dirty="0"/>
            </a:br>
            <a:r>
              <a:rPr lang="en-US" sz="1300" dirty="0"/>
              <a:t/>
            </a:r>
            <a:br>
              <a:rPr lang="en-US" sz="1300" dirty="0"/>
            </a:br>
            <a:r>
              <a:rPr lang="en-US" dirty="0" smtClean="0">
                <a:hlinkClick r:id="rId3"/>
              </a:rPr>
              <a:t>http://www.ted.com/talks/lang/en/john_graham_cumming_the_greatest_machine_that_never_was.html</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6</a:t>
            </a:fld>
            <a:endParaRPr lang="en-US"/>
          </a:p>
        </p:txBody>
      </p:sp>
    </p:spTree>
    <p:extLst>
      <p:ext uri="{BB962C8B-B14F-4D97-AF65-F5344CB8AC3E}">
        <p14:creationId xmlns:p14="http://schemas.microsoft.com/office/powerpoint/2010/main" val="145313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Jacquard loom on display at the Manchester </a:t>
            </a:r>
            <a:r>
              <a:rPr lang="en-US" sz="1300" dirty="0">
                <a:hlinkClick r:id="rId3" tooltip="en:Museum of Science and Industry in Manchester"/>
              </a:rPr>
              <a:t>museum of science and industry</a:t>
            </a:r>
            <a:r>
              <a:rPr lang="en-US" sz="1300" dirty="0"/>
              <a:t>. Photograph taken by </a:t>
            </a:r>
            <a:r>
              <a:rPr lang="en-US" sz="1300" dirty="0">
                <a:hlinkClick r:id="rId4"/>
              </a:rPr>
              <a:t>George H. Williams</a:t>
            </a:r>
            <a:r>
              <a:rPr lang="en-US" sz="1300" dirty="0"/>
              <a:t> in July, 2004.</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7</a:t>
            </a:fld>
            <a:endParaRPr lang="en-US"/>
          </a:p>
        </p:txBody>
      </p:sp>
    </p:spTree>
    <p:extLst>
      <p:ext uri="{BB962C8B-B14F-4D97-AF65-F5344CB8AC3E}">
        <p14:creationId xmlns:p14="http://schemas.microsoft.com/office/powerpoint/2010/main" val="52557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8</a:t>
            </a:fld>
            <a:endParaRPr lang="en-US"/>
          </a:p>
        </p:txBody>
      </p:sp>
    </p:spTree>
    <p:extLst>
      <p:ext uri="{BB962C8B-B14F-4D97-AF65-F5344CB8AC3E}">
        <p14:creationId xmlns:p14="http://schemas.microsoft.com/office/powerpoint/2010/main" val="136820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9</a:t>
            </a:fld>
            <a:endParaRPr lang="en-US"/>
          </a:p>
        </p:txBody>
      </p:sp>
    </p:spTree>
    <p:extLst>
      <p:ext uri="{BB962C8B-B14F-4D97-AF65-F5344CB8AC3E}">
        <p14:creationId xmlns:p14="http://schemas.microsoft.com/office/powerpoint/2010/main" val="31565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Replica at Iowa State Univ.</a:t>
            </a:r>
            <a:endParaRPr lang="en-US" dirty="0"/>
          </a:p>
        </p:txBody>
      </p:sp>
      <p:sp>
        <p:nvSpPr>
          <p:cNvPr id="4" name="Slide Number Placeholder 3"/>
          <p:cNvSpPr>
            <a:spLocks noGrp="1"/>
          </p:cNvSpPr>
          <p:nvPr>
            <p:ph type="sldNum" sz="quarter" idx="10"/>
          </p:nvPr>
        </p:nvSpPr>
        <p:spPr/>
        <p:txBody>
          <a:bodyPr/>
          <a:lstStyle/>
          <a:p>
            <a:fld id="{51719522-6ADF-4799-AA94-DA1F69F7B4DA}" type="slidenum">
              <a:rPr lang="en-US" smtClean="0"/>
              <a:pPr/>
              <a:t>10</a:t>
            </a:fld>
            <a:endParaRPr lang="en-US"/>
          </a:p>
        </p:txBody>
      </p:sp>
    </p:spTree>
    <p:extLst>
      <p:ext uri="{BB962C8B-B14F-4D97-AF65-F5344CB8AC3E}">
        <p14:creationId xmlns:p14="http://schemas.microsoft.com/office/powerpoint/2010/main" val="190611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54A4FB-9F5F-4D38-A470-57FBE2F285B8}" type="datetimeFigureOut">
              <a:rPr lang="en-US" smtClean="0"/>
              <a:pPr/>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A4FB-9F5F-4D38-A470-57FBE2F285B8}" type="datetimeFigureOut">
              <a:rPr lang="en-US" smtClean="0"/>
              <a:pPr/>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A4FB-9F5F-4D38-A470-57FBE2F285B8}" type="datetimeFigureOut">
              <a:rPr lang="en-US" smtClean="0"/>
              <a:pPr/>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A4FB-9F5F-4D38-A470-57FBE2F285B8}" type="datetimeFigureOut">
              <a:rPr lang="en-US" smtClean="0"/>
              <a:pPr/>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54A4FB-9F5F-4D38-A470-57FBE2F285B8}" type="datetimeFigureOut">
              <a:rPr lang="en-US" smtClean="0"/>
              <a:pPr/>
              <a:t>8/13/2013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54A4FB-9F5F-4D38-A470-57FBE2F285B8}" type="datetimeFigureOut">
              <a:rPr lang="en-US" smtClean="0"/>
              <a:pPr/>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4A4FB-9F5F-4D38-A470-57FBE2F285B8}" type="datetimeFigureOut">
              <a:rPr lang="en-US" smtClean="0"/>
              <a:pPr/>
              <a:t>8/13/2013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54A4FB-9F5F-4D38-A470-57FBE2F285B8}" type="datetimeFigureOut">
              <a:rPr lang="en-US" smtClean="0"/>
              <a:pPr/>
              <a:t>8/13/2013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4A4FB-9F5F-4D38-A470-57FBE2F285B8}" type="datetimeFigureOut">
              <a:rPr lang="en-US" smtClean="0"/>
              <a:pPr/>
              <a:t>8/13/2013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4A4FB-9F5F-4D38-A470-57FBE2F285B8}" type="datetimeFigureOut">
              <a:rPr lang="en-US" smtClean="0"/>
              <a:pPr/>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4A4FB-9F5F-4D38-A470-57FBE2F285B8}" type="datetimeFigureOut">
              <a:rPr lang="en-US" smtClean="0"/>
              <a:pPr/>
              <a:t>8/13/2013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9E542-C255-4CC2-90FC-C4353075E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4A4FB-9F5F-4D38-A470-57FBE2F285B8}" type="datetimeFigureOut">
              <a:rPr lang="en-US" smtClean="0"/>
              <a:pPr/>
              <a:t>8/13/2013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9E542-C255-4CC2-90FC-C4353075E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reativecommons.org/licenses/by-nc/3.0/"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gi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en.wikipedia.org/wiki/File:Atanasoff-Berry_Computer_at_Durhum_Center.jpg" TargetMode="External"/><Relationship Id="rId5" Type="http://schemas.openxmlformats.org/officeDocument/2006/relationships/hyperlink" Target="http://inventors.about.com/library/inventors/blatanasoff_berry.htm" TargetMode="External"/><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hyperlink" Target="http://www.harding.edu/fmccown/photos/mark1_harvard.jpg"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eg"/><Relationship Id="rId5" Type="http://schemas.openxmlformats.org/officeDocument/2006/relationships/hyperlink" Target="http://en.wikipedia.org/wiki/File:Eniac.jpg"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hyperlink" Target="http://en.wikipedia.org/wiki/File:H96566k.jpg"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2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en.wikipedia.org/wiki/File:Transistorer_(croped).jpg" TargetMode="External"/><Relationship Id="rId5" Type="http://schemas.openxmlformats.org/officeDocument/2006/relationships/hyperlink" Target="http://en.wikipedia.org/wiki/File:Triody_var.jpg" TargetMode="External"/><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jpeg"/><Relationship Id="rId5" Type="http://schemas.openxmlformats.org/officeDocument/2006/relationships/hyperlink" Target="http://en.wikipedia.org/wiki/File:UNIVAC_1_demo.jpg"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www.smh.com.au/news/technology/programming-language-pioneer-passes-away/2007/03/21/1174153117713.html"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hyperlink" Target="http://itmanagement.earthweb.com/cnews/article.php/3883606/Tech-Comics-If-Computers-Could-Think.ht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hyperlink" Target="http://en.wikipedia.org/wiki/File:Microchips.jpg"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youtube.com/watch?v=KdxEAt91D7k"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hyperlink" Target="http://en.wikipedia.org/wiki/File:Spacewar!-PDP-1-20070512.jpg"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hyperlink" Target="http://en.wikipedia.org/wiki/File:Transistor_Count_and_Moore's_Law_-_2008.svg" TargetMode="Externa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jpeg"/><Relationship Id="rId5" Type="http://schemas.openxmlformats.org/officeDocument/2006/relationships/hyperlink" Target="http://en.wikipedia.org/wiki/ARPANET"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png"/><Relationship Id="rId5" Type="http://schemas.openxmlformats.org/officeDocument/2006/relationships/hyperlink" Target="http://en.wikipedia.org/wiki/File:80486DX2_200x.png"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jpeg"/><Relationship Id="rId5" Type="http://schemas.openxmlformats.org/officeDocument/2006/relationships/hyperlink" Target="http://img258.imageshack.us/i/appleiipd2.jpg/" TargetMode="External"/><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jpeg"/><Relationship Id="rId5" Type="http://schemas.openxmlformats.org/officeDocument/2006/relationships/hyperlink" Target="http://www.thocp.net/reference/internet/spam.htm" TargetMode="External"/><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4.jpeg"/><Relationship Id="rId5" Type="http://schemas.openxmlformats.org/officeDocument/2006/relationships/hyperlink" Target="http://www.time.com/time/covers/0,16641,19830103,00.html" TargetMode="External"/><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6.xml"/><Relationship Id="rId7" Type="http://schemas.openxmlformats.org/officeDocument/2006/relationships/image" Target="../media/image35.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deep-structure.blogspot.com/2007/06/tron.html" TargetMode="External"/><Relationship Id="rId5" Type="http://schemas.openxmlformats.org/officeDocument/2006/relationships/hyperlink" Target="http://cutprintreview.com/reviews/4-stars/tron-1982-review/" TargetMode="External"/><Relationship Id="rId10" Type="http://schemas.openxmlformats.org/officeDocument/2006/relationships/image" Target="../media/image2.png"/><Relationship Id="rId4" Type="http://schemas.openxmlformats.org/officeDocument/2006/relationships/notesSlide" Target="../notesSlides/notesSlide26.xml"/><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hyperlink" Target="http://en.wikipedia.org/wiki/File:RomanAbacusRecon.jpg"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en.wikipedia.org/wiki/File:Boulier1.JPG" TargetMode="External"/><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youtube.com/watch?v=R706isyDrqI" TargetMode="External"/><Relationship Id="rId5" Type="http://schemas.openxmlformats.org/officeDocument/2006/relationships/hyperlink" Target="http://en.wikipedia.org/wiki/File:Apple_Macintosh_Desktop.png" TargetMode="External"/><Relationship Id="rId4" Type="http://schemas.openxmlformats.org/officeDocument/2006/relationships/notesSlide" Target="../notesSlides/notesSlide27.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0.jpeg"/><Relationship Id="rId5" Type="http://schemas.openxmlformats.org/officeDocument/2006/relationships/hyperlink" Target="http://computingcases.org/case_materials/therac/analysis/SocioTechnical_Analysis.html" TargetMode="External"/><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4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1.jpeg"/><Relationship Id="rId5" Type="http://schemas.openxmlformats.org/officeDocument/2006/relationships/hyperlink" Target="http://en.wikipedia.org/wiki/Tim_Berners-Lee" TargetMode="External"/><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3.png"/><Relationship Id="rId5" Type="http://schemas.openxmlformats.org/officeDocument/2006/relationships/hyperlink" Target="http://en.wikipedia.org/wiki/File:Windows_3.0_workspace.png" TargetMode="External"/><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44.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en.wikipedia.org/wiki/File:Kasparov-29.jpg" TargetMode="External"/><Relationship Id="rId5" Type="http://schemas.openxmlformats.org/officeDocument/2006/relationships/hyperlink" Target="http://en.wikipedia.org/wiki/File:Deep_Blue.jpg" TargetMode="External"/><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www.despair.com/somevedi.html" TargetMode="External"/><Relationship Id="rId5" Type="http://schemas.openxmlformats.org/officeDocument/2006/relationships/image" Target="../media/image47.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8.jpe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9.jpeg"/><Relationship Id="rId5" Type="http://schemas.openxmlformats.org/officeDocument/2006/relationships/hyperlink" Target="http://www.time.com/time/covers/0,16641,20071112,00.html" TargetMode="External"/><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latimesblogs.latimes.com/technology/2011/02/ibms-watson-on-jeopardy-the-machine-has-won.html" TargetMode="External"/><Relationship Id="rId5" Type="http://schemas.openxmlformats.org/officeDocument/2006/relationships/image" Target="../media/image51.jpe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6.xml"/><Relationship Id="rId7" Type="http://schemas.openxmlformats.org/officeDocument/2006/relationships/image" Target="../media/image52.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www.fox5vegas.com/story/18164996/dmv-rolls-out-red-license-plates-for-self-driving-cars" TargetMode="External"/><Relationship Id="rId5" Type="http://schemas.openxmlformats.org/officeDocument/2006/relationships/hyperlink" Target="http://www.reuters.com/article/2012/05/08/uk-usa-nevada-google-idUSLNE84701320120508" TargetMode="External"/><Relationship Id="rId4" Type="http://schemas.openxmlformats.org/officeDocument/2006/relationships/notesSlide" Target="../notesSlides/notesSlide40.xml"/><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4.jpeg"/><Relationship Id="rId5" Type="http://schemas.openxmlformats.org/officeDocument/2006/relationships/hyperlink" Target="http://news.cnet.com/8301-1023_3-57578072-93/google-releases-full-google-glass-explainer-video/" TargetMode="External"/><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hyperlink" Target="http://healthinformatics.wikispaces.com/Smart+Clothe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en.wikipedia.org/wiki/File:Jacquard.loom.full.view.jpg" TargetMode="External"/><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6.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gprok.gr/blog/wp-content/uploads/2010/03/analytical_engine.jpg" TargetMode="External"/><Relationship Id="rId5" Type="http://schemas.openxmlformats.org/officeDocument/2006/relationships/hyperlink" Target="http://www.tcf.ua.edu/Classes/Jbutler/T389/ITHistoryOutline.htm" TargetMode="External"/><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hyperlink" Target="http://en.wikipedia.org/wiki/File:Ada_lovelace.jpg"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hyperlink" Target="http://en.wikipedia.org/wiki/File:Hollerith_punched_card.jpg"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en.wikipedia.org/wiki/File:Maquina.png" TargetMode="External"/><Relationship Id="rId5" Type="http://schemas.openxmlformats.org/officeDocument/2006/relationships/hyperlink" Target="http://en.wikipedia.org/wiki/File:Alan_Turing_photo.jpg"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dirty="0" smtClean="0"/>
              <a:t>A S</a:t>
            </a:r>
            <a:r>
              <a:rPr lang="en-US" dirty="0"/>
              <a:t>hort</a:t>
            </a:r>
            <a:r>
              <a:rPr lang="en-US" dirty="0" smtClean="0"/>
              <a:t> History of </a:t>
            </a:r>
            <a:r>
              <a:rPr lang="en-US" dirty="0"/>
              <a:t>Computing</a:t>
            </a:r>
            <a:br>
              <a:rPr lang="en-US" dirty="0"/>
            </a:br>
            <a:r>
              <a:rPr lang="en-US" sz="2800" dirty="0"/>
              <a:t>(Narrated)</a:t>
            </a:r>
            <a:endParaRPr lang="en-US" sz="2800" dirty="0"/>
          </a:p>
        </p:txBody>
      </p:sp>
      <p:sp>
        <p:nvSpPr>
          <p:cNvPr id="3" name="Subtitle 2"/>
          <p:cNvSpPr>
            <a:spLocks noGrp="1"/>
          </p:cNvSpPr>
          <p:nvPr>
            <p:ph type="subTitle" idx="1"/>
          </p:nvPr>
        </p:nvSpPr>
        <p:spPr>
          <a:xfrm>
            <a:off x="1371600" y="3124200"/>
            <a:ext cx="6400800" cy="1752600"/>
          </a:xfrm>
        </p:spPr>
        <p:txBody>
          <a:bodyPr>
            <a:normAutofit/>
          </a:bodyPr>
          <a:lstStyle/>
          <a:p>
            <a:r>
              <a:rPr lang="en-US" dirty="0" smtClean="0"/>
              <a:t>Dr. Frank McCown</a:t>
            </a:r>
            <a:br>
              <a:rPr lang="en-US" dirty="0" smtClean="0"/>
            </a:br>
            <a:r>
              <a:rPr lang="en-US" dirty="0" smtClean="0"/>
              <a:t>Harding University</a:t>
            </a:r>
            <a:br>
              <a:rPr lang="en-US" dirty="0" smtClean="0"/>
            </a:br>
            <a:r>
              <a:rPr lang="en-US" dirty="0" smtClean="0"/>
              <a:t>Computer Science </a:t>
            </a:r>
            <a:r>
              <a:rPr lang="en-US" dirty="0" err="1" smtClean="0"/>
              <a:t>Dept</a:t>
            </a:r>
            <a:endParaRPr lang="en-US" dirty="0"/>
          </a:p>
        </p:txBody>
      </p:sp>
      <p:sp>
        <p:nvSpPr>
          <p:cNvPr id="4" name="TextBox 3"/>
          <p:cNvSpPr txBox="1"/>
          <p:nvPr/>
        </p:nvSpPr>
        <p:spPr>
          <a:xfrm>
            <a:off x="1143000" y="5341788"/>
            <a:ext cx="6858000" cy="738664"/>
          </a:xfrm>
          <a:prstGeom prst="rect">
            <a:avLst/>
          </a:prstGeom>
          <a:noFill/>
        </p:spPr>
        <p:txBody>
          <a:bodyPr wrap="square" rtlCol="0">
            <a:spAutoFit/>
          </a:bodyPr>
          <a:lstStyle/>
          <a:p>
            <a:pPr algn="ctr"/>
            <a:r>
              <a:rPr lang="en-US" sz="1400" dirty="0" smtClean="0"/>
              <a:t>Photos were obtained from the Web, and copyright is held by the respective owners.</a:t>
            </a:r>
            <a:br>
              <a:rPr lang="en-US" sz="1400" dirty="0" smtClean="0"/>
            </a:br>
            <a:r>
              <a:rPr lang="en-US" sz="1400" dirty="0" smtClean="0"/>
              <a:t>Short History of Computing by Frank McCown is licensed under a </a:t>
            </a:r>
            <a:r>
              <a:rPr lang="en-US" sz="1400" dirty="0" smtClean="0">
                <a:hlinkClick r:id="rId4"/>
              </a:rPr>
              <a:t>Creative Commons Attribution-</a:t>
            </a:r>
            <a:r>
              <a:rPr lang="en-US" sz="1400" dirty="0" err="1" smtClean="0">
                <a:hlinkClick r:id="rId4"/>
              </a:rPr>
              <a:t>NonCommercial</a:t>
            </a:r>
            <a:r>
              <a:rPr lang="en-US" sz="1400" dirty="0" smtClean="0">
                <a:hlinkClick r:id="rId4"/>
              </a:rPr>
              <a:t> 3.0 </a:t>
            </a:r>
            <a:r>
              <a:rPr lang="en-US" sz="1400" dirty="0" err="1" smtClean="0">
                <a:hlinkClick r:id="rId4"/>
              </a:rPr>
              <a:t>Unported</a:t>
            </a:r>
            <a:r>
              <a:rPr lang="en-US" sz="1400" dirty="0" smtClean="0">
                <a:hlinkClick r:id="rId4"/>
              </a:rPr>
              <a:t> License</a:t>
            </a:r>
            <a:endParaRPr lang="en-US" sz="1400" dirty="0"/>
          </a:p>
        </p:txBody>
      </p:sp>
      <p:pic>
        <p:nvPicPr>
          <p:cNvPr id="6146" name="Picture 2" descr="Creative Commons License"/>
          <p:cNvPicPr>
            <a:picLocks noChangeAspect="1" noChangeArrowheads="1"/>
          </p:cNvPicPr>
          <p:nvPr/>
        </p:nvPicPr>
        <p:blipFill>
          <a:blip r:embed="rId5" cstate="print"/>
          <a:srcRect/>
          <a:stretch>
            <a:fillRect/>
          </a:stretch>
        </p:blipFill>
        <p:spPr bwMode="auto">
          <a:xfrm>
            <a:off x="4152900" y="6229826"/>
            <a:ext cx="838200" cy="295275"/>
          </a:xfrm>
          <a:prstGeom prst="rect">
            <a:avLst/>
          </a:prstGeom>
          <a:noFill/>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50"/>
    </mc:Choice>
    <mc:Fallback xmlns="">
      <p:transition spd="slow" advTm="2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1939: </a:t>
            </a:r>
            <a:r>
              <a:rPr lang="en-US" dirty="0" err="1" smtClean="0"/>
              <a:t>Atanasoff</a:t>
            </a:r>
            <a:r>
              <a:rPr lang="en-US" dirty="0" smtClean="0"/>
              <a:t>-Berry Computer</a:t>
            </a:r>
            <a:endParaRPr lang="en-US" dirty="0"/>
          </a:p>
        </p:txBody>
      </p:sp>
      <p:sp>
        <p:nvSpPr>
          <p:cNvPr id="4" name="TextBox 3"/>
          <p:cNvSpPr txBox="1"/>
          <p:nvPr/>
        </p:nvSpPr>
        <p:spPr>
          <a:xfrm>
            <a:off x="381000" y="2209800"/>
            <a:ext cx="3962400" cy="3477875"/>
          </a:xfrm>
          <a:prstGeom prst="rect">
            <a:avLst/>
          </a:prstGeom>
          <a:noFill/>
        </p:spPr>
        <p:txBody>
          <a:bodyPr wrap="square" rtlCol="0">
            <a:spAutoFit/>
          </a:bodyPr>
          <a:lstStyle/>
          <a:p>
            <a:r>
              <a:rPr lang="en-US" sz="2200" b="1" dirty="0" smtClean="0"/>
              <a:t>John </a:t>
            </a:r>
            <a:r>
              <a:rPr lang="en-US" sz="2200" b="1" dirty="0" err="1" smtClean="0"/>
              <a:t>Atanasoff</a:t>
            </a:r>
            <a:r>
              <a:rPr lang="en-US" sz="2200" b="1" dirty="0" smtClean="0"/>
              <a:t> </a:t>
            </a:r>
            <a:r>
              <a:rPr lang="en-US" sz="2200" dirty="0" smtClean="0"/>
              <a:t>and</a:t>
            </a:r>
            <a:r>
              <a:rPr lang="en-US" sz="2200" b="1" dirty="0" smtClean="0"/>
              <a:t> Clifford Berry </a:t>
            </a:r>
            <a:r>
              <a:rPr lang="en-US" sz="2200" dirty="0" smtClean="0"/>
              <a:t>built the </a:t>
            </a:r>
            <a:r>
              <a:rPr lang="en-US" sz="2200" b="1" dirty="0" smtClean="0"/>
              <a:t>ABC </a:t>
            </a:r>
            <a:r>
              <a:rPr lang="en-US" sz="2200" dirty="0" smtClean="0"/>
              <a:t>at Iowa State which found solutions to systems of linear equations</a:t>
            </a:r>
          </a:p>
          <a:p>
            <a:endParaRPr lang="en-US" sz="2200" dirty="0" smtClean="0"/>
          </a:p>
          <a:p>
            <a:r>
              <a:rPr lang="en-US" sz="2200" dirty="0" smtClean="0"/>
              <a:t>Considered </a:t>
            </a:r>
            <a:r>
              <a:rPr lang="en-US" sz="2200" b="1" dirty="0" smtClean="0"/>
              <a:t>first fully electronic digital computing device</a:t>
            </a:r>
            <a:r>
              <a:rPr lang="en-US" sz="2200" dirty="0" smtClean="0"/>
              <a:t>, but was not programmable or fully functional</a:t>
            </a:r>
          </a:p>
        </p:txBody>
      </p:sp>
      <p:sp>
        <p:nvSpPr>
          <p:cNvPr id="5" name="TextBox 4"/>
          <p:cNvSpPr txBox="1"/>
          <p:nvPr/>
        </p:nvSpPr>
        <p:spPr>
          <a:xfrm>
            <a:off x="762000" y="6334780"/>
            <a:ext cx="7543800" cy="523220"/>
          </a:xfrm>
          <a:prstGeom prst="rect">
            <a:avLst/>
          </a:prstGeom>
          <a:noFill/>
        </p:spPr>
        <p:txBody>
          <a:bodyPr wrap="square" rtlCol="0">
            <a:spAutoFit/>
          </a:bodyPr>
          <a:lstStyle/>
          <a:p>
            <a:pPr algn="ctr"/>
            <a:r>
              <a:rPr lang="en-US" sz="1400" dirty="0" smtClean="0">
                <a:hlinkClick r:id="rId5"/>
              </a:rPr>
              <a:t>http://inventors.about.com/library/inventors/blatanasoff_berry.htm</a:t>
            </a:r>
            <a:endParaRPr lang="en-US" sz="1400" dirty="0" smtClean="0"/>
          </a:p>
          <a:p>
            <a:pPr algn="ctr"/>
            <a:r>
              <a:rPr lang="en-US" sz="1400" dirty="0" smtClean="0">
                <a:hlinkClick r:id="rId6"/>
              </a:rPr>
              <a:t>http://en.wikipedia.org/wiki/File:Atanasoff-Berry_Computer_at_Durhum_Center.jpg</a:t>
            </a:r>
            <a:endParaRPr lang="en-US" sz="1400" dirty="0"/>
          </a:p>
        </p:txBody>
      </p:sp>
      <p:pic>
        <p:nvPicPr>
          <p:cNvPr id="32770" name="Picture 2" descr="Clifford Berry and John Atanasoff"/>
          <p:cNvPicPr>
            <a:picLocks noChangeAspect="1" noChangeArrowheads="1"/>
          </p:cNvPicPr>
          <p:nvPr/>
        </p:nvPicPr>
        <p:blipFill>
          <a:blip r:embed="rId7" cstate="print"/>
          <a:srcRect/>
          <a:stretch>
            <a:fillRect/>
          </a:stretch>
        </p:blipFill>
        <p:spPr bwMode="auto">
          <a:xfrm>
            <a:off x="5486400" y="1676399"/>
            <a:ext cx="2133600" cy="1475233"/>
          </a:xfrm>
          <a:prstGeom prst="rect">
            <a:avLst/>
          </a:prstGeom>
          <a:noFill/>
        </p:spPr>
      </p:pic>
      <p:pic>
        <p:nvPicPr>
          <p:cNvPr id="32771" name="Picture 3"/>
          <p:cNvPicPr>
            <a:picLocks noChangeAspect="1" noChangeArrowheads="1"/>
          </p:cNvPicPr>
          <p:nvPr/>
        </p:nvPicPr>
        <p:blipFill>
          <a:blip r:embed="rId8" cstate="print"/>
          <a:srcRect/>
          <a:stretch>
            <a:fillRect/>
          </a:stretch>
        </p:blipFill>
        <p:spPr bwMode="auto">
          <a:xfrm>
            <a:off x="4495800" y="3352800"/>
            <a:ext cx="4296127" cy="2867025"/>
          </a:xfrm>
          <a:prstGeom prst="rect">
            <a:avLst/>
          </a:prstGeom>
          <a:noFill/>
          <a:ln w="9525">
            <a:noFill/>
            <a:miter lim="800000"/>
            <a:headEnd/>
            <a:tailEnd/>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63"/>
    </mc:Choice>
    <mc:Fallback xmlns="">
      <p:transition spd="slow" advTm="3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Infamous Quotes</a:t>
            </a:r>
            <a:endParaRPr lang="en-US" dirty="0"/>
          </a:p>
        </p:txBody>
      </p:sp>
      <p:sp>
        <p:nvSpPr>
          <p:cNvPr id="4" name="TextBox 3"/>
          <p:cNvSpPr txBox="1"/>
          <p:nvPr/>
        </p:nvSpPr>
        <p:spPr>
          <a:xfrm>
            <a:off x="838200" y="2209800"/>
            <a:ext cx="7239000" cy="2923877"/>
          </a:xfrm>
          <a:prstGeom prst="rect">
            <a:avLst/>
          </a:prstGeom>
          <a:noFill/>
        </p:spPr>
        <p:txBody>
          <a:bodyPr wrap="square" rtlCol="0">
            <a:spAutoFit/>
          </a:bodyPr>
          <a:lstStyle/>
          <a:p>
            <a:pPr algn="ctr"/>
            <a:r>
              <a:rPr lang="en-US" sz="4400" dirty="0" smtClean="0"/>
              <a:t>“I think there is a world market for maybe five computers.”</a:t>
            </a:r>
          </a:p>
          <a:p>
            <a:pPr algn="ctr"/>
            <a:r>
              <a:rPr lang="en-US" sz="2400" dirty="0" smtClean="0"/>
              <a:t/>
            </a:r>
            <a:br>
              <a:rPr lang="en-US" sz="2400" dirty="0" smtClean="0"/>
            </a:br>
            <a:r>
              <a:rPr lang="en-US" sz="2400" dirty="0" smtClean="0"/>
              <a:t>-Thomas Watson Senior, Chairman of IBM, in 1943</a:t>
            </a:r>
          </a:p>
          <a:p>
            <a:pPr algn="ctr">
              <a:buFontTx/>
              <a:buChar char="-"/>
            </a:pPr>
            <a:endParaRPr lang="en-US" sz="2400" dirty="0" smtClean="0"/>
          </a:p>
          <a:p>
            <a:pPr algn="ctr"/>
            <a:r>
              <a:rPr lang="en-US" sz="2400" b="1" dirty="0" smtClean="0"/>
              <a:t>This would remain true for 10 more years.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06"/>
    </mc:Choice>
    <mc:Fallback xmlns="">
      <p:transition spd="slow" advTm="3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1944: Harvard Mark I</a:t>
            </a:r>
            <a:endParaRPr lang="en-US" dirty="0"/>
          </a:p>
        </p:txBody>
      </p:sp>
      <p:sp>
        <p:nvSpPr>
          <p:cNvPr id="4" name="TextBox 3"/>
          <p:cNvSpPr txBox="1"/>
          <p:nvPr/>
        </p:nvSpPr>
        <p:spPr>
          <a:xfrm>
            <a:off x="381000" y="2209800"/>
            <a:ext cx="3962400" cy="2308324"/>
          </a:xfrm>
          <a:prstGeom prst="rect">
            <a:avLst/>
          </a:prstGeom>
          <a:noFill/>
        </p:spPr>
        <p:txBody>
          <a:bodyPr wrap="square" rtlCol="0">
            <a:spAutoFit/>
          </a:bodyPr>
          <a:lstStyle/>
          <a:p>
            <a:r>
              <a:rPr lang="en-US" sz="2400" dirty="0" smtClean="0"/>
              <a:t>Howard Aiken designs Mark I, the </a:t>
            </a:r>
            <a:r>
              <a:rPr lang="en-US" sz="2400" b="1" dirty="0" smtClean="0"/>
              <a:t>first operational general-purpose electro-mechanical computer</a:t>
            </a:r>
            <a:r>
              <a:rPr lang="en-US" sz="2400" dirty="0" smtClean="0"/>
              <a:t>.  Financed and built at IBM</a:t>
            </a:r>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http://www.harding.edu/fmccown/photos/mark1_harvard.jpg</a:t>
            </a:r>
            <a:endParaRPr lang="en-US" sz="1400" dirty="0"/>
          </a:p>
        </p:txBody>
      </p:sp>
      <p:pic>
        <p:nvPicPr>
          <p:cNvPr id="33794" name="Picture 2"/>
          <p:cNvPicPr>
            <a:picLocks noChangeAspect="1" noChangeArrowheads="1"/>
          </p:cNvPicPr>
          <p:nvPr/>
        </p:nvPicPr>
        <p:blipFill>
          <a:blip r:embed="rId6" cstate="print"/>
          <a:srcRect/>
          <a:stretch>
            <a:fillRect/>
          </a:stretch>
        </p:blipFill>
        <p:spPr bwMode="auto">
          <a:xfrm>
            <a:off x="4495800" y="2286000"/>
            <a:ext cx="4321982" cy="3157538"/>
          </a:xfrm>
          <a:prstGeom prst="rect">
            <a:avLst/>
          </a:prstGeom>
          <a:noFill/>
          <a:ln w="9525">
            <a:noFill/>
            <a:miter lim="800000"/>
            <a:headEnd/>
            <a:tailEnd/>
          </a:ln>
        </p:spPr>
      </p:pic>
      <p:sp>
        <p:nvSpPr>
          <p:cNvPr id="8" name="TextBox 7"/>
          <p:cNvSpPr txBox="1"/>
          <p:nvPr/>
        </p:nvSpPr>
        <p:spPr>
          <a:xfrm>
            <a:off x="4648200" y="5562600"/>
            <a:ext cx="3962400" cy="369332"/>
          </a:xfrm>
          <a:prstGeom prst="rect">
            <a:avLst/>
          </a:prstGeom>
          <a:noFill/>
        </p:spPr>
        <p:txBody>
          <a:bodyPr wrap="square" rtlCol="0">
            <a:spAutoFit/>
          </a:bodyPr>
          <a:lstStyle/>
          <a:p>
            <a:pPr algn="ctr"/>
            <a:r>
              <a:rPr lang="en-US" dirty="0" smtClean="0"/>
              <a:t>On display at Harvard  University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1946: ENIAC</a:t>
            </a:r>
            <a:endParaRPr lang="en-US" dirty="0"/>
          </a:p>
        </p:txBody>
      </p:sp>
      <p:sp>
        <p:nvSpPr>
          <p:cNvPr id="4" name="TextBox 3"/>
          <p:cNvSpPr txBox="1"/>
          <p:nvPr/>
        </p:nvSpPr>
        <p:spPr>
          <a:xfrm>
            <a:off x="381000" y="1676400"/>
            <a:ext cx="3962400" cy="3785652"/>
          </a:xfrm>
          <a:prstGeom prst="rect">
            <a:avLst/>
          </a:prstGeom>
          <a:noFill/>
        </p:spPr>
        <p:txBody>
          <a:bodyPr wrap="square" rtlCol="0">
            <a:spAutoFit/>
          </a:bodyPr>
          <a:lstStyle/>
          <a:p>
            <a:r>
              <a:rPr lang="en-US" sz="2000" b="1" dirty="0" smtClean="0"/>
              <a:t>John </a:t>
            </a:r>
            <a:r>
              <a:rPr lang="en-US" sz="2000" b="1" dirty="0" err="1" smtClean="0"/>
              <a:t>Mauchley</a:t>
            </a:r>
            <a:r>
              <a:rPr lang="en-US" sz="2000" b="1" dirty="0" smtClean="0"/>
              <a:t> </a:t>
            </a:r>
            <a:r>
              <a:rPr lang="en-US" sz="2000" dirty="0" smtClean="0"/>
              <a:t>and </a:t>
            </a:r>
            <a:r>
              <a:rPr lang="en-US" sz="2000" b="1" dirty="0" err="1" smtClean="0"/>
              <a:t>Presper</a:t>
            </a:r>
            <a:r>
              <a:rPr lang="en-US" sz="2000" b="1" dirty="0" smtClean="0"/>
              <a:t> Eckert </a:t>
            </a:r>
            <a:r>
              <a:rPr lang="en-US" sz="2000" dirty="0" smtClean="0"/>
              <a:t>complete the Electronic Numerical Integrator and Calculator (ENIAC) at </a:t>
            </a:r>
            <a:r>
              <a:rPr lang="en-US" sz="2000" dirty="0" err="1" smtClean="0"/>
              <a:t>Univ</a:t>
            </a:r>
            <a:r>
              <a:rPr lang="en-US" sz="2000" dirty="0" smtClean="0"/>
              <a:t> of Pennsylvania.  Much based on </a:t>
            </a:r>
            <a:r>
              <a:rPr lang="en-US" sz="2000" dirty="0" err="1" smtClean="0"/>
              <a:t>Atanasoff’s</a:t>
            </a:r>
            <a:r>
              <a:rPr lang="en-US" sz="2000" dirty="0" smtClean="0"/>
              <a:t> ABC</a:t>
            </a:r>
          </a:p>
          <a:p>
            <a:endParaRPr lang="en-US" sz="2000" dirty="0" smtClean="0"/>
          </a:p>
          <a:p>
            <a:r>
              <a:rPr lang="en-US" sz="2000" b="1" dirty="0" smtClean="0"/>
              <a:t>First general purpose, digital electronic computer</a:t>
            </a:r>
          </a:p>
          <a:p>
            <a:endParaRPr lang="en-US" sz="2000" dirty="0" smtClean="0"/>
          </a:p>
          <a:p>
            <a:r>
              <a:rPr lang="en-US" sz="2000" dirty="0" smtClean="0"/>
              <a:t>Could compute a ballistic firing trajectory in 20 sec vs. 30 min conventional way</a:t>
            </a:r>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http://en.wikipedia.org/wiki/File:Eniac.jpg</a:t>
            </a:r>
            <a:endParaRPr lang="en-US" sz="1400" dirty="0"/>
          </a:p>
        </p:txBody>
      </p:sp>
      <p:pic>
        <p:nvPicPr>
          <p:cNvPr id="37892" name="Picture 4" descr="File:Eniac.jpg"/>
          <p:cNvPicPr>
            <a:picLocks noChangeAspect="1" noChangeArrowheads="1"/>
          </p:cNvPicPr>
          <p:nvPr/>
        </p:nvPicPr>
        <p:blipFill>
          <a:blip r:embed="rId6" cstate="print"/>
          <a:srcRect/>
          <a:stretch>
            <a:fillRect/>
          </a:stretch>
        </p:blipFill>
        <p:spPr bwMode="auto">
          <a:xfrm>
            <a:off x="4648200" y="1752600"/>
            <a:ext cx="4038600" cy="3086828"/>
          </a:xfrm>
          <a:prstGeom prst="rect">
            <a:avLst/>
          </a:prstGeom>
          <a:noFill/>
        </p:spPr>
      </p:pic>
      <p:sp>
        <p:nvSpPr>
          <p:cNvPr id="8" name="TextBox 7"/>
          <p:cNvSpPr txBox="1"/>
          <p:nvPr/>
        </p:nvSpPr>
        <p:spPr>
          <a:xfrm>
            <a:off x="4876800" y="4800600"/>
            <a:ext cx="3810000" cy="1015663"/>
          </a:xfrm>
          <a:prstGeom prst="rect">
            <a:avLst/>
          </a:prstGeom>
          <a:noFill/>
        </p:spPr>
        <p:txBody>
          <a:bodyPr wrap="square" rtlCol="0">
            <a:spAutoFit/>
          </a:bodyPr>
          <a:lstStyle/>
          <a:p>
            <a:r>
              <a:rPr lang="en-US" sz="2000" dirty="0" smtClean="0"/>
              <a:t>Dimensions: 30 x 30 feet</a:t>
            </a:r>
          </a:p>
          <a:p>
            <a:r>
              <a:rPr lang="en-US" sz="2000" dirty="0" smtClean="0"/>
              <a:t>Weight: 30 tons</a:t>
            </a:r>
          </a:p>
          <a:p>
            <a:r>
              <a:rPr lang="en-US" sz="2000" dirty="0" smtClean="0"/>
              <a:t>Powered by 18,000 vacuum tubes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161"/>
    </mc:Choice>
    <mc:Fallback xmlns="">
      <p:transition spd="slow" advTm="6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1947: Computer Bug</a:t>
            </a:r>
            <a:endParaRPr lang="en-US" dirty="0"/>
          </a:p>
        </p:txBody>
      </p:sp>
      <p:sp>
        <p:nvSpPr>
          <p:cNvPr id="4" name="TextBox 3"/>
          <p:cNvSpPr txBox="1"/>
          <p:nvPr/>
        </p:nvSpPr>
        <p:spPr>
          <a:xfrm>
            <a:off x="452718" y="1810465"/>
            <a:ext cx="3966882" cy="3416320"/>
          </a:xfrm>
          <a:prstGeom prst="rect">
            <a:avLst/>
          </a:prstGeom>
          <a:noFill/>
        </p:spPr>
        <p:txBody>
          <a:bodyPr wrap="square" rtlCol="0">
            <a:spAutoFit/>
          </a:bodyPr>
          <a:lstStyle/>
          <a:p>
            <a:r>
              <a:rPr lang="en-US" sz="2400" dirty="0" smtClean="0"/>
              <a:t>Computer operators working with </a:t>
            </a:r>
            <a:r>
              <a:rPr lang="en-US" sz="2400" b="1" dirty="0" smtClean="0"/>
              <a:t>Grace Murray Hopper</a:t>
            </a:r>
            <a:r>
              <a:rPr lang="en-US" sz="2400" dirty="0" smtClean="0"/>
              <a:t> on Harvard’s Mark II computer discover a “</a:t>
            </a:r>
            <a:r>
              <a:rPr lang="en-US" sz="2400" b="1" dirty="0" smtClean="0"/>
              <a:t>bug</a:t>
            </a:r>
            <a:r>
              <a:rPr lang="en-US" sz="2400" dirty="0" smtClean="0"/>
              <a:t>”, a moth lodged in the components, and paste it into the computer’s logbook which now resides in Smithsonian</a:t>
            </a:r>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http://en.wikipedia.org/wiki/File:H96566k.jpg</a:t>
            </a:r>
            <a:endParaRPr lang="en-US" sz="1400" dirty="0"/>
          </a:p>
        </p:txBody>
      </p:sp>
      <p:pic>
        <p:nvPicPr>
          <p:cNvPr id="40962" name="Picture 2" descr="File:H96566k.jpg"/>
          <p:cNvPicPr>
            <a:picLocks noChangeAspect="1" noChangeArrowheads="1"/>
          </p:cNvPicPr>
          <p:nvPr/>
        </p:nvPicPr>
        <p:blipFill>
          <a:blip r:embed="rId6" cstate="print"/>
          <a:srcRect/>
          <a:stretch>
            <a:fillRect/>
          </a:stretch>
        </p:blipFill>
        <p:spPr bwMode="auto">
          <a:xfrm>
            <a:off x="4724400" y="1867710"/>
            <a:ext cx="4191000" cy="3301829"/>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18"/>
    </mc:Choice>
    <mc:Fallback xmlns="">
      <p:transition spd="slow" advTm="2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1947: Transistor</a:t>
            </a:r>
            <a:endParaRPr lang="en-US" dirty="0"/>
          </a:p>
        </p:txBody>
      </p:sp>
      <p:sp>
        <p:nvSpPr>
          <p:cNvPr id="4" name="TextBox 3"/>
          <p:cNvSpPr txBox="1"/>
          <p:nvPr/>
        </p:nvSpPr>
        <p:spPr>
          <a:xfrm>
            <a:off x="1844488" y="2122105"/>
            <a:ext cx="4267200" cy="3785652"/>
          </a:xfrm>
          <a:prstGeom prst="rect">
            <a:avLst/>
          </a:prstGeom>
          <a:noFill/>
        </p:spPr>
        <p:txBody>
          <a:bodyPr wrap="square" rtlCol="0">
            <a:spAutoFit/>
          </a:bodyPr>
          <a:lstStyle/>
          <a:p>
            <a:r>
              <a:rPr lang="en-US" sz="2400" b="1" dirty="0" smtClean="0"/>
              <a:t>Bell Labs </a:t>
            </a:r>
            <a:r>
              <a:rPr lang="en-US" sz="2400" dirty="0" smtClean="0"/>
              <a:t>develops the </a:t>
            </a:r>
            <a:r>
              <a:rPr lang="en-US" sz="2400" b="1" dirty="0" smtClean="0"/>
              <a:t>transistor </a:t>
            </a:r>
            <a:r>
              <a:rPr lang="en-US" sz="2400" dirty="0" smtClean="0"/>
              <a:t>(right), an electronic switch made with a small piece of silicon with added impurities.  It’s smaller, uses less power, more reliable, and cheaper to produce than vacuum tubes (left)</a:t>
            </a:r>
          </a:p>
          <a:p>
            <a:endParaRPr lang="en-US" sz="2400" dirty="0"/>
          </a:p>
        </p:txBody>
      </p:sp>
      <p:sp>
        <p:nvSpPr>
          <p:cNvPr id="5" name="TextBox 4"/>
          <p:cNvSpPr txBox="1"/>
          <p:nvPr/>
        </p:nvSpPr>
        <p:spPr>
          <a:xfrm>
            <a:off x="757518" y="6248400"/>
            <a:ext cx="7543800" cy="523220"/>
          </a:xfrm>
          <a:prstGeom prst="rect">
            <a:avLst/>
          </a:prstGeom>
          <a:noFill/>
        </p:spPr>
        <p:txBody>
          <a:bodyPr wrap="square" rtlCol="0">
            <a:spAutoFit/>
          </a:bodyPr>
          <a:lstStyle/>
          <a:p>
            <a:pPr algn="ctr"/>
            <a:r>
              <a:rPr lang="en-US" sz="1400" dirty="0">
                <a:hlinkClick r:id="rId5"/>
              </a:rPr>
              <a:t>http://en.wikipedia.org/wiki/File:Triody_var.jpg</a:t>
            </a:r>
            <a:r>
              <a:rPr lang="en-US" sz="1400" dirty="0" smtClean="0">
                <a:hlinkClick r:id="rId6"/>
              </a:rPr>
              <a:t/>
            </a:r>
            <a:br>
              <a:rPr lang="en-US" sz="1400" dirty="0" smtClean="0">
                <a:hlinkClick r:id="rId6"/>
              </a:rPr>
            </a:br>
            <a:r>
              <a:rPr lang="en-US" sz="1400" dirty="0" smtClean="0">
                <a:hlinkClick r:id="rId6"/>
              </a:rPr>
              <a:t>http://en.wikipedia.org/wiki/File:Transistorer_(croped).jpg</a:t>
            </a:r>
            <a:endParaRPr lang="en-US" sz="1400" dirty="0"/>
          </a:p>
        </p:txBody>
      </p:sp>
      <p:pic>
        <p:nvPicPr>
          <p:cNvPr id="45058" name="Picture 2" descr="http://upload.wikimedia.org/wikipedia/commons/thumb/2/2c/Transistorer_%28croped%29.jpg/200px-Transistorer_%28croped%29.jpg"/>
          <p:cNvPicPr>
            <a:picLocks noChangeAspect="1" noChangeArrowheads="1"/>
          </p:cNvPicPr>
          <p:nvPr/>
        </p:nvPicPr>
        <p:blipFill>
          <a:blip r:embed="rId7" cstate="print"/>
          <a:srcRect/>
          <a:stretch>
            <a:fillRect/>
          </a:stretch>
        </p:blipFill>
        <p:spPr bwMode="auto">
          <a:xfrm>
            <a:off x="6400800" y="2157274"/>
            <a:ext cx="2286000" cy="3063240"/>
          </a:xfrm>
          <a:prstGeom prst="rect">
            <a:avLst/>
          </a:prstGeom>
          <a:noFill/>
        </p:spPr>
      </p:pic>
      <p:pic>
        <p:nvPicPr>
          <p:cNvPr id="6" name="Picture 5"/>
          <p:cNvPicPr>
            <a:picLocks noChangeAspect="1"/>
          </p:cNvPicPr>
          <p:nvPr/>
        </p:nvPicPr>
        <p:blipFill>
          <a:blip r:embed="rId8"/>
          <a:stretch>
            <a:fillRect/>
          </a:stretch>
        </p:blipFill>
        <p:spPr>
          <a:xfrm>
            <a:off x="374276" y="2122105"/>
            <a:ext cx="1181100" cy="304564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81"/>
    </mc:Choice>
    <mc:Fallback xmlns="">
      <p:transition spd="slow" advTm="1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1951: UNIVAC I</a:t>
            </a:r>
            <a:endParaRPr lang="en-US" dirty="0"/>
          </a:p>
        </p:txBody>
      </p:sp>
      <p:sp>
        <p:nvSpPr>
          <p:cNvPr id="4" name="TextBox 3"/>
          <p:cNvSpPr txBox="1"/>
          <p:nvPr/>
        </p:nvSpPr>
        <p:spPr>
          <a:xfrm>
            <a:off x="318246" y="1950571"/>
            <a:ext cx="4406153" cy="4154984"/>
          </a:xfrm>
          <a:prstGeom prst="rect">
            <a:avLst/>
          </a:prstGeom>
          <a:noFill/>
        </p:spPr>
        <p:txBody>
          <a:bodyPr wrap="square" rtlCol="0">
            <a:spAutoFit/>
          </a:bodyPr>
          <a:lstStyle/>
          <a:p>
            <a:r>
              <a:rPr lang="en-US" sz="2400" dirty="0" err="1" smtClean="0"/>
              <a:t>UNIVersal</a:t>
            </a:r>
            <a:r>
              <a:rPr lang="en-US" sz="2400" dirty="0" smtClean="0"/>
              <a:t> Automatic Computer I (UNIVAC I)</a:t>
            </a:r>
            <a:r>
              <a:rPr lang="en-US" sz="2400" b="1" dirty="0" smtClean="0"/>
              <a:t>, </a:t>
            </a:r>
            <a:r>
              <a:rPr lang="en-US" sz="2400" dirty="0" smtClean="0"/>
              <a:t>designed principally by Eckert and </a:t>
            </a:r>
            <a:r>
              <a:rPr lang="en-US" sz="2400" dirty="0" err="1" smtClean="0"/>
              <a:t>Mauchly</a:t>
            </a:r>
            <a:r>
              <a:rPr lang="en-US" sz="2400" dirty="0" smtClean="0"/>
              <a:t>, is</a:t>
            </a:r>
            <a:r>
              <a:rPr lang="en-US" sz="2400" b="1" dirty="0" smtClean="0"/>
              <a:t> </a:t>
            </a:r>
            <a:r>
              <a:rPr lang="en-US" sz="2400" dirty="0" smtClean="0"/>
              <a:t>the </a:t>
            </a:r>
            <a:r>
              <a:rPr lang="en-US" sz="2400" b="1" dirty="0" smtClean="0"/>
              <a:t>first commercially successful computer </a:t>
            </a:r>
          </a:p>
          <a:p>
            <a:endParaRPr lang="en-US" sz="2400" dirty="0"/>
          </a:p>
          <a:p>
            <a:r>
              <a:rPr lang="en-US" sz="2400" dirty="0"/>
              <a:t>Price: $</a:t>
            </a:r>
            <a:r>
              <a:rPr lang="en-US" sz="2400" dirty="0" smtClean="0"/>
              <a:t>1.25M - $1.5M</a:t>
            </a:r>
          </a:p>
          <a:p>
            <a:endParaRPr lang="en-US" sz="2400" dirty="0"/>
          </a:p>
          <a:p>
            <a:r>
              <a:rPr lang="en-US" sz="2400" dirty="0" smtClean="0"/>
              <a:t>Units Produced: 46</a:t>
            </a:r>
          </a:p>
          <a:p>
            <a:endParaRPr lang="en-US" sz="24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http://en.wikipedia.org/wiki/File:UNIVAC_1_demo.jpg</a:t>
            </a:r>
            <a:endParaRPr lang="en-US" sz="1400" dirty="0"/>
          </a:p>
        </p:txBody>
      </p:sp>
      <p:pic>
        <p:nvPicPr>
          <p:cNvPr id="47106" name="Picture 2" descr="File:UNIVAC 1 demo.jpg"/>
          <p:cNvPicPr>
            <a:picLocks noChangeAspect="1" noChangeArrowheads="1"/>
          </p:cNvPicPr>
          <p:nvPr/>
        </p:nvPicPr>
        <p:blipFill>
          <a:blip r:embed="rId6" cstate="print"/>
          <a:srcRect/>
          <a:stretch>
            <a:fillRect/>
          </a:stretch>
        </p:blipFill>
        <p:spPr bwMode="auto">
          <a:xfrm>
            <a:off x="4833396" y="1954930"/>
            <a:ext cx="3472404" cy="2743200"/>
          </a:xfrm>
          <a:prstGeom prst="rect">
            <a:avLst/>
          </a:prstGeom>
          <a:noFill/>
        </p:spPr>
      </p:pic>
      <p:sp>
        <p:nvSpPr>
          <p:cNvPr id="7" name="TextBox 6"/>
          <p:cNvSpPr txBox="1"/>
          <p:nvPr/>
        </p:nvSpPr>
        <p:spPr>
          <a:xfrm>
            <a:off x="4376196" y="4698130"/>
            <a:ext cx="4495800" cy="923330"/>
          </a:xfrm>
          <a:prstGeom prst="rect">
            <a:avLst/>
          </a:prstGeom>
          <a:noFill/>
        </p:spPr>
        <p:txBody>
          <a:bodyPr wrap="square" rtlCol="0">
            <a:spAutoFit/>
          </a:bodyPr>
          <a:lstStyle/>
          <a:p>
            <a:pPr algn="ctr"/>
            <a:r>
              <a:rPr lang="en-US" dirty="0" smtClean="0"/>
              <a:t> Sweeney (left) and Eckert (center) demonstrate the U.S. Census Bureau's UNIVAC for CBS reporter Walter Cronkite (right).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13"/>
    </mc:Choice>
    <mc:Fallback xmlns="">
      <p:transition spd="slow" advTm="2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1954: FORTRAN</a:t>
            </a:r>
            <a:endParaRPr lang="en-US" dirty="0"/>
          </a:p>
        </p:txBody>
      </p:sp>
      <p:sp>
        <p:nvSpPr>
          <p:cNvPr id="3" name="TextBox 2"/>
          <p:cNvSpPr txBox="1"/>
          <p:nvPr/>
        </p:nvSpPr>
        <p:spPr>
          <a:xfrm>
            <a:off x="4419600" y="1981200"/>
            <a:ext cx="4267200" cy="3785652"/>
          </a:xfrm>
          <a:prstGeom prst="rect">
            <a:avLst/>
          </a:prstGeom>
          <a:noFill/>
        </p:spPr>
        <p:txBody>
          <a:bodyPr wrap="square" rtlCol="0">
            <a:spAutoFit/>
          </a:bodyPr>
          <a:lstStyle/>
          <a:p>
            <a:r>
              <a:rPr lang="en-US" sz="2400" b="1" dirty="0" smtClean="0"/>
              <a:t>John Backus </a:t>
            </a:r>
            <a:r>
              <a:rPr lang="en-US" sz="2400" dirty="0" smtClean="0"/>
              <a:t>and IBM develop </a:t>
            </a:r>
            <a:r>
              <a:rPr lang="en-US" sz="2400" b="1" dirty="0" smtClean="0"/>
              <a:t>FORTRAN</a:t>
            </a:r>
            <a:r>
              <a:rPr lang="en-US" sz="2400" dirty="0" smtClean="0"/>
              <a:t>, the first successful high-level programming language and compiler</a:t>
            </a:r>
          </a:p>
          <a:p>
            <a:endParaRPr lang="en-US" sz="2400" dirty="0"/>
          </a:p>
          <a:p>
            <a:r>
              <a:rPr lang="en-US" sz="2400" dirty="0" smtClean="0"/>
              <a:t>Designed for scientific problems and still widely used today </a:t>
            </a:r>
          </a:p>
          <a:p>
            <a:endParaRPr lang="en-US" sz="2400" dirty="0"/>
          </a:p>
        </p:txBody>
      </p:sp>
      <p:pic>
        <p:nvPicPr>
          <p:cNvPr id="1028" name="Picture 4" descr="http://www.smh.com.au/ffximage/2007/03/21/backus_narrowweb__300x38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81200"/>
            <a:ext cx="28575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6324600"/>
            <a:ext cx="8077200" cy="461665"/>
          </a:xfrm>
          <a:prstGeom prst="rect">
            <a:avLst/>
          </a:prstGeom>
          <a:noFill/>
        </p:spPr>
        <p:txBody>
          <a:bodyPr wrap="square" rtlCol="0">
            <a:spAutoFit/>
          </a:bodyPr>
          <a:lstStyle/>
          <a:p>
            <a:pPr algn="ctr"/>
            <a:r>
              <a:rPr lang="en-US" sz="1200" dirty="0">
                <a:hlinkClick r:id="rId5"/>
              </a:rPr>
              <a:t>http://www.smh.com.au/news/technology/programming-language-pioneer-passes-away/2007/03/21/1174153117713.html</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7794298"/>
      </p:ext>
    </p:extLst>
  </p:cSld>
  <p:clrMapOvr>
    <a:masterClrMapping/>
  </p:clrMapOvr>
  <mc:AlternateContent xmlns:mc="http://schemas.openxmlformats.org/markup-compatibility/2006" xmlns:p14="http://schemas.microsoft.com/office/powerpoint/2010/main">
    <mc:Choice Requires="p14">
      <p:transition spd="slow" p14:dur="2000" advTm="47164"/>
    </mc:Choice>
    <mc:Fallback xmlns="">
      <p:transition spd="slow" advTm="4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1955: Logic Theorist</a:t>
            </a:r>
            <a:endParaRPr lang="en-US" dirty="0"/>
          </a:p>
        </p:txBody>
      </p:sp>
      <p:sp>
        <p:nvSpPr>
          <p:cNvPr id="3" name="TextBox 2"/>
          <p:cNvSpPr txBox="1"/>
          <p:nvPr/>
        </p:nvSpPr>
        <p:spPr>
          <a:xfrm>
            <a:off x="381000" y="1981200"/>
            <a:ext cx="4267200" cy="3785652"/>
          </a:xfrm>
          <a:prstGeom prst="rect">
            <a:avLst/>
          </a:prstGeom>
          <a:noFill/>
        </p:spPr>
        <p:txBody>
          <a:bodyPr wrap="square" rtlCol="0">
            <a:spAutoFit/>
          </a:bodyPr>
          <a:lstStyle/>
          <a:p>
            <a:r>
              <a:rPr lang="en-US" sz="2000" dirty="0" smtClean="0"/>
              <a:t>The </a:t>
            </a:r>
            <a:r>
              <a:rPr lang="en-US" sz="2000" b="1" dirty="0" smtClean="0"/>
              <a:t>first artificial intelligence program </a:t>
            </a:r>
            <a:r>
              <a:rPr lang="en-US" sz="2000" dirty="0" smtClean="0"/>
              <a:t>written by Allen Newell, Herbert Simon and J. C. Shaw mimicked the problem solving skills of a human by proving math theorems</a:t>
            </a:r>
            <a:endParaRPr lang="en-US" sz="2000" b="1" dirty="0" smtClean="0"/>
          </a:p>
          <a:p>
            <a:endParaRPr lang="en-US" sz="2000" dirty="0" smtClean="0"/>
          </a:p>
          <a:p>
            <a:r>
              <a:rPr lang="en-US" sz="2000" dirty="0" smtClean="0"/>
              <a:t>The term </a:t>
            </a:r>
            <a:r>
              <a:rPr lang="en-US" sz="2000" i="1" dirty="0" smtClean="0"/>
              <a:t>artificial intelligence </a:t>
            </a:r>
            <a:r>
              <a:rPr lang="en-US" sz="2000" dirty="0" smtClean="0"/>
              <a:t>(AI) would be coined in 1956 at the Dartmouth summer research project on artificial intelligence</a:t>
            </a:r>
          </a:p>
          <a:p>
            <a:endParaRPr lang="en-US" sz="2000" dirty="0"/>
          </a:p>
        </p:txBody>
      </p:sp>
      <p:sp>
        <p:nvSpPr>
          <p:cNvPr id="6" name="TextBox 5"/>
          <p:cNvSpPr txBox="1"/>
          <p:nvPr/>
        </p:nvSpPr>
        <p:spPr>
          <a:xfrm>
            <a:off x="533400" y="6428601"/>
            <a:ext cx="8153400" cy="276999"/>
          </a:xfrm>
          <a:prstGeom prst="rect">
            <a:avLst/>
          </a:prstGeom>
          <a:noFill/>
        </p:spPr>
        <p:txBody>
          <a:bodyPr wrap="square" rtlCol="0">
            <a:spAutoFit/>
          </a:bodyPr>
          <a:lstStyle/>
          <a:p>
            <a:pPr algn="ctr"/>
            <a:r>
              <a:rPr lang="en-US" sz="1200" dirty="0" smtClean="0">
                <a:hlinkClick r:id="rId4"/>
              </a:rPr>
              <a:t>http://itmanagement.earthweb.com/cnews/article.php/3883606/Tech-Comics-If-Computers-Could-Think.htm</a:t>
            </a:r>
            <a:endParaRPr lang="en-US" sz="1200" dirty="0"/>
          </a:p>
        </p:txBody>
      </p:sp>
      <p:pic>
        <p:nvPicPr>
          <p:cNvPr id="91140" name="Picture 4" descr="tech comics, funny tech terms"/>
          <p:cNvPicPr>
            <a:picLocks noChangeAspect="1" noChangeArrowheads="1"/>
          </p:cNvPicPr>
          <p:nvPr/>
        </p:nvPicPr>
        <p:blipFill>
          <a:blip r:embed="rId5" cstate="print"/>
          <a:srcRect/>
          <a:stretch>
            <a:fillRect/>
          </a:stretch>
        </p:blipFill>
        <p:spPr bwMode="auto">
          <a:xfrm>
            <a:off x="5638800" y="1371600"/>
            <a:ext cx="2637692" cy="4800600"/>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26"/>
    </mc:Choice>
    <mc:Fallback xmlns="">
      <p:transition spd="slow" advTm="2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1958: Integrated Circuit</a:t>
            </a:r>
            <a:endParaRPr lang="en-US" dirty="0"/>
          </a:p>
        </p:txBody>
      </p:sp>
      <p:sp>
        <p:nvSpPr>
          <p:cNvPr id="4" name="TextBox 3"/>
          <p:cNvSpPr txBox="1"/>
          <p:nvPr/>
        </p:nvSpPr>
        <p:spPr>
          <a:xfrm>
            <a:off x="381000" y="2286000"/>
            <a:ext cx="3810000" cy="2862322"/>
          </a:xfrm>
          <a:prstGeom prst="rect">
            <a:avLst/>
          </a:prstGeom>
          <a:noFill/>
        </p:spPr>
        <p:txBody>
          <a:bodyPr wrap="square" rtlCol="0">
            <a:spAutoFit/>
          </a:bodyPr>
          <a:lstStyle/>
          <a:p>
            <a:r>
              <a:rPr lang="en-US" sz="2000" b="1" dirty="0" smtClean="0"/>
              <a:t>Integrated circuits</a:t>
            </a:r>
            <a:r>
              <a:rPr lang="en-US" sz="2000" dirty="0" smtClean="0"/>
              <a:t> (chips) independently co-invented by Jack </a:t>
            </a:r>
            <a:r>
              <a:rPr lang="en-US" sz="2000" dirty="0" err="1" smtClean="0"/>
              <a:t>Kilby</a:t>
            </a:r>
            <a:r>
              <a:rPr lang="en-US" sz="2000" dirty="0" smtClean="0"/>
              <a:t> of Texas Instruments and Robert </a:t>
            </a:r>
            <a:r>
              <a:rPr lang="en-US" sz="2000" dirty="0" err="1" smtClean="0"/>
              <a:t>Noyce</a:t>
            </a:r>
            <a:r>
              <a:rPr lang="en-US" sz="2000" dirty="0" smtClean="0"/>
              <a:t> of Fairchild Semiconductor</a:t>
            </a:r>
          </a:p>
          <a:p>
            <a:endParaRPr lang="en-US" sz="2000" dirty="0" smtClean="0"/>
          </a:p>
          <a:p>
            <a:r>
              <a:rPr lang="en-US" sz="2000" dirty="0" smtClean="0"/>
              <a:t>Transistors, and other electronic components all fabricated on single chip of silicon</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http://en.wikipedia.org/wiki/File:Microchips.jpg</a:t>
            </a:r>
            <a:endParaRPr lang="en-US" sz="1400" dirty="0"/>
          </a:p>
        </p:txBody>
      </p:sp>
      <p:pic>
        <p:nvPicPr>
          <p:cNvPr id="49159" name="Picture 7"/>
          <p:cNvPicPr>
            <a:picLocks noChangeAspect="1" noChangeArrowheads="1"/>
          </p:cNvPicPr>
          <p:nvPr/>
        </p:nvPicPr>
        <p:blipFill>
          <a:blip r:embed="rId6" cstate="print"/>
          <a:srcRect/>
          <a:stretch>
            <a:fillRect/>
          </a:stretch>
        </p:blipFill>
        <p:spPr bwMode="auto">
          <a:xfrm>
            <a:off x="4419600" y="2362200"/>
            <a:ext cx="4349684" cy="3143250"/>
          </a:xfrm>
          <a:prstGeom prst="rect">
            <a:avLst/>
          </a:prstGeom>
          <a:noFill/>
          <a:ln w="9525">
            <a:noFill/>
            <a:miter lim="800000"/>
            <a:headEnd/>
            <a:tailEnd/>
          </a:ln>
        </p:spPr>
      </p:pic>
      <p:sp>
        <p:nvSpPr>
          <p:cNvPr id="11" name="TextBox 10"/>
          <p:cNvSpPr txBox="1"/>
          <p:nvPr/>
        </p:nvSpPr>
        <p:spPr>
          <a:xfrm>
            <a:off x="4343400" y="5562600"/>
            <a:ext cx="4495800" cy="369332"/>
          </a:xfrm>
          <a:prstGeom prst="rect">
            <a:avLst/>
          </a:prstGeom>
          <a:noFill/>
        </p:spPr>
        <p:txBody>
          <a:bodyPr wrap="square" rtlCol="0">
            <a:spAutoFit/>
          </a:bodyPr>
          <a:lstStyle/>
          <a:p>
            <a:pPr algn="ctr"/>
            <a:r>
              <a:rPr lang="en-US" dirty="0" smtClean="0"/>
              <a:t>Chip in DIP (Dual Inline Package)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04"/>
    </mc:Choice>
    <mc:Fallback xmlns="">
      <p:transition spd="slow" advTm="2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Fingers!</a:t>
            </a:r>
            <a:endParaRPr lang="en-US" dirty="0"/>
          </a:p>
        </p:txBody>
      </p:sp>
      <p:sp>
        <p:nvSpPr>
          <p:cNvPr id="5" name="TextBox 4"/>
          <p:cNvSpPr txBox="1"/>
          <p:nvPr/>
        </p:nvSpPr>
        <p:spPr>
          <a:xfrm>
            <a:off x="1921249" y="6170711"/>
            <a:ext cx="4953000" cy="523220"/>
          </a:xfrm>
          <a:prstGeom prst="rect">
            <a:avLst/>
          </a:prstGeom>
          <a:noFill/>
        </p:spPr>
        <p:txBody>
          <a:bodyPr wrap="square" rtlCol="0">
            <a:spAutoFit/>
          </a:bodyPr>
          <a:lstStyle/>
          <a:p>
            <a:pPr algn="ctr"/>
            <a:r>
              <a:rPr lang="en-US" sz="1400" dirty="0"/>
              <a:t>Kid Snippets: "Math Class" (Imagined by Kids)</a:t>
            </a:r>
            <a:r>
              <a:rPr lang="en-US" sz="1400" dirty="0">
                <a:hlinkClick r:id="rId5"/>
              </a:rPr>
              <a:t/>
            </a:r>
            <a:br>
              <a:rPr lang="en-US" sz="1400" dirty="0">
                <a:hlinkClick r:id="rId5"/>
              </a:rPr>
            </a:br>
            <a:r>
              <a:rPr lang="en-US" sz="1400" dirty="0">
                <a:hlinkClick r:id="rId5"/>
              </a:rPr>
              <a:t>http://www.youtube.com/watch?v=KdxEAt91D7k</a:t>
            </a:r>
            <a:endParaRPr lang="en-US" sz="1400" dirty="0"/>
          </a:p>
        </p:txBody>
      </p:sp>
      <p:sp>
        <p:nvSpPr>
          <p:cNvPr id="7" name="TextBox 6"/>
          <p:cNvSpPr txBox="1"/>
          <p:nvPr/>
        </p:nvSpPr>
        <p:spPr>
          <a:xfrm>
            <a:off x="2568949" y="5209528"/>
            <a:ext cx="3657600" cy="461665"/>
          </a:xfrm>
          <a:prstGeom prst="rect">
            <a:avLst/>
          </a:prstGeom>
          <a:noFill/>
        </p:spPr>
        <p:txBody>
          <a:bodyPr wrap="square" rtlCol="0">
            <a:spAutoFit/>
          </a:bodyPr>
          <a:lstStyle/>
          <a:p>
            <a:pPr algn="ctr"/>
            <a:r>
              <a:rPr lang="en-US" sz="2400" b="1" dirty="0" smtClean="0"/>
              <a:t>Digit</a:t>
            </a:r>
            <a:r>
              <a:rPr lang="en-US" sz="2400" dirty="0" smtClean="0"/>
              <a:t>: Latin for fingers</a:t>
            </a:r>
            <a:endParaRPr lang="en-US" sz="2400" dirty="0"/>
          </a:p>
        </p:txBody>
      </p:sp>
      <p:pic>
        <p:nvPicPr>
          <p:cNvPr id="3" name="Picture 2"/>
          <p:cNvPicPr>
            <a:picLocks noChangeAspect="1"/>
          </p:cNvPicPr>
          <p:nvPr/>
        </p:nvPicPr>
        <p:blipFill>
          <a:blip r:embed="rId6"/>
          <a:stretch>
            <a:fillRect/>
          </a:stretch>
        </p:blipFill>
        <p:spPr>
          <a:xfrm>
            <a:off x="1547812" y="1757362"/>
            <a:ext cx="6048375" cy="334327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4011204"/>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1962: </a:t>
            </a:r>
            <a:r>
              <a:rPr lang="en-US" dirty="0" err="1" smtClean="0"/>
              <a:t>Spacewar</a:t>
            </a:r>
            <a:r>
              <a:rPr lang="en-US" dirty="0" smtClean="0"/>
              <a:t>!</a:t>
            </a:r>
            <a:endParaRPr lang="en-US" dirty="0"/>
          </a:p>
        </p:txBody>
      </p:sp>
      <p:sp>
        <p:nvSpPr>
          <p:cNvPr id="4" name="TextBox 3"/>
          <p:cNvSpPr txBox="1"/>
          <p:nvPr/>
        </p:nvSpPr>
        <p:spPr>
          <a:xfrm>
            <a:off x="381000" y="2286000"/>
            <a:ext cx="3810000" cy="1323439"/>
          </a:xfrm>
          <a:prstGeom prst="rect">
            <a:avLst/>
          </a:prstGeom>
          <a:noFill/>
        </p:spPr>
        <p:txBody>
          <a:bodyPr wrap="square" rtlCol="0">
            <a:spAutoFit/>
          </a:bodyPr>
          <a:lstStyle/>
          <a:p>
            <a:r>
              <a:rPr lang="en-US" sz="2000" b="1" dirty="0" err="1" smtClean="0"/>
              <a:t>Spacewar</a:t>
            </a:r>
            <a:r>
              <a:rPr lang="en-US" sz="2000" b="1" dirty="0" smtClean="0"/>
              <a:t>!</a:t>
            </a:r>
            <a:r>
              <a:rPr lang="en-US" sz="2000" dirty="0" smtClean="0"/>
              <a:t> is the </a:t>
            </a:r>
            <a:r>
              <a:rPr lang="en-US" sz="2000" b="1" dirty="0" smtClean="0"/>
              <a:t>first computer game</a:t>
            </a:r>
            <a:r>
              <a:rPr lang="en-US" sz="2000" dirty="0" smtClean="0"/>
              <a:t>, written by Steve Russell (from MIT) and his small team for the PDP-1 computer</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http://en.wikipedia.org/wiki/File:Spacewar!-PDP-1-20070512.jpg</a:t>
            </a:r>
            <a:endParaRPr lang="en-US" sz="1400" dirty="0"/>
          </a:p>
        </p:txBody>
      </p:sp>
      <p:sp>
        <p:nvSpPr>
          <p:cNvPr id="11" name="TextBox 10"/>
          <p:cNvSpPr txBox="1"/>
          <p:nvPr/>
        </p:nvSpPr>
        <p:spPr>
          <a:xfrm>
            <a:off x="4343400" y="5562600"/>
            <a:ext cx="4495800" cy="369332"/>
          </a:xfrm>
          <a:prstGeom prst="rect">
            <a:avLst/>
          </a:prstGeom>
          <a:noFill/>
        </p:spPr>
        <p:txBody>
          <a:bodyPr wrap="square" rtlCol="0">
            <a:spAutoFit/>
          </a:bodyPr>
          <a:lstStyle/>
          <a:p>
            <a:pPr algn="ctr"/>
            <a:r>
              <a:rPr lang="en-US" dirty="0" err="1" smtClean="0"/>
              <a:t>Spacewar</a:t>
            </a:r>
            <a:r>
              <a:rPr lang="en-US" dirty="0" smtClean="0"/>
              <a:t>! running on PDP-1</a:t>
            </a:r>
            <a:endParaRPr lang="en-US" dirty="0"/>
          </a:p>
        </p:txBody>
      </p:sp>
      <p:pic>
        <p:nvPicPr>
          <p:cNvPr id="50178" name="Picture 2"/>
          <p:cNvPicPr>
            <a:picLocks noChangeAspect="1" noChangeArrowheads="1"/>
          </p:cNvPicPr>
          <p:nvPr/>
        </p:nvPicPr>
        <p:blipFill>
          <a:blip r:embed="rId6" cstate="print"/>
          <a:srcRect/>
          <a:stretch>
            <a:fillRect/>
          </a:stretch>
        </p:blipFill>
        <p:spPr bwMode="auto">
          <a:xfrm>
            <a:off x="4724400" y="2209800"/>
            <a:ext cx="3607923" cy="3314700"/>
          </a:xfrm>
          <a:prstGeom prst="rect">
            <a:avLst/>
          </a:prstGeom>
          <a:noFill/>
          <a:ln w="9525">
            <a:noFill/>
            <a:miter lim="800000"/>
            <a:headEnd/>
            <a:tailEnd/>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66"/>
    </mc:Choice>
    <mc:Fallback xmlns="">
      <p:transition spd="slow" advTm="1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1965: Moore’s Law</a:t>
            </a:r>
            <a:endParaRPr lang="en-US" dirty="0"/>
          </a:p>
        </p:txBody>
      </p:sp>
      <p:sp>
        <p:nvSpPr>
          <p:cNvPr id="4" name="TextBox 3"/>
          <p:cNvSpPr txBox="1"/>
          <p:nvPr/>
        </p:nvSpPr>
        <p:spPr>
          <a:xfrm>
            <a:off x="5029200" y="2022194"/>
            <a:ext cx="3810000" cy="3477875"/>
          </a:xfrm>
          <a:prstGeom prst="rect">
            <a:avLst/>
          </a:prstGeom>
          <a:noFill/>
        </p:spPr>
        <p:txBody>
          <a:bodyPr wrap="square" rtlCol="0">
            <a:spAutoFit/>
          </a:bodyPr>
          <a:lstStyle/>
          <a:p>
            <a:r>
              <a:rPr lang="en-US" sz="2200" b="1" dirty="0" smtClean="0"/>
              <a:t>Gordon Moore</a:t>
            </a:r>
            <a:r>
              <a:rPr lang="en-US" sz="2200" dirty="0" smtClean="0"/>
              <a:t>, a co-founder of Intel, predicts that the number of transistors which can be placed on a single chip will double every year.  The prediction was later modified to every 2 years, but it has held steady and was dubbed “</a:t>
            </a:r>
            <a:r>
              <a:rPr lang="en-US" sz="2200" b="1" dirty="0" smtClean="0"/>
              <a:t>Moore’s Law</a:t>
            </a:r>
            <a:r>
              <a:rPr lang="en-US" sz="2200" dirty="0" smtClean="0"/>
              <a:t>” around 1970</a:t>
            </a:r>
            <a:endParaRPr lang="en-US" sz="22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http://en.wikipedia.org/wiki/File:Transistor_Count_and_Moore's_Law_-_2008.svg</a:t>
            </a:r>
            <a:endParaRPr lang="en-US" sz="1400" dirty="0"/>
          </a:p>
        </p:txBody>
      </p:sp>
      <p:pic>
        <p:nvPicPr>
          <p:cNvPr id="52226" name="Picture 2" descr="File:Transistor Count and Moore's Law - 2008.svg"/>
          <p:cNvPicPr>
            <a:picLocks noChangeAspect="1" noChangeArrowheads="1"/>
          </p:cNvPicPr>
          <p:nvPr/>
        </p:nvPicPr>
        <p:blipFill>
          <a:blip r:embed="rId6" cstate="print"/>
          <a:srcRect/>
          <a:stretch>
            <a:fillRect/>
          </a:stretch>
        </p:blipFill>
        <p:spPr bwMode="auto">
          <a:xfrm>
            <a:off x="228600" y="1727597"/>
            <a:ext cx="4680973" cy="4105276"/>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44"/>
    </mc:Choice>
    <mc:Fallback xmlns="">
      <p:transition spd="slow" advTm="4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1969: ARPANET</a:t>
            </a:r>
            <a:endParaRPr lang="en-US" dirty="0"/>
          </a:p>
        </p:txBody>
      </p:sp>
      <p:sp>
        <p:nvSpPr>
          <p:cNvPr id="4" name="TextBox 3"/>
          <p:cNvSpPr txBox="1"/>
          <p:nvPr/>
        </p:nvSpPr>
        <p:spPr>
          <a:xfrm>
            <a:off x="381000" y="2286000"/>
            <a:ext cx="3810000" cy="2554545"/>
          </a:xfrm>
          <a:prstGeom prst="rect">
            <a:avLst/>
          </a:prstGeom>
          <a:noFill/>
        </p:spPr>
        <p:txBody>
          <a:bodyPr wrap="square" rtlCol="0">
            <a:spAutoFit/>
          </a:bodyPr>
          <a:lstStyle/>
          <a:p>
            <a:r>
              <a:rPr lang="en-US" sz="2000" b="1" dirty="0" smtClean="0"/>
              <a:t>ARPANET</a:t>
            </a:r>
            <a:r>
              <a:rPr lang="en-US" sz="2000" dirty="0" smtClean="0"/>
              <a:t>, which eventually becomes the </a:t>
            </a:r>
            <a:r>
              <a:rPr lang="en-US" sz="2000" b="1" dirty="0" smtClean="0"/>
              <a:t>Internet</a:t>
            </a:r>
            <a:r>
              <a:rPr lang="en-US" sz="2000" dirty="0" smtClean="0"/>
              <a:t>, goes online with 4 nodes.  Department of Defense sponsors ARPA (Advanced Research Projects Agency) to build a robust interconnected network of geographically distant computers</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http://en.wikipedia.org/wiki/ARPANET</a:t>
            </a:r>
            <a:endParaRPr lang="en-US" sz="1400" dirty="0"/>
          </a:p>
        </p:txBody>
      </p:sp>
      <p:pic>
        <p:nvPicPr>
          <p:cNvPr id="55298" name="Picture 2" descr="File:First-arpanet-imp-log.jpg"/>
          <p:cNvPicPr>
            <a:picLocks noChangeAspect="1" noChangeArrowheads="1"/>
          </p:cNvPicPr>
          <p:nvPr/>
        </p:nvPicPr>
        <p:blipFill>
          <a:blip r:embed="rId6" cstate="print"/>
          <a:srcRect/>
          <a:stretch>
            <a:fillRect/>
          </a:stretch>
        </p:blipFill>
        <p:spPr bwMode="auto">
          <a:xfrm>
            <a:off x="4343400" y="2286000"/>
            <a:ext cx="4572000" cy="2549071"/>
          </a:xfrm>
          <a:prstGeom prst="rect">
            <a:avLst/>
          </a:prstGeom>
          <a:noFill/>
        </p:spPr>
      </p:pic>
      <p:sp>
        <p:nvSpPr>
          <p:cNvPr id="7" name="TextBox 6"/>
          <p:cNvSpPr txBox="1"/>
          <p:nvPr/>
        </p:nvSpPr>
        <p:spPr>
          <a:xfrm>
            <a:off x="4267200" y="5029200"/>
            <a:ext cx="4648200" cy="646331"/>
          </a:xfrm>
          <a:prstGeom prst="rect">
            <a:avLst/>
          </a:prstGeom>
          <a:noFill/>
        </p:spPr>
        <p:txBody>
          <a:bodyPr wrap="square" rtlCol="0">
            <a:spAutoFit/>
          </a:bodyPr>
          <a:lstStyle/>
          <a:p>
            <a:pPr algn="ctr"/>
            <a:r>
              <a:rPr lang="en-US" dirty="0" smtClean="0"/>
              <a:t>ARPANET IMP log showing Charles S. Kline sent first message ever on ARPANET on Oct 29, 1969</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93"/>
    </mc:Choice>
    <mc:Fallback xmlns="">
      <p:transition spd="slow" advTm="4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1970: UNIX</a:t>
            </a:r>
            <a:endParaRPr lang="en-US" dirty="0"/>
          </a:p>
        </p:txBody>
      </p:sp>
      <p:sp>
        <p:nvSpPr>
          <p:cNvPr id="4" name="TextBox 3"/>
          <p:cNvSpPr txBox="1"/>
          <p:nvPr/>
        </p:nvSpPr>
        <p:spPr>
          <a:xfrm>
            <a:off x="533400" y="2286000"/>
            <a:ext cx="8001000" cy="3108543"/>
          </a:xfrm>
          <a:prstGeom prst="rect">
            <a:avLst/>
          </a:prstGeom>
          <a:noFill/>
        </p:spPr>
        <p:txBody>
          <a:bodyPr wrap="square" rtlCol="0">
            <a:spAutoFit/>
          </a:bodyPr>
          <a:lstStyle/>
          <a:p>
            <a:r>
              <a:rPr lang="en-US" sz="2800" b="1" dirty="0" smtClean="0"/>
              <a:t>UNIX</a:t>
            </a:r>
            <a:r>
              <a:rPr lang="en-US" sz="2800" dirty="0" smtClean="0"/>
              <a:t> operating system developed at Bell Laboratories by Ken Thompson, Dennis Ritchie, Brian Kernighan, and others. Re-written in 1972 using the C programming language</a:t>
            </a:r>
          </a:p>
          <a:p>
            <a:endParaRPr lang="en-US" sz="2800" dirty="0" smtClean="0"/>
          </a:p>
          <a:p>
            <a:r>
              <a:rPr lang="en-US" sz="2800" dirty="0" smtClean="0"/>
              <a:t>Several variations of UNIX are popular today: Mac OS X, Linux, BSD</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78"/>
    </mc:Choice>
    <mc:Fallback xmlns="">
      <p:transition spd="slow" advTm="2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1971: Microprocessor</a:t>
            </a:r>
            <a:endParaRPr lang="en-US" dirty="0"/>
          </a:p>
        </p:txBody>
      </p:sp>
      <p:sp>
        <p:nvSpPr>
          <p:cNvPr id="4" name="TextBox 3"/>
          <p:cNvSpPr txBox="1"/>
          <p:nvPr/>
        </p:nvSpPr>
        <p:spPr>
          <a:xfrm>
            <a:off x="381000" y="2286000"/>
            <a:ext cx="3810000" cy="1938992"/>
          </a:xfrm>
          <a:prstGeom prst="rect">
            <a:avLst/>
          </a:prstGeom>
          <a:noFill/>
        </p:spPr>
        <p:txBody>
          <a:bodyPr wrap="square" rtlCol="0">
            <a:spAutoFit/>
          </a:bodyPr>
          <a:lstStyle/>
          <a:p>
            <a:r>
              <a:rPr lang="en-US" sz="2000" b="1" dirty="0" smtClean="0"/>
              <a:t>Microprocessor</a:t>
            </a:r>
            <a:r>
              <a:rPr lang="en-US" sz="2000" dirty="0" smtClean="0"/>
              <a:t>: entire CPU fits on a single chip.  Three companies developed the microprocessor independently at the same time: Texas Instruments, Intel, and Garrett </a:t>
            </a:r>
            <a:r>
              <a:rPr lang="en-US" sz="2000" dirty="0" err="1" smtClean="0"/>
              <a:t>AiResearch</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http://en.wikipedia.org/wiki/File:80486DX2_200x.png</a:t>
            </a:r>
            <a:endParaRPr lang="en-US" sz="1400" dirty="0"/>
          </a:p>
        </p:txBody>
      </p:sp>
      <p:sp>
        <p:nvSpPr>
          <p:cNvPr id="7" name="TextBox 6"/>
          <p:cNvSpPr txBox="1"/>
          <p:nvPr/>
        </p:nvSpPr>
        <p:spPr>
          <a:xfrm>
            <a:off x="4267200" y="5029200"/>
            <a:ext cx="4648200" cy="646331"/>
          </a:xfrm>
          <a:prstGeom prst="rect">
            <a:avLst/>
          </a:prstGeom>
          <a:noFill/>
        </p:spPr>
        <p:txBody>
          <a:bodyPr wrap="square" rtlCol="0">
            <a:spAutoFit/>
          </a:bodyPr>
          <a:lstStyle/>
          <a:p>
            <a:pPr algn="ctr"/>
            <a:r>
              <a:rPr lang="en-US" dirty="0" smtClean="0"/>
              <a:t>Look through microscope (200x) at Intel microprocessor</a:t>
            </a:r>
            <a:endParaRPr lang="en-US" dirty="0"/>
          </a:p>
        </p:txBody>
      </p:sp>
      <p:pic>
        <p:nvPicPr>
          <p:cNvPr id="57347" name="Picture 3"/>
          <p:cNvPicPr>
            <a:picLocks noChangeAspect="1" noChangeArrowheads="1"/>
          </p:cNvPicPr>
          <p:nvPr/>
        </p:nvPicPr>
        <p:blipFill>
          <a:blip r:embed="rId6" cstate="print"/>
          <a:srcRect/>
          <a:stretch>
            <a:fillRect/>
          </a:stretch>
        </p:blipFill>
        <p:spPr bwMode="auto">
          <a:xfrm>
            <a:off x="4876800" y="1676400"/>
            <a:ext cx="3429000" cy="321945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31"/>
    </mc:Choice>
    <mc:Fallback xmlns="">
      <p:transition spd="slow" advTm="1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1977: Apple II Personal Computer</a:t>
            </a:r>
            <a:endParaRPr lang="en-US" dirty="0"/>
          </a:p>
        </p:txBody>
      </p:sp>
      <p:sp>
        <p:nvSpPr>
          <p:cNvPr id="4" name="TextBox 3"/>
          <p:cNvSpPr txBox="1"/>
          <p:nvPr/>
        </p:nvSpPr>
        <p:spPr>
          <a:xfrm>
            <a:off x="381000" y="2286000"/>
            <a:ext cx="3810000" cy="2554545"/>
          </a:xfrm>
          <a:prstGeom prst="rect">
            <a:avLst/>
          </a:prstGeom>
          <a:noFill/>
        </p:spPr>
        <p:txBody>
          <a:bodyPr wrap="square" rtlCol="0">
            <a:spAutoFit/>
          </a:bodyPr>
          <a:lstStyle/>
          <a:p>
            <a:r>
              <a:rPr lang="en-US" sz="2000" b="1" dirty="0" smtClean="0"/>
              <a:t>Apple II, </a:t>
            </a:r>
            <a:r>
              <a:rPr lang="en-US" sz="2000" dirty="0" smtClean="0"/>
              <a:t>designed primarily by Steve Wozniak, was the </a:t>
            </a:r>
            <a:r>
              <a:rPr lang="en-US" sz="2000" b="1" dirty="0" smtClean="0"/>
              <a:t>first highly successful, mass-produced personal computers</a:t>
            </a:r>
            <a:r>
              <a:rPr lang="en-US" sz="2000" dirty="0" smtClean="0"/>
              <a:t> (PCs)</a:t>
            </a:r>
          </a:p>
          <a:p>
            <a:endParaRPr lang="en-US" sz="2000" dirty="0" smtClean="0"/>
          </a:p>
          <a:p>
            <a:r>
              <a:rPr lang="en-US" sz="2000" dirty="0" smtClean="0"/>
              <a:t>Price: $1300 for model with 4 KB RAM, $2600 for 48 KB RAM model</a:t>
            </a:r>
          </a:p>
          <a:p>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http://img258.imageshack.us/i/appleiipd2.jpg/</a:t>
            </a:r>
            <a:endParaRPr lang="en-US" sz="1400" dirty="0"/>
          </a:p>
        </p:txBody>
      </p:sp>
      <p:pic>
        <p:nvPicPr>
          <p:cNvPr id="59394" name="Picture 2" descr="ImageShack, share photos of apple ii, apple computers, first computers, apple 1977, share pictures of apple ii, apple computers, first computers, apple 1977, share video of apple ii, apple computers, first computers, apple 1977, free image hosting, free video hosting, image hosting, video hosting."/>
          <p:cNvPicPr>
            <a:picLocks noChangeAspect="1" noChangeArrowheads="1"/>
          </p:cNvPicPr>
          <p:nvPr/>
        </p:nvPicPr>
        <p:blipFill>
          <a:blip r:embed="rId6" cstate="print"/>
          <a:srcRect/>
          <a:stretch>
            <a:fillRect/>
          </a:stretch>
        </p:blipFill>
        <p:spPr bwMode="auto">
          <a:xfrm>
            <a:off x="4572000" y="2133600"/>
            <a:ext cx="3971925" cy="3128870"/>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19"/>
    </mc:Choice>
    <mc:Fallback xmlns="">
      <p:transition spd="slow" advTm="4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Infamous Quotes</a:t>
            </a:r>
            <a:endParaRPr lang="en-US" dirty="0"/>
          </a:p>
        </p:txBody>
      </p:sp>
      <p:sp>
        <p:nvSpPr>
          <p:cNvPr id="4" name="TextBox 3"/>
          <p:cNvSpPr txBox="1"/>
          <p:nvPr/>
        </p:nvSpPr>
        <p:spPr>
          <a:xfrm>
            <a:off x="838200" y="2209800"/>
            <a:ext cx="7239000" cy="2862322"/>
          </a:xfrm>
          <a:prstGeom prst="rect">
            <a:avLst/>
          </a:prstGeom>
          <a:noFill/>
        </p:spPr>
        <p:txBody>
          <a:bodyPr wrap="square" rtlCol="0">
            <a:spAutoFit/>
          </a:bodyPr>
          <a:lstStyle/>
          <a:p>
            <a:pPr algn="ctr"/>
            <a:r>
              <a:rPr lang="en-US" sz="4400" dirty="0" smtClean="0"/>
              <a:t>“There is no reason anyone would want a computer in their home.”</a:t>
            </a:r>
          </a:p>
          <a:p>
            <a:pPr algn="ctr"/>
            <a:r>
              <a:rPr lang="en-US" sz="2400" dirty="0" smtClean="0"/>
              <a:t/>
            </a:r>
            <a:br>
              <a:rPr lang="en-US" sz="2400" dirty="0" smtClean="0"/>
            </a:br>
            <a:r>
              <a:rPr lang="en-US" sz="2400" dirty="0" smtClean="0"/>
              <a:t>-Ken Olson, President and Founder of Digital, in 1977</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402"/>
    </mc:Choice>
    <mc:Fallback xmlns="">
      <p:transition spd="slow" advTm="1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1978: Spam!</a:t>
            </a:r>
            <a:endParaRPr lang="en-US" dirty="0"/>
          </a:p>
        </p:txBody>
      </p:sp>
      <p:sp>
        <p:nvSpPr>
          <p:cNvPr id="4" name="TextBox 3"/>
          <p:cNvSpPr txBox="1"/>
          <p:nvPr/>
        </p:nvSpPr>
        <p:spPr>
          <a:xfrm>
            <a:off x="384175" y="1708585"/>
            <a:ext cx="3810000" cy="1938992"/>
          </a:xfrm>
          <a:prstGeom prst="rect">
            <a:avLst/>
          </a:prstGeom>
          <a:noFill/>
        </p:spPr>
        <p:txBody>
          <a:bodyPr wrap="square" rtlCol="0">
            <a:spAutoFit/>
          </a:bodyPr>
          <a:lstStyle/>
          <a:p>
            <a:r>
              <a:rPr lang="en-US" sz="2000" dirty="0" smtClean="0"/>
              <a:t>Gary </a:t>
            </a:r>
            <a:r>
              <a:rPr lang="en-US" sz="2000" dirty="0" err="1" smtClean="0"/>
              <a:t>Thuerk</a:t>
            </a:r>
            <a:r>
              <a:rPr lang="en-US" sz="2000" dirty="0" smtClean="0"/>
              <a:t>, an aggressive DEC marketer, attempted to send the </a:t>
            </a:r>
            <a:r>
              <a:rPr lang="en-US" sz="2000" b="1" dirty="0" smtClean="0"/>
              <a:t>first commercial spam message </a:t>
            </a:r>
            <a:r>
              <a:rPr lang="en-US" sz="2000" dirty="0" smtClean="0"/>
              <a:t>to every Arpanet address on the west coast (</a:t>
            </a:r>
            <a:r>
              <a:rPr lang="en-US" sz="2000" dirty="0"/>
              <a:t>393 </a:t>
            </a:r>
            <a:r>
              <a:rPr lang="en-US" sz="2000" dirty="0" smtClean="0"/>
              <a:t>recipients)</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http://www.thocp.net/reference/internet/spam.htm</a:t>
            </a:r>
            <a:endParaRPr lang="en-US" sz="1400" dirty="0"/>
          </a:p>
        </p:txBody>
      </p:sp>
      <p:sp>
        <p:nvSpPr>
          <p:cNvPr id="6" name="TextBox 5"/>
          <p:cNvSpPr txBox="1"/>
          <p:nvPr/>
        </p:nvSpPr>
        <p:spPr>
          <a:xfrm>
            <a:off x="4495800" y="1524000"/>
            <a:ext cx="4038600"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DIGITAL WILL BE GIVING A PRODUCT PRESENTATION OF THE NEWEST MEMBERS OF THE</a:t>
            </a:r>
            <a:br>
              <a:rPr lang="en-US" dirty="0" smtClean="0"/>
            </a:br>
            <a:r>
              <a:rPr lang="en-US" dirty="0" smtClean="0"/>
              <a:t>DECSYSTEM-20 FAMILY; THE DECSYSTEM-2020, 2020T, 2060, AND 2060T. THE</a:t>
            </a:r>
            <a:br>
              <a:rPr lang="en-US" dirty="0" smtClean="0"/>
            </a:br>
            <a:r>
              <a:rPr lang="en-US" dirty="0" smtClean="0"/>
              <a:t>DECSYSTEM-20 FAMILY OF</a:t>
            </a:r>
          </a:p>
          <a:p>
            <a:r>
              <a:rPr lang="en-US" dirty="0" smtClean="0"/>
              <a:t>&lt;cut&gt;</a:t>
            </a:r>
          </a:p>
          <a:p>
            <a:r>
              <a:rPr lang="en-US" dirty="0" smtClean="0"/>
              <a:t>PRESENTATIONS WE WILL BE GIVING IN CALIFORNIA THIS</a:t>
            </a:r>
            <a:br>
              <a:rPr lang="en-US" dirty="0" smtClean="0"/>
            </a:br>
            <a:r>
              <a:rPr lang="en-US" dirty="0" smtClean="0"/>
              <a:t>MONTH. THE LOCATIONS WILL BE:</a:t>
            </a:r>
          </a:p>
          <a:p>
            <a:r>
              <a:rPr lang="en-US" dirty="0" smtClean="0"/>
              <a:t>THURSDAY, MAY 11, 1978 - 2 PM</a:t>
            </a:r>
            <a:br>
              <a:rPr lang="en-US" dirty="0" smtClean="0"/>
            </a:br>
            <a:r>
              <a:rPr lang="en-US" dirty="0" smtClean="0"/>
              <a:t>DUNFEY'S ROYAL COACH</a:t>
            </a:r>
            <a:br>
              <a:rPr lang="en-US" dirty="0" smtClean="0"/>
            </a:br>
            <a:r>
              <a:rPr lang="en-US" dirty="0" smtClean="0"/>
              <a:t>SAN MATEO, CA</a:t>
            </a:r>
            <a:br>
              <a:rPr lang="en-US" dirty="0" smtClean="0"/>
            </a:br>
            <a:r>
              <a:rPr lang="en-US" dirty="0" smtClean="0"/>
              <a:t>(4 MILES SOUTH OF S.F. AIRPORT AT BAYSHORE, RT 101 AND RT 92)</a:t>
            </a:r>
          </a:p>
          <a:p>
            <a:endParaRPr lang="en-US" dirty="0"/>
          </a:p>
        </p:txBody>
      </p:sp>
      <p:pic>
        <p:nvPicPr>
          <p:cNvPr id="3074" name="Picture 2" descr="http://www.thesocialmediabible.com/wp-content/uploads/2011/03/Gary-T-W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6775" y="4181585"/>
            <a:ext cx="2206625" cy="186673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29"/>
    </mc:Choice>
    <mc:Fallback xmlns="">
      <p:transition spd="slow" advTm="4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1981: IBM Personal Computer</a:t>
            </a:r>
            <a:endParaRPr lang="en-US" dirty="0"/>
          </a:p>
        </p:txBody>
      </p:sp>
      <p:sp>
        <p:nvSpPr>
          <p:cNvPr id="4" name="TextBox 3"/>
          <p:cNvSpPr txBox="1"/>
          <p:nvPr/>
        </p:nvSpPr>
        <p:spPr>
          <a:xfrm>
            <a:off x="457200" y="1963494"/>
            <a:ext cx="3810000" cy="3416320"/>
          </a:xfrm>
          <a:prstGeom prst="rect">
            <a:avLst/>
          </a:prstGeom>
          <a:noFill/>
        </p:spPr>
        <p:txBody>
          <a:bodyPr wrap="square" rtlCol="0">
            <a:spAutoFit/>
          </a:bodyPr>
          <a:lstStyle/>
          <a:p>
            <a:r>
              <a:rPr lang="en-US" sz="2400" dirty="0" smtClean="0"/>
              <a:t>IBM develops a PC</a:t>
            </a:r>
            <a:r>
              <a:rPr lang="en-US" sz="2400" b="1" dirty="0" smtClean="0"/>
              <a:t> </a:t>
            </a:r>
            <a:r>
              <a:rPr lang="en-US" sz="2400" dirty="0" smtClean="0"/>
              <a:t>with an</a:t>
            </a:r>
            <a:r>
              <a:rPr lang="en-US" sz="2400" b="1" dirty="0" smtClean="0"/>
              <a:t> Intel microprocessor</a:t>
            </a:r>
            <a:r>
              <a:rPr lang="en-US" sz="2400" dirty="0" smtClean="0"/>
              <a:t> and Microsoft’s </a:t>
            </a:r>
            <a:r>
              <a:rPr lang="en-US" sz="2400" b="1" dirty="0" smtClean="0"/>
              <a:t>DOS</a:t>
            </a:r>
            <a:r>
              <a:rPr lang="en-US" sz="2400" dirty="0" smtClean="0"/>
              <a:t> operating system</a:t>
            </a:r>
          </a:p>
          <a:p>
            <a:endParaRPr lang="en-US" sz="2400" dirty="0" smtClean="0"/>
          </a:p>
          <a:p>
            <a:r>
              <a:rPr lang="en-US" sz="2400" dirty="0" smtClean="0"/>
              <a:t>Price started at $1,565</a:t>
            </a:r>
          </a:p>
          <a:p>
            <a:endParaRPr lang="en-US" sz="2400" dirty="0" smtClean="0"/>
          </a:p>
          <a:p>
            <a:r>
              <a:rPr lang="en-US" sz="2400" dirty="0" smtClean="0"/>
              <a:t>300,000 sold in 1981;</a:t>
            </a:r>
          </a:p>
          <a:p>
            <a:r>
              <a:rPr lang="en-US" sz="2400" dirty="0" smtClean="0"/>
              <a:t>3,274,000 sold in 1982</a:t>
            </a:r>
            <a:endParaRPr lang="en-US" sz="24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http://www.time.com/time/covers/0,16641,19830103,00.html</a:t>
            </a:r>
            <a:endParaRPr lang="en-US" sz="1400" dirty="0"/>
          </a:p>
        </p:txBody>
      </p:sp>
      <p:pic>
        <p:nvPicPr>
          <p:cNvPr id="63490" name="Picture 2" descr="http://img.timeinc.net/time/magazine/archive/covers/1983/1101830103_400.jpg"/>
          <p:cNvPicPr>
            <a:picLocks noChangeAspect="1" noChangeArrowheads="1"/>
          </p:cNvPicPr>
          <p:nvPr/>
        </p:nvPicPr>
        <p:blipFill>
          <a:blip r:embed="rId6" cstate="print"/>
          <a:srcRect/>
          <a:stretch>
            <a:fillRect/>
          </a:stretch>
        </p:blipFill>
        <p:spPr bwMode="auto">
          <a:xfrm>
            <a:off x="5029200" y="1524000"/>
            <a:ext cx="3276600" cy="4316921"/>
          </a:xfrm>
          <a:prstGeom prst="rect">
            <a:avLst/>
          </a:prstGeom>
          <a:noFill/>
        </p:spPr>
      </p:pic>
      <p:sp>
        <p:nvSpPr>
          <p:cNvPr id="7" name="TextBox 6"/>
          <p:cNvSpPr txBox="1"/>
          <p:nvPr/>
        </p:nvSpPr>
        <p:spPr>
          <a:xfrm>
            <a:off x="4419600" y="5943600"/>
            <a:ext cx="4419600" cy="369332"/>
          </a:xfrm>
          <a:prstGeom prst="rect">
            <a:avLst/>
          </a:prstGeom>
          <a:noFill/>
        </p:spPr>
        <p:txBody>
          <a:bodyPr wrap="square" rtlCol="0">
            <a:spAutoFit/>
          </a:bodyPr>
          <a:lstStyle/>
          <a:p>
            <a:r>
              <a:rPr lang="en-US" dirty="0" smtClean="0"/>
              <a:t>PC named “Machine of the Year” in 1982</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78"/>
    </mc:Choice>
    <mc:Fallback xmlns="">
      <p:transition spd="slow" advTm="2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1982: </a:t>
            </a:r>
            <a:r>
              <a:rPr lang="en-US" i="1" dirty="0" err="1" smtClean="0"/>
              <a:t>Tron</a:t>
            </a:r>
            <a:r>
              <a:rPr lang="en-US" dirty="0" smtClean="0"/>
              <a:t> Movie</a:t>
            </a:r>
            <a:endParaRPr lang="en-US" dirty="0"/>
          </a:p>
        </p:txBody>
      </p:sp>
      <p:sp>
        <p:nvSpPr>
          <p:cNvPr id="4" name="TextBox 3"/>
          <p:cNvSpPr txBox="1"/>
          <p:nvPr/>
        </p:nvSpPr>
        <p:spPr>
          <a:xfrm>
            <a:off x="457200" y="1752600"/>
            <a:ext cx="4724400" cy="1446550"/>
          </a:xfrm>
          <a:prstGeom prst="rect">
            <a:avLst/>
          </a:prstGeom>
          <a:noFill/>
        </p:spPr>
        <p:txBody>
          <a:bodyPr wrap="square" rtlCol="0">
            <a:spAutoFit/>
          </a:bodyPr>
          <a:lstStyle/>
          <a:p>
            <a:r>
              <a:rPr lang="en-US" sz="2200" dirty="0" smtClean="0"/>
              <a:t>Disney’s </a:t>
            </a:r>
            <a:r>
              <a:rPr lang="en-US" sz="2200" i="1" dirty="0" err="1" smtClean="0"/>
              <a:t>Tron</a:t>
            </a:r>
            <a:r>
              <a:rPr lang="en-US" sz="2200" dirty="0" smtClean="0"/>
              <a:t>, a movie about the fictional world inside a computer, is the first major film to use extensive 3D </a:t>
            </a:r>
            <a:r>
              <a:rPr lang="en-US" sz="2200" b="1" dirty="0" smtClean="0"/>
              <a:t>computer graphics</a:t>
            </a:r>
            <a:endParaRPr lang="en-US" sz="2200" dirty="0"/>
          </a:p>
        </p:txBody>
      </p:sp>
      <p:sp>
        <p:nvSpPr>
          <p:cNvPr id="5" name="TextBox 4"/>
          <p:cNvSpPr txBox="1"/>
          <p:nvPr/>
        </p:nvSpPr>
        <p:spPr>
          <a:xfrm>
            <a:off x="762000" y="6334780"/>
            <a:ext cx="7543800" cy="523220"/>
          </a:xfrm>
          <a:prstGeom prst="rect">
            <a:avLst/>
          </a:prstGeom>
          <a:noFill/>
        </p:spPr>
        <p:txBody>
          <a:bodyPr wrap="square" rtlCol="0">
            <a:spAutoFit/>
          </a:bodyPr>
          <a:lstStyle/>
          <a:p>
            <a:pPr algn="ctr"/>
            <a:r>
              <a:rPr lang="en-US" sz="1400" dirty="0" smtClean="0">
                <a:hlinkClick r:id="rId5"/>
              </a:rPr>
              <a:t>http://cutprintreview.com/reviews/4-stars/tron-1982-review/</a:t>
            </a:r>
            <a:r>
              <a:rPr lang="en-US" sz="1400" dirty="0" smtClean="0"/>
              <a:t/>
            </a:r>
            <a:br>
              <a:rPr lang="en-US" sz="1400" dirty="0" smtClean="0"/>
            </a:br>
            <a:r>
              <a:rPr lang="en-US" sz="1400" dirty="0" smtClean="0">
                <a:hlinkClick r:id="rId6"/>
              </a:rPr>
              <a:t> http://deep-structure.blogspot.com/2007/06/tron.html</a:t>
            </a:r>
            <a:endParaRPr lang="en-US" sz="1400" dirty="0"/>
          </a:p>
        </p:txBody>
      </p:sp>
      <p:pic>
        <p:nvPicPr>
          <p:cNvPr id="67588" name="Picture 4" descr="tron21 Tron [1982] (Review)"/>
          <p:cNvPicPr>
            <a:picLocks noChangeAspect="1" noChangeArrowheads="1"/>
          </p:cNvPicPr>
          <p:nvPr/>
        </p:nvPicPr>
        <p:blipFill>
          <a:blip r:embed="rId7" cstate="print"/>
          <a:srcRect/>
          <a:stretch>
            <a:fillRect/>
          </a:stretch>
        </p:blipFill>
        <p:spPr bwMode="auto">
          <a:xfrm>
            <a:off x="533400" y="3657600"/>
            <a:ext cx="5381625" cy="2466975"/>
          </a:xfrm>
          <a:prstGeom prst="rect">
            <a:avLst/>
          </a:prstGeom>
          <a:noFill/>
        </p:spPr>
      </p:pic>
      <p:pic>
        <p:nvPicPr>
          <p:cNvPr id="67590" name="Picture 6" descr="http://4.bp.blogspot.com/_CaK9uQERwwM/RnisjZTUw9I/AAAAAAAAAKg/1Uwp2eoKDIA/s320/tank.jpg"/>
          <p:cNvPicPr>
            <a:picLocks noChangeAspect="1" noChangeArrowheads="1"/>
          </p:cNvPicPr>
          <p:nvPr/>
        </p:nvPicPr>
        <p:blipFill>
          <a:blip r:embed="rId8" cstate="print"/>
          <a:srcRect/>
          <a:stretch>
            <a:fillRect/>
          </a:stretch>
        </p:blipFill>
        <p:spPr bwMode="auto">
          <a:xfrm>
            <a:off x="5607424" y="2209145"/>
            <a:ext cx="3048000" cy="1238250"/>
          </a:xfrm>
          <a:prstGeom prst="rect">
            <a:avLst/>
          </a:prstGeom>
          <a:noFill/>
        </p:spPr>
      </p:pic>
      <p:pic>
        <p:nvPicPr>
          <p:cNvPr id="67592" name="Picture 8" descr="http://1.bp.blogspot.com/_CaK9uQERwwM/RniJwpTUw7I/AAAAAAAAAKQ/3AlGd9VpwRU/s320/recognizer.JPG"/>
          <p:cNvPicPr>
            <a:picLocks noChangeAspect="1" noChangeArrowheads="1"/>
          </p:cNvPicPr>
          <p:nvPr/>
        </p:nvPicPr>
        <p:blipFill>
          <a:blip r:embed="rId9" cstate="print"/>
          <a:srcRect/>
          <a:stretch>
            <a:fillRect/>
          </a:stretch>
        </p:blipFill>
        <p:spPr bwMode="auto">
          <a:xfrm>
            <a:off x="6096000" y="3657600"/>
            <a:ext cx="2743200" cy="2362200"/>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46"/>
    </mc:Choice>
    <mc:Fallback xmlns="">
      <p:transition spd="slow" advTm="2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Abacus</a:t>
            </a:r>
            <a:endParaRPr lang="en-US" dirty="0"/>
          </a:p>
        </p:txBody>
      </p:sp>
      <p:pic>
        <p:nvPicPr>
          <p:cNvPr id="1026" name="Picture 2" descr="http://upload.wikimedia.org/wikipedia/commons/e/ea/Boulier1.JPG"/>
          <p:cNvPicPr>
            <a:picLocks noChangeAspect="1" noChangeArrowheads="1"/>
          </p:cNvPicPr>
          <p:nvPr/>
        </p:nvPicPr>
        <p:blipFill>
          <a:blip r:embed="rId5" cstate="print"/>
          <a:srcRect/>
          <a:stretch>
            <a:fillRect/>
          </a:stretch>
        </p:blipFill>
        <p:spPr bwMode="auto">
          <a:xfrm>
            <a:off x="685800" y="1905000"/>
            <a:ext cx="3895725" cy="2924176"/>
          </a:xfrm>
          <a:prstGeom prst="rect">
            <a:avLst/>
          </a:prstGeom>
          <a:noFill/>
        </p:spPr>
      </p:pic>
      <p:sp>
        <p:nvSpPr>
          <p:cNvPr id="4" name="TextBox 3"/>
          <p:cNvSpPr txBox="1"/>
          <p:nvPr/>
        </p:nvSpPr>
        <p:spPr>
          <a:xfrm>
            <a:off x="5334000" y="1828800"/>
            <a:ext cx="2971800" cy="830997"/>
          </a:xfrm>
          <a:prstGeom prst="rect">
            <a:avLst/>
          </a:prstGeom>
          <a:noFill/>
        </p:spPr>
        <p:txBody>
          <a:bodyPr wrap="square" rtlCol="0">
            <a:spAutoFit/>
          </a:bodyPr>
          <a:lstStyle/>
          <a:p>
            <a:r>
              <a:rPr lang="en-US" sz="2400" dirty="0" smtClean="0"/>
              <a:t>Various forms date back to 2300 BC</a:t>
            </a:r>
            <a:endParaRPr lang="en-US" sz="2400" dirty="0"/>
          </a:p>
        </p:txBody>
      </p:sp>
      <p:sp>
        <p:nvSpPr>
          <p:cNvPr id="5" name="TextBox 4"/>
          <p:cNvSpPr txBox="1"/>
          <p:nvPr/>
        </p:nvSpPr>
        <p:spPr>
          <a:xfrm>
            <a:off x="609600" y="6096000"/>
            <a:ext cx="4953000" cy="523220"/>
          </a:xfrm>
          <a:prstGeom prst="rect">
            <a:avLst/>
          </a:prstGeom>
          <a:noFill/>
        </p:spPr>
        <p:txBody>
          <a:bodyPr wrap="square" rtlCol="0">
            <a:spAutoFit/>
          </a:bodyPr>
          <a:lstStyle/>
          <a:p>
            <a:r>
              <a:rPr lang="en-US" sz="1400" dirty="0" smtClean="0">
                <a:hlinkClick r:id="rId6"/>
              </a:rPr>
              <a:t>http://en.wikipedia.org/wiki/File:Boulier1.JPG</a:t>
            </a:r>
            <a:r>
              <a:rPr lang="en-US" sz="1400" dirty="0" smtClean="0">
                <a:hlinkClick r:id="rId7"/>
              </a:rPr>
              <a:t> http://en.wikipedia.org/wiki/File:RomanAbacusRecon.jpg</a:t>
            </a:r>
            <a:endParaRPr lang="en-US" sz="1400" dirty="0"/>
          </a:p>
        </p:txBody>
      </p:sp>
      <p:pic>
        <p:nvPicPr>
          <p:cNvPr id="1028" name="Picture 4" descr="http://upload.wikimedia.org/wikipedia/commons/b/b5/RomanAbacusRecon.jpg"/>
          <p:cNvPicPr>
            <a:picLocks noChangeAspect="1" noChangeArrowheads="1"/>
          </p:cNvPicPr>
          <p:nvPr/>
        </p:nvPicPr>
        <p:blipFill>
          <a:blip r:embed="rId8" cstate="print"/>
          <a:srcRect/>
          <a:stretch>
            <a:fillRect/>
          </a:stretch>
        </p:blipFill>
        <p:spPr bwMode="auto">
          <a:xfrm>
            <a:off x="5562600" y="3581400"/>
            <a:ext cx="2857500" cy="2276475"/>
          </a:xfrm>
          <a:prstGeom prst="rect">
            <a:avLst/>
          </a:prstGeom>
          <a:noFill/>
        </p:spPr>
      </p:pic>
      <p:sp>
        <p:nvSpPr>
          <p:cNvPr id="7" name="TextBox 6"/>
          <p:cNvSpPr txBox="1"/>
          <p:nvPr/>
        </p:nvSpPr>
        <p:spPr>
          <a:xfrm>
            <a:off x="838200" y="4953000"/>
            <a:ext cx="3657600" cy="369332"/>
          </a:xfrm>
          <a:prstGeom prst="rect">
            <a:avLst/>
          </a:prstGeom>
          <a:noFill/>
        </p:spPr>
        <p:txBody>
          <a:bodyPr wrap="square" rtlCol="0">
            <a:spAutoFit/>
          </a:bodyPr>
          <a:lstStyle/>
          <a:p>
            <a:pPr algn="ctr"/>
            <a:r>
              <a:rPr lang="en-US" dirty="0" smtClean="0"/>
              <a:t>Asian abacus</a:t>
            </a:r>
            <a:endParaRPr lang="en-US" dirty="0"/>
          </a:p>
        </p:txBody>
      </p:sp>
      <p:sp>
        <p:nvSpPr>
          <p:cNvPr id="8" name="TextBox 7"/>
          <p:cNvSpPr txBox="1"/>
          <p:nvPr/>
        </p:nvSpPr>
        <p:spPr>
          <a:xfrm>
            <a:off x="5181600" y="5955268"/>
            <a:ext cx="3657600" cy="369332"/>
          </a:xfrm>
          <a:prstGeom prst="rect">
            <a:avLst/>
          </a:prstGeom>
          <a:noFill/>
        </p:spPr>
        <p:txBody>
          <a:bodyPr wrap="square" rtlCol="0">
            <a:spAutoFit/>
          </a:bodyPr>
          <a:lstStyle/>
          <a:p>
            <a:pPr algn="ctr"/>
            <a:r>
              <a:rPr lang="en-US" dirty="0" smtClean="0"/>
              <a:t>Roman abacus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4442902"/>
      </p:ext>
    </p:extLst>
  </p:cSld>
  <p:clrMapOvr>
    <a:masterClrMapping/>
  </p:clrMapOvr>
  <mc:AlternateContent xmlns:mc="http://schemas.openxmlformats.org/markup-compatibility/2006" xmlns:p14="http://schemas.microsoft.com/office/powerpoint/2010/main">
    <mc:Choice Requires="p14">
      <p:transition spd="slow" p14:dur="2000" advTm="14106"/>
    </mc:Choice>
    <mc:Fallback xmlns="">
      <p:transition spd="slow" advTm="1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1984: Apple’s Macintosh</a:t>
            </a:r>
            <a:endParaRPr lang="en-US" dirty="0"/>
          </a:p>
        </p:txBody>
      </p:sp>
      <p:sp>
        <p:nvSpPr>
          <p:cNvPr id="4" name="TextBox 3"/>
          <p:cNvSpPr txBox="1"/>
          <p:nvPr/>
        </p:nvSpPr>
        <p:spPr>
          <a:xfrm>
            <a:off x="457200" y="2133600"/>
            <a:ext cx="3810000" cy="3477875"/>
          </a:xfrm>
          <a:prstGeom prst="rect">
            <a:avLst/>
          </a:prstGeom>
          <a:noFill/>
        </p:spPr>
        <p:txBody>
          <a:bodyPr wrap="square" rtlCol="0">
            <a:spAutoFit/>
          </a:bodyPr>
          <a:lstStyle/>
          <a:p>
            <a:r>
              <a:rPr lang="en-US" sz="2000" dirty="0" smtClean="0"/>
              <a:t>Apple Computers (Steve Jobs and Steve Wozniak) developed the </a:t>
            </a:r>
            <a:r>
              <a:rPr lang="en-US" sz="2000" b="1" dirty="0" smtClean="0"/>
              <a:t>Macintosh</a:t>
            </a:r>
            <a:r>
              <a:rPr lang="en-US" sz="2000" dirty="0" smtClean="0"/>
              <a:t> which </a:t>
            </a:r>
            <a:r>
              <a:rPr lang="en-US" sz="2000" b="1" dirty="0" smtClean="0"/>
              <a:t>popularized the graphical user interface (GUI</a:t>
            </a:r>
            <a:r>
              <a:rPr lang="en-US" sz="2000" dirty="0" smtClean="0"/>
              <a:t>)</a:t>
            </a:r>
          </a:p>
          <a:p>
            <a:endParaRPr lang="en-US" sz="2000" dirty="0" smtClean="0"/>
          </a:p>
          <a:p>
            <a:r>
              <a:rPr lang="en-US" sz="2000" dirty="0" smtClean="0"/>
              <a:t>Apple’s iconic </a:t>
            </a:r>
            <a:r>
              <a:rPr lang="en-US" sz="2000" b="1" dirty="0" smtClean="0"/>
              <a:t>1984 commercial </a:t>
            </a:r>
            <a:r>
              <a:rPr lang="en-US" sz="2000" dirty="0" smtClean="0"/>
              <a:t>promoting the Macintosh was the most expensive commercial ever produced at the time (about $1 million) and played only once during the Super Bowl</a:t>
            </a:r>
            <a:endParaRPr lang="en-US" sz="2000" dirty="0"/>
          </a:p>
        </p:txBody>
      </p:sp>
      <p:sp>
        <p:nvSpPr>
          <p:cNvPr id="5" name="TextBox 4"/>
          <p:cNvSpPr txBox="1"/>
          <p:nvPr/>
        </p:nvSpPr>
        <p:spPr>
          <a:xfrm>
            <a:off x="762000" y="6334780"/>
            <a:ext cx="7543800" cy="523220"/>
          </a:xfrm>
          <a:prstGeom prst="rect">
            <a:avLst/>
          </a:prstGeom>
          <a:noFill/>
        </p:spPr>
        <p:txBody>
          <a:bodyPr wrap="square" rtlCol="0">
            <a:spAutoFit/>
          </a:bodyPr>
          <a:lstStyle/>
          <a:p>
            <a:pPr algn="ctr"/>
            <a:r>
              <a:rPr lang="en-US" sz="1400" dirty="0" smtClean="0">
                <a:hlinkClick r:id="rId5"/>
              </a:rPr>
              <a:t>http://en.wikipedia.org/wiki/File:Apple_Macintosh_Desktop.png</a:t>
            </a:r>
            <a:r>
              <a:rPr lang="en-US" sz="1400" dirty="0" smtClean="0"/>
              <a:t/>
            </a:r>
            <a:br>
              <a:rPr lang="en-US" sz="1400" dirty="0" smtClean="0"/>
            </a:br>
            <a:r>
              <a:rPr lang="en-US" sz="1400" dirty="0">
                <a:hlinkClick r:id="rId6"/>
              </a:rPr>
              <a:t>http://www.youtube.com/watch?v=R706isyDrqI</a:t>
            </a:r>
            <a:endParaRPr lang="en-US" sz="1400" dirty="0"/>
          </a:p>
        </p:txBody>
      </p:sp>
      <p:pic>
        <p:nvPicPr>
          <p:cNvPr id="69634" name="Picture 2" descr="File:Apple Macintosh Desktop.png"/>
          <p:cNvPicPr>
            <a:picLocks noChangeAspect="1" noChangeArrowheads="1"/>
          </p:cNvPicPr>
          <p:nvPr/>
        </p:nvPicPr>
        <p:blipFill>
          <a:blip r:embed="rId7" cstate="print"/>
          <a:srcRect/>
          <a:stretch>
            <a:fillRect/>
          </a:stretch>
        </p:blipFill>
        <p:spPr bwMode="auto">
          <a:xfrm>
            <a:off x="4876800" y="1600200"/>
            <a:ext cx="3308238" cy="2209800"/>
          </a:xfrm>
          <a:prstGeom prst="rect">
            <a:avLst/>
          </a:prstGeom>
          <a:noFill/>
        </p:spPr>
      </p:pic>
      <p:pic>
        <p:nvPicPr>
          <p:cNvPr id="69636" name="Picture 4" descr="File:Ad apple 1984.jpg"/>
          <p:cNvPicPr>
            <a:picLocks noChangeAspect="1" noChangeArrowheads="1"/>
          </p:cNvPicPr>
          <p:nvPr/>
        </p:nvPicPr>
        <p:blipFill>
          <a:blip r:embed="rId8" cstate="print"/>
          <a:srcRect/>
          <a:stretch>
            <a:fillRect/>
          </a:stretch>
        </p:blipFill>
        <p:spPr bwMode="auto">
          <a:xfrm>
            <a:off x="5029200" y="4038600"/>
            <a:ext cx="2905125" cy="2171701"/>
          </a:xfrm>
          <a:prstGeom prst="rect">
            <a:avLst/>
          </a:prstGeom>
          <a:noFill/>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662"/>
    </mc:Choice>
    <mc:Fallback xmlns="">
      <p:transition spd="slow" advTm="5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1985-87: Therac-25</a:t>
            </a:r>
            <a:endParaRPr lang="en-US" dirty="0"/>
          </a:p>
        </p:txBody>
      </p:sp>
      <p:sp>
        <p:nvSpPr>
          <p:cNvPr id="4" name="TextBox 3"/>
          <p:cNvSpPr txBox="1"/>
          <p:nvPr/>
        </p:nvSpPr>
        <p:spPr>
          <a:xfrm>
            <a:off x="5562600" y="2007428"/>
            <a:ext cx="3124200" cy="4093428"/>
          </a:xfrm>
          <a:prstGeom prst="rect">
            <a:avLst/>
          </a:prstGeom>
          <a:noFill/>
        </p:spPr>
        <p:txBody>
          <a:bodyPr wrap="square" rtlCol="0">
            <a:spAutoFit/>
          </a:bodyPr>
          <a:lstStyle/>
          <a:p>
            <a:r>
              <a:rPr lang="en-US" sz="2000" b="1" dirty="0" smtClean="0"/>
              <a:t>Therac-25</a:t>
            </a:r>
            <a:r>
              <a:rPr lang="en-US" sz="2000" dirty="0" smtClean="0"/>
              <a:t> provided radiation therapy to patients with cancer</a:t>
            </a:r>
          </a:p>
          <a:p>
            <a:endParaRPr lang="en-US" sz="2000" dirty="0"/>
          </a:p>
          <a:p>
            <a:r>
              <a:rPr lang="en-US" sz="2000" dirty="0" smtClean="0"/>
              <a:t>Several software bugs caused radiation overdoses leading to </a:t>
            </a:r>
            <a:r>
              <a:rPr lang="en-US" sz="2000" b="1" dirty="0" smtClean="0"/>
              <a:t>five deaths</a:t>
            </a:r>
            <a:r>
              <a:rPr lang="en-US" sz="2000" dirty="0" smtClean="0"/>
              <a:t> and other serious injuries</a:t>
            </a:r>
          </a:p>
          <a:p>
            <a:endParaRPr lang="en-US" sz="2000" dirty="0" smtClean="0"/>
          </a:p>
          <a:p>
            <a:r>
              <a:rPr lang="en-US" sz="2000" dirty="0" smtClean="0"/>
              <a:t>Highlights seriousness of writing software and difficulty in finding bugs</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a:hlinkClick r:id="rId5"/>
              </a:rPr>
              <a:t>http://computingcases.org/case_materials/therac/analysis/SocioTechnical_Analysis.html</a:t>
            </a:r>
            <a:endParaRPr lang="en-US" sz="1400" dirty="0"/>
          </a:p>
        </p:txBody>
      </p:sp>
      <p:pic>
        <p:nvPicPr>
          <p:cNvPr id="1026" name="Picture 2" descr="http://computingcases.org/case_materials/therac/analysis/therac25_facilit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223621"/>
            <a:ext cx="450532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4703978"/>
      </p:ext>
    </p:extLst>
  </p:cSld>
  <p:clrMapOvr>
    <a:masterClrMapping/>
  </p:clrMapOvr>
  <mc:AlternateContent xmlns:mc="http://schemas.openxmlformats.org/markup-compatibility/2006" xmlns:p14="http://schemas.microsoft.com/office/powerpoint/2010/main">
    <mc:Choice Requires="p14">
      <p:transition spd="slow" p14:dur="2000" advTm="83613"/>
    </mc:Choice>
    <mc:Fallback xmlns="">
      <p:transition spd="slow" advTm="8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1990: World Wide Web</a:t>
            </a:r>
            <a:endParaRPr lang="en-US" dirty="0"/>
          </a:p>
        </p:txBody>
      </p:sp>
      <p:sp>
        <p:nvSpPr>
          <p:cNvPr id="4" name="TextBox 3"/>
          <p:cNvSpPr txBox="1"/>
          <p:nvPr/>
        </p:nvSpPr>
        <p:spPr>
          <a:xfrm>
            <a:off x="457200" y="2133600"/>
            <a:ext cx="3810000" cy="2862322"/>
          </a:xfrm>
          <a:prstGeom prst="rect">
            <a:avLst/>
          </a:prstGeom>
          <a:noFill/>
        </p:spPr>
        <p:txBody>
          <a:bodyPr wrap="square" rtlCol="0">
            <a:spAutoFit/>
          </a:bodyPr>
          <a:lstStyle/>
          <a:p>
            <a:r>
              <a:rPr lang="en-US" sz="2000" b="1" dirty="0" smtClean="0"/>
              <a:t>Tim Berners-Lee </a:t>
            </a:r>
            <a:r>
              <a:rPr lang="en-US" sz="2000" dirty="0" smtClean="0"/>
              <a:t>at CERN develops the WWW, a global web of interconnected documents, which runs on top of the Internet</a:t>
            </a:r>
          </a:p>
          <a:p>
            <a:endParaRPr lang="en-US" sz="2000" dirty="0" smtClean="0"/>
          </a:p>
          <a:p>
            <a:r>
              <a:rPr lang="en-US" sz="2000" dirty="0" smtClean="0"/>
              <a:t>The Web would become popular several years later when Netscape develops an easy-to-use web browser</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http://en.wikipedia.org/wiki/Tim_Berners-Lee</a:t>
            </a:r>
            <a:endParaRPr lang="en-US" sz="1400" dirty="0"/>
          </a:p>
        </p:txBody>
      </p:sp>
      <p:pic>
        <p:nvPicPr>
          <p:cNvPr id="73730" name="Picture 2" descr="File:First Web Server.jpg"/>
          <p:cNvPicPr>
            <a:picLocks noChangeAspect="1" noChangeArrowheads="1"/>
          </p:cNvPicPr>
          <p:nvPr/>
        </p:nvPicPr>
        <p:blipFill>
          <a:blip r:embed="rId6" cstate="print"/>
          <a:srcRect/>
          <a:stretch>
            <a:fillRect/>
          </a:stretch>
        </p:blipFill>
        <p:spPr bwMode="auto">
          <a:xfrm>
            <a:off x="4648200" y="1905000"/>
            <a:ext cx="4038600" cy="3028950"/>
          </a:xfrm>
          <a:prstGeom prst="rect">
            <a:avLst/>
          </a:prstGeom>
          <a:noFill/>
        </p:spPr>
      </p:pic>
      <p:sp>
        <p:nvSpPr>
          <p:cNvPr id="7" name="TextBox 6"/>
          <p:cNvSpPr txBox="1"/>
          <p:nvPr/>
        </p:nvSpPr>
        <p:spPr>
          <a:xfrm>
            <a:off x="4572000" y="5105400"/>
            <a:ext cx="4038600" cy="646331"/>
          </a:xfrm>
          <a:prstGeom prst="rect">
            <a:avLst/>
          </a:prstGeom>
          <a:noFill/>
        </p:spPr>
        <p:txBody>
          <a:bodyPr wrap="square" rtlCol="0">
            <a:spAutoFit/>
          </a:bodyPr>
          <a:lstStyle/>
          <a:p>
            <a:pPr algn="ctr"/>
            <a:r>
              <a:rPr lang="en-US" dirty="0" smtClean="0"/>
              <a:t>Berners-Lee’s NeXT Computer which was the world’s first web server</a:t>
            </a:r>
            <a:endParaRPr lang="en-US" dirty="0"/>
          </a:p>
        </p:txBody>
      </p:sp>
      <p:pic>
        <p:nvPicPr>
          <p:cNvPr id="73731" name="Picture 3"/>
          <p:cNvPicPr>
            <a:picLocks noChangeAspect="1" noChangeArrowheads="1"/>
          </p:cNvPicPr>
          <p:nvPr/>
        </p:nvPicPr>
        <p:blipFill>
          <a:blip r:embed="rId7" cstate="print"/>
          <a:srcRect/>
          <a:stretch>
            <a:fillRect/>
          </a:stretch>
        </p:blipFill>
        <p:spPr bwMode="auto">
          <a:xfrm>
            <a:off x="4495800" y="1676400"/>
            <a:ext cx="991772" cy="13716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55"/>
    </mc:Choice>
    <mc:Fallback xmlns="">
      <p:transition spd="slow" advTm="1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1992: Microsoft Windows</a:t>
            </a:r>
            <a:endParaRPr lang="en-US" dirty="0"/>
          </a:p>
        </p:txBody>
      </p:sp>
      <p:sp>
        <p:nvSpPr>
          <p:cNvPr id="4" name="TextBox 3"/>
          <p:cNvSpPr txBox="1"/>
          <p:nvPr/>
        </p:nvSpPr>
        <p:spPr>
          <a:xfrm>
            <a:off x="457200" y="2133600"/>
            <a:ext cx="3810000" cy="1323439"/>
          </a:xfrm>
          <a:prstGeom prst="rect">
            <a:avLst/>
          </a:prstGeom>
          <a:noFill/>
        </p:spPr>
        <p:txBody>
          <a:bodyPr wrap="square" rtlCol="0">
            <a:spAutoFit/>
          </a:bodyPr>
          <a:lstStyle/>
          <a:p>
            <a:r>
              <a:rPr lang="en-US" sz="2000" dirty="0" smtClean="0"/>
              <a:t>Microsoft (Bill Gates) releases </a:t>
            </a:r>
            <a:r>
              <a:rPr lang="en-US" sz="2000" b="1" dirty="0" smtClean="0"/>
              <a:t>Windows 3.1</a:t>
            </a:r>
            <a:r>
              <a:rPr lang="en-US" sz="2000" dirty="0" smtClean="0"/>
              <a:t>, the first version of Windows that was widely successful</a:t>
            </a:r>
            <a:endParaRPr lang="en-US" sz="2000" dirty="0"/>
          </a:p>
        </p:txBody>
      </p:sp>
      <p:sp>
        <p:nvSpPr>
          <p:cNvPr id="5" name="TextBox 4"/>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http://en.wikipedia.org/wiki/File:Windows_3.0_workspace.png</a:t>
            </a:r>
            <a:endParaRPr lang="en-US" sz="1400" dirty="0"/>
          </a:p>
        </p:txBody>
      </p:sp>
      <p:pic>
        <p:nvPicPr>
          <p:cNvPr id="71684" name="Picture 4" descr="File:Windows 3.0 workspace.png"/>
          <p:cNvPicPr>
            <a:picLocks noChangeAspect="1" noChangeArrowheads="1"/>
          </p:cNvPicPr>
          <p:nvPr/>
        </p:nvPicPr>
        <p:blipFill>
          <a:blip r:embed="rId6" cstate="print"/>
          <a:srcRect/>
          <a:stretch>
            <a:fillRect/>
          </a:stretch>
        </p:blipFill>
        <p:spPr bwMode="auto">
          <a:xfrm>
            <a:off x="4419600" y="2209800"/>
            <a:ext cx="4267200" cy="3200400"/>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76"/>
    </mc:Choice>
    <mc:Fallback xmlns="">
      <p:transition spd="slow" advTm="2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1997: Deep Blue</a:t>
            </a:r>
            <a:endParaRPr lang="en-US" dirty="0"/>
          </a:p>
        </p:txBody>
      </p:sp>
      <p:sp>
        <p:nvSpPr>
          <p:cNvPr id="4" name="TextBox 3"/>
          <p:cNvSpPr txBox="1"/>
          <p:nvPr/>
        </p:nvSpPr>
        <p:spPr>
          <a:xfrm>
            <a:off x="457200" y="1983383"/>
            <a:ext cx="3810000" cy="3785652"/>
          </a:xfrm>
          <a:prstGeom prst="rect">
            <a:avLst/>
          </a:prstGeom>
          <a:noFill/>
        </p:spPr>
        <p:txBody>
          <a:bodyPr wrap="square" rtlCol="0">
            <a:spAutoFit/>
          </a:bodyPr>
          <a:lstStyle/>
          <a:p>
            <a:r>
              <a:rPr lang="en-US" sz="2400" dirty="0" smtClean="0"/>
              <a:t>IBM's </a:t>
            </a:r>
            <a:r>
              <a:rPr lang="en-US" sz="2400" b="1" dirty="0" smtClean="0"/>
              <a:t>Deep Blue</a:t>
            </a:r>
            <a:r>
              <a:rPr lang="en-US" sz="2400" dirty="0" smtClean="0"/>
              <a:t> computer defeats world chess champion Garry Kasparov in their second six-game showdown, becoming the first computer system to defeat a reigning world champion under standard chess tournament time controls</a:t>
            </a:r>
            <a:endParaRPr lang="en-US" sz="2400" dirty="0"/>
          </a:p>
        </p:txBody>
      </p:sp>
      <p:sp>
        <p:nvSpPr>
          <p:cNvPr id="5" name="TextBox 4"/>
          <p:cNvSpPr txBox="1"/>
          <p:nvPr/>
        </p:nvSpPr>
        <p:spPr>
          <a:xfrm>
            <a:off x="762000" y="6334780"/>
            <a:ext cx="7543800" cy="523220"/>
          </a:xfrm>
          <a:prstGeom prst="rect">
            <a:avLst/>
          </a:prstGeom>
          <a:noFill/>
        </p:spPr>
        <p:txBody>
          <a:bodyPr wrap="square" rtlCol="0">
            <a:spAutoFit/>
          </a:bodyPr>
          <a:lstStyle/>
          <a:p>
            <a:pPr algn="ctr"/>
            <a:r>
              <a:rPr lang="en-US" sz="1400" dirty="0" smtClean="0">
                <a:hlinkClick r:id="rId5"/>
              </a:rPr>
              <a:t>http://en.wikipedia.org/wiki/File:Deep_Blue.jpg</a:t>
            </a:r>
            <a:endParaRPr lang="en-US" sz="1400" dirty="0" smtClean="0"/>
          </a:p>
          <a:p>
            <a:pPr algn="ctr"/>
            <a:r>
              <a:rPr lang="en-US" sz="1400" dirty="0" smtClean="0">
                <a:hlinkClick r:id="rId6"/>
              </a:rPr>
              <a:t>http://en.wikipedia.org/wiki/File:Kasparov-29.jpg</a:t>
            </a:r>
            <a:endParaRPr lang="en-US" sz="1400" dirty="0"/>
          </a:p>
        </p:txBody>
      </p:sp>
      <p:pic>
        <p:nvPicPr>
          <p:cNvPr id="74756" name="Picture 4" descr="File:Kasparov-29.jpg"/>
          <p:cNvPicPr>
            <a:picLocks noChangeAspect="1" noChangeArrowheads="1"/>
          </p:cNvPicPr>
          <p:nvPr/>
        </p:nvPicPr>
        <p:blipFill>
          <a:blip r:embed="rId7" cstate="print"/>
          <a:srcRect/>
          <a:stretch>
            <a:fillRect/>
          </a:stretch>
        </p:blipFill>
        <p:spPr bwMode="auto">
          <a:xfrm>
            <a:off x="6781800" y="3429000"/>
            <a:ext cx="2055343" cy="3086100"/>
          </a:xfrm>
          <a:prstGeom prst="rect">
            <a:avLst/>
          </a:prstGeom>
          <a:noFill/>
        </p:spPr>
      </p:pic>
      <p:pic>
        <p:nvPicPr>
          <p:cNvPr id="74754" name="Picture 2"/>
          <p:cNvPicPr>
            <a:picLocks noChangeAspect="1" noChangeArrowheads="1"/>
          </p:cNvPicPr>
          <p:nvPr/>
        </p:nvPicPr>
        <p:blipFill>
          <a:blip r:embed="rId8" cstate="print"/>
          <a:srcRect/>
          <a:stretch>
            <a:fillRect/>
          </a:stretch>
        </p:blipFill>
        <p:spPr bwMode="auto">
          <a:xfrm>
            <a:off x="4953000" y="1524000"/>
            <a:ext cx="2299894" cy="404812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05"/>
    </mc:Choice>
    <mc:Fallback xmlns="">
      <p:transition spd="slow" advTm="2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Infamous Quotes</a:t>
            </a:r>
            <a:endParaRPr lang="en-US" dirty="0"/>
          </a:p>
        </p:txBody>
      </p:sp>
      <p:sp>
        <p:nvSpPr>
          <p:cNvPr id="4" name="TextBox 3"/>
          <p:cNvSpPr txBox="1"/>
          <p:nvPr/>
        </p:nvSpPr>
        <p:spPr>
          <a:xfrm>
            <a:off x="838200" y="2209800"/>
            <a:ext cx="7239000" cy="2554545"/>
          </a:xfrm>
          <a:prstGeom prst="rect">
            <a:avLst/>
          </a:prstGeom>
          <a:noFill/>
        </p:spPr>
        <p:txBody>
          <a:bodyPr wrap="square" rtlCol="0">
            <a:spAutoFit/>
          </a:bodyPr>
          <a:lstStyle/>
          <a:p>
            <a:pPr algn="ctr"/>
            <a:r>
              <a:rPr lang="en-US" sz="4400" dirty="0" smtClean="0"/>
              <a:t>“I wouldn’t put my company on the Internet.”</a:t>
            </a:r>
          </a:p>
          <a:p>
            <a:pPr algn="ctr"/>
            <a:r>
              <a:rPr lang="en-US" sz="2400" dirty="0" smtClean="0"/>
              <a:t/>
            </a:r>
            <a:br>
              <a:rPr lang="en-US" sz="2400" dirty="0" smtClean="0"/>
            </a:br>
            <a:r>
              <a:rPr lang="en-US" sz="2400" dirty="0" smtClean="0"/>
              <a:t>-Ken Olson, Chairman Modular Computer Systems, </a:t>
            </a:r>
            <a:br>
              <a:rPr lang="en-US" sz="2400" dirty="0" smtClean="0"/>
            </a:br>
            <a:r>
              <a:rPr lang="en-US" sz="2400" dirty="0" smtClean="0"/>
              <a:t>in 1996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70"/>
    </mc:Choice>
    <mc:Fallback xmlns="">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1998: Google</a:t>
            </a:r>
            <a:endParaRPr lang="en-US" dirty="0"/>
          </a:p>
        </p:txBody>
      </p:sp>
      <p:sp>
        <p:nvSpPr>
          <p:cNvPr id="4" name="TextBox 3"/>
          <p:cNvSpPr txBox="1"/>
          <p:nvPr/>
        </p:nvSpPr>
        <p:spPr>
          <a:xfrm>
            <a:off x="457200" y="2133600"/>
            <a:ext cx="3810000" cy="3170099"/>
          </a:xfrm>
          <a:prstGeom prst="rect">
            <a:avLst/>
          </a:prstGeom>
          <a:noFill/>
        </p:spPr>
        <p:txBody>
          <a:bodyPr wrap="square" rtlCol="0">
            <a:spAutoFit/>
          </a:bodyPr>
          <a:lstStyle/>
          <a:p>
            <a:r>
              <a:rPr lang="en-US" sz="2000" dirty="0" smtClean="0"/>
              <a:t>Ph.D. students </a:t>
            </a:r>
            <a:r>
              <a:rPr lang="en-US" sz="2000" b="1" dirty="0" smtClean="0"/>
              <a:t>Larry Page </a:t>
            </a:r>
            <a:r>
              <a:rPr lang="en-US" sz="2000" dirty="0" smtClean="0"/>
              <a:t>and </a:t>
            </a:r>
            <a:r>
              <a:rPr lang="en-US" sz="2000" b="1" dirty="0" smtClean="0"/>
              <a:t>Sergey </a:t>
            </a:r>
            <a:r>
              <a:rPr lang="en-US" sz="2000" b="1" dirty="0" err="1" smtClean="0"/>
              <a:t>Brin</a:t>
            </a:r>
            <a:r>
              <a:rPr lang="en-US" sz="2000" b="1" dirty="0" smtClean="0"/>
              <a:t> </a:t>
            </a:r>
            <a:r>
              <a:rPr lang="en-US" sz="2000" dirty="0" smtClean="0"/>
              <a:t>drop out of Stanford to create </a:t>
            </a:r>
            <a:r>
              <a:rPr lang="en-US" sz="2000" b="1" dirty="0" smtClean="0"/>
              <a:t>Google</a:t>
            </a:r>
            <a:r>
              <a:rPr lang="en-US" sz="2000" dirty="0" smtClean="0"/>
              <a:t>, </a:t>
            </a:r>
            <a:r>
              <a:rPr lang="en-US" sz="2000" smtClean="0"/>
              <a:t>a Web search </a:t>
            </a:r>
            <a:r>
              <a:rPr lang="en-US" sz="2000" dirty="0" smtClean="0"/>
              <a:t>engine which uses their novel PageRank algorithm to order search engine results</a:t>
            </a:r>
          </a:p>
          <a:p>
            <a:endParaRPr lang="en-US" sz="2000" dirty="0" smtClean="0"/>
          </a:p>
          <a:p>
            <a:r>
              <a:rPr lang="en-US" sz="2000" i="1" dirty="0" smtClean="0"/>
              <a:t>Google</a:t>
            </a:r>
            <a:r>
              <a:rPr lang="en-US" sz="2000" dirty="0" smtClean="0"/>
              <a:t> originated from a misspelling of </a:t>
            </a:r>
            <a:r>
              <a:rPr lang="en-US" sz="2000" i="1" dirty="0" smtClean="0"/>
              <a:t>googol</a:t>
            </a:r>
            <a:r>
              <a:rPr lang="en-US" sz="2000" dirty="0" smtClean="0"/>
              <a:t> which is 1 followed by 100 zeros</a:t>
            </a:r>
            <a:endParaRPr lang="en-US" sz="2000" dirty="0"/>
          </a:p>
        </p:txBody>
      </p:sp>
      <p:pic>
        <p:nvPicPr>
          <p:cNvPr id="76802" name="Picture 2"/>
          <p:cNvPicPr>
            <a:picLocks noChangeAspect="1" noChangeArrowheads="1"/>
          </p:cNvPicPr>
          <p:nvPr/>
        </p:nvPicPr>
        <p:blipFill>
          <a:blip r:embed="rId5" cstate="print"/>
          <a:srcRect/>
          <a:stretch>
            <a:fillRect/>
          </a:stretch>
        </p:blipFill>
        <p:spPr bwMode="auto">
          <a:xfrm>
            <a:off x="5334000" y="1371600"/>
            <a:ext cx="3562350" cy="5048250"/>
          </a:xfrm>
          <a:prstGeom prst="rect">
            <a:avLst/>
          </a:prstGeom>
          <a:noFill/>
          <a:ln w="9525">
            <a:noFill/>
            <a:miter lim="800000"/>
            <a:headEnd/>
            <a:tailEnd/>
          </a:ln>
        </p:spPr>
      </p:pic>
      <p:sp>
        <p:nvSpPr>
          <p:cNvPr id="8" name="TextBox 7"/>
          <p:cNvSpPr txBox="1"/>
          <p:nvPr/>
        </p:nvSpPr>
        <p:spPr>
          <a:xfrm>
            <a:off x="990600" y="5486400"/>
            <a:ext cx="4038600" cy="923330"/>
          </a:xfrm>
          <a:prstGeom prst="rect">
            <a:avLst/>
          </a:prstGeom>
          <a:noFill/>
        </p:spPr>
        <p:txBody>
          <a:bodyPr wrap="square" rtlCol="0">
            <a:spAutoFit/>
          </a:bodyPr>
          <a:lstStyle/>
          <a:p>
            <a:pPr algn="r"/>
            <a:r>
              <a:rPr lang="en-US" dirty="0" smtClean="0"/>
              <a:t>Google’s first server.</a:t>
            </a:r>
          </a:p>
          <a:p>
            <a:pPr algn="r"/>
            <a:r>
              <a:rPr lang="en-US" dirty="0" smtClean="0"/>
              <a:t>Photo taken in Gates Building lobby at Stanford University</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77"/>
    </mc:Choice>
    <mc:Fallback xmlns="">
      <p:transition spd="slow" advTm="2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2003: Worms and Viruses</a:t>
            </a:r>
            <a:endParaRPr lang="en-US" dirty="0"/>
          </a:p>
        </p:txBody>
      </p:sp>
      <p:sp>
        <p:nvSpPr>
          <p:cNvPr id="4" name="TextBox 3"/>
          <p:cNvSpPr txBox="1"/>
          <p:nvPr/>
        </p:nvSpPr>
        <p:spPr>
          <a:xfrm>
            <a:off x="533400" y="2133600"/>
            <a:ext cx="8077200" cy="3970318"/>
          </a:xfrm>
          <a:prstGeom prst="rect">
            <a:avLst/>
          </a:prstGeom>
          <a:noFill/>
        </p:spPr>
        <p:txBody>
          <a:bodyPr wrap="square" rtlCol="0">
            <a:spAutoFit/>
          </a:bodyPr>
          <a:lstStyle/>
          <a:p>
            <a:r>
              <a:rPr lang="en-US" sz="2800" dirty="0" smtClean="0"/>
              <a:t>The most devastating </a:t>
            </a:r>
            <a:r>
              <a:rPr lang="en-US" sz="2800" b="1" dirty="0" smtClean="0"/>
              <a:t>Internet worms</a:t>
            </a:r>
            <a:r>
              <a:rPr lang="en-US" sz="2800" dirty="0" smtClean="0"/>
              <a:t> and </a:t>
            </a:r>
            <a:r>
              <a:rPr lang="en-US" sz="2800" b="1" dirty="0" smtClean="0"/>
              <a:t>viruses</a:t>
            </a:r>
            <a:r>
              <a:rPr lang="en-US" sz="2800" dirty="0" smtClean="0"/>
              <a:t> (SQL Slammer, </a:t>
            </a:r>
            <a:r>
              <a:rPr lang="en-US" sz="2800" dirty="0" err="1" smtClean="0"/>
              <a:t>Sobig.F</a:t>
            </a:r>
            <a:r>
              <a:rPr lang="en-US" sz="2800" dirty="0" smtClean="0"/>
              <a:t>, Blaster) cause millions of dollars in damages to individuals and companies</a:t>
            </a:r>
          </a:p>
          <a:p>
            <a:endParaRPr lang="en-US" sz="2800" dirty="0" smtClean="0"/>
          </a:p>
          <a:p>
            <a:r>
              <a:rPr lang="en-US" sz="2800" dirty="0" smtClean="0"/>
              <a:t>Worm: Self-replicating malware that spread through a network</a:t>
            </a:r>
          </a:p>
          <a:p>
            <a:endParaRPr lang="en-US" sz="2800" dirty="0" smtClean="0"/>
          </a:p>
          <a:p>
            <a:r>
              <a:rPr lang="en-US" sz="2800" dirty="0" smtClean="0"/>
              <a:t>Virus: Malware that infects a computer and often attaches to another executable file</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03"/>
    </mc:Choice>
    <mc:Fallback xmlns="">
      <p:transition spd="slow" advTm="4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200x: Online Social Networks</a:t>
            </a:r>
            <a:endParaRPr lang="en-US" dirty="0"/>
          </a:p>
        </p:txBody>
      </p:sp>
      <p:sp>
        <p:nvSpPr>
          <p:cNvPr id="4" name="TextBox 3"/>
          <p:cNvSpPr txBox="1"/>
          <p:nvPr/>
        </p:nvSpPr>
        <p:spPr>
          <a:xfrm>
            <a:off x="457200" y="1828800"/>
            <a:ext cx="4495800" cy="4401205"/>
          </a:xfrm>
          <a:prstGeom prst="rect">
            <a:avLst/>
          </a:prstGeom>
          <a:noFill/>
        </p:spPr>
        <p:txBody>
          <a:bodyPr wrap="square" rtlCol="0">
            <a:spAutoFit/>
          </a:bodyPr>
          <a:lstStyle/>
          <a:p>
            <a:r>
              <a:rPr lang="en-US" sz="2000" dirty="0" smtClean="0"/>
              <a:t>Online social networks (and sharing too much trivial information) first became popular in the early 2000s</a:t>
            </a:r>
          </a:p>
          <a:p>
            <a:endParaRPr lang="en-US" sz="2000" dirty="0" smtClean="0"/>
          </a:p>
          <a:p>
            <a:r>
              <a:rPr lang="en-US" sz="2000" dirty="0" smtClean="0"/>
              <a:t>2002: </a:t>
            </a:r>
            <a:r>
              <a:rPr lang="en-US" sz="2000" b="1" dirty="0" smtClean="0"/>
              <a:t>Friendster</a:t>
            </a:r>
            <a:r>
              <a:rPr lang="en-US" sz="2000" dirty="0" smtClean="0"/>
              <a:t> created by Jonathan Abrams and Peter Chin</a:t>
            </a:r>
            <a:br>
              <a:rPr lang="en-US" sz="2000" dirty="0" smtClean="0"/>
            </a:br>
            <a:endParaRPr lang="en-US" sz="2000" dirty="0" smtClean="0"/>
          </a:p>
          <a:p>
            <a:r>
              <a:rPr lang="en-US" sz="2000" dirty="0" smtClean="0"/>
              <a:t>2003: </a:t>
            </a:r>
            <a:r>
              <a:rPr lang="en-US" sz="2000" b="1" dirty="0" smtClean="0"/>
              <a:t>MySpace </a:t>
            </a:r>
            <a:r>
              <a:rPr lang="en-US" sz="2000" dirty="0"/>
              <a:t>created by </a:t>
            </a:r>
            <a:r>
              <a:rPr lang="en-US" sz="2000" dirty="0" err="1" smtClean="0"/>
              <a:t>eUniverse</a:t>
            </a:r>
            <a:r>
              <a:rPr lang="en-US" sz="2000" dirty="0" smtClean="0"/>
              <a:t> employees</a:t>
            </a:r>
            <a:br>
              <a:rPr lang="en-US" sz="2000" dirty="0" smtClean="0"/>
            </a:br>
            <a:endParaRPr lang="en-US" sz="2000" dirty="0" smtClean="0"/>
          </a:p>
          <a:p>
            <a:r>
              <a:rPr lang="en-US" sz="2000" dirty="0" smtClean="0"/>
              <a:t>2004:</a:t>
            </a:r>
            <a:r>
              <a:rPr lang="en-US" sz="2000" b="1" dirty="0" smtClean="0"/>
              <a:t> </a:t>
            </a:r>
            <a:r>
              <a:rPr lang="en-US" sz="2000" b="1" dirty="0" err="1" smtClean="0"/>
              <a:t>Facebook</a:t>
            </a:r>
            <a:r>
              <a:rPr lang="en-US" sz="2000" dirty="0" smtClean="0"/>
              <a:t> created by Mark </a:t>
            </a:r>
            <a:r>
              <a:rPr lang="en-US" sz="2000" dirty="0" err="1" smtClean="0"/>
              <a:t>Zuckerberg</a:t>
            </a:r>
            <a:r>
              <a:rPr lang="en-US" sz="2000" dirty="0" smtClean="0"/>
              <a:t> while a Harvard student</a:t>
            </a:r>
          </a:p>
          <a:p>
            <a:endParaRPr lang="en-US" sz="2000" dirty="0" smtClean="0"/>
          </a:p>
          <a:p>
            <a:r>
              <a:rPr lang="en-US" sz="2000" dirty="0" smtClean="0"/>
              <a:t>2006: </a:t>
            </a:r>
            <a:r>
              <a:rPr lang="en-US" sz="2000" b="1" dirty="0" smtClean="0"/>
              <a:t>Twitter</a:t>
            </a:r>
            <a:r>
              <a:rPr lang="en-US" sz="2000" dirty="0" smtClean="0"/>
              <a:t> created by Jack Dorsey</a:t>
            </a:r>
            <a:endParaRPr lang="en-US" sz="2000" dirty="0"/>
          </a:p>
        </p:txBody>
      </p:sp>
      <p:pic>
        <p:nvPicPr>
          <p:cNvPr id="7" name="Picture 2"/>
          <p:cNvPicPr>
            <a:picLocks noChangeAspect="1" noChangeArrowheads="1"/>
          </p:cNvPicPr>
          <p:nvPr/>
        </p:nvPicPr>
        <p:blipFill>
          <a:blip r:embed="rId5" cstate="print"/>
          <a:srcRect/>
          <a:stretch>
            <a:fillRect/>
          </a:stretch>
        </p:blipFill>
        <p:spPr bwMode="auto">
          <a:xfrm>
            <a:off x="5181600" y="1828800"/>
            <a:ext cx="3657600" cy="3657600"/>
          </a:xfrm>
          <a:prstGeom prst="rect">
            <a:avLst/>
          </a:prstGeom>
          <a:noFill/>
          <a:ln w="9525">
            <a:noFill/>
            <a:miter lim="800000"/>
            <a:headEnd/>
            <a:tailEnd/>
          </a:ln>
        </p:spPr>
      </p:pic>
      <p:sp>
        <p:nvSpPr>
          <p:cNvPr id="9" name="TextBox 8"/>
          <p:cNvSpPr txBox="1"/>
          <p:nvPr/>
        </p:nvSpPr>
        <p:spPr>
          <a:xfrm>
            <a:off x="5334000" y="5486400"/>
            <a:ext cx="3352800" cy="307777"/>
          </a:xfrm>
          <a:prstGeom prst="rect">
            <a:avLst/>
          </a:prstGeom>
          <a:noFill/>
        </p:spPr>
        <p:txBody>
          <a:bodyPr wrap="square" rtlCol="0">
            <a:spAutoFit/>
          </a:bodyPr>
          <a:lstStyle/>
          <a:p>
            <a:pPr algn="ctr"/>
            <a:r>
              <a:rPr lang="en-US" sz="1400" dirty="0" smtClean="0">
                <a:hlinkClick r:id="rId6"/>
              </a:rPr>
              <a:t>http://www.despair.com/somevedi.html</a:t>
            </a:r>
            <a:r>
              <a:rPr lang="en-US" sz="1400" dirty="0" smtClean="0"/>
              <a:t> </a:t>
            </a:r>
            <a:endParaRPr lang="en-US" sz="1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62"/>
    </mc:Choice>
    <mc:Fallback xmlns="">
      <p:transition spd="slow" advTm="2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2005: Multi-core Processors</a:t>
            </a:r>
            <a:endParaRPr lang="en-US" dirty="0"/>
          </a:p>
        </p:txBody>
      </p:sp>
      <p:sp>
        <p:nvSpPr>
          <p:cNvPr id="4" name="TextBox 3"/>
          <p:cNvSpPr txBox="1"/>
          <p:nvPr/>
        </p:nvSpPr>
        <p:spPr>
          <a:xfrm>
            <a:off x="3657600" y="1828800"/>
            <a:ext cx="4876800" cy="4401205"/>
          </a:xfrm>
          <a:prstGeom prst="rect">
            <a:avLst/>
          </a:prstGeom>
          <a:noFill/>
        </p:spPr>
        <p:txBody>
          <a:bodyPr wrap="square" rtlCol="0">
            <a:spAutoFit/>
          </a:bodyPr>
          <a:lstStyle/>
          <a:p>
            <a:r>
              <a:rPr lang="en-US" sz="2800" dirty="0" smtClean="0"/>
              <a:t>PCs with </a:t>
            </a:r>
            <a:r>
              <a:rPr lang="en-US" sz="2800" b="1" dirty="0" smtClean="0"/>
              <a:t>dual core CPUs</a:t>
            </a:r>
            <a:r>
              <a:rPr lang="en-US" sz="2800" dirty="0" smtClean="0"/>
              <a:t> hit the market. Multi-core CPUs have multiple processors on a single chip, and they allow more throughput with a lower processor speed, thus using less power</a:t>
            </a:r>
          </a:p>
          <a:p>
            <a:endParaRPr lang="en-US" sz="2800" dirty="0" smtClean="0"/>
          </a:p>
          <a:p>
            <a:r>
              <a:rPr lang="en-US" sz="2800" dirty="0" smtClean="0"/>
              <a:t>Places more emphasis in parallel programming</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098" name="Picture 2" descr="http://media.soundonsound.com/sos/jan08/images/PCMusician_01_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286000"/>
            <a:ext cx="2934201" cy="248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34706"/>
    </mc:Choice>
    <mc:Fallback xmlns="">
      <p:transition spd="slow" advTm="3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1600s: Mechanical Calculating Machines</a:t>
            </a:r>
            <a:endParaRPr lang="en-US" sz="3600" dirty="0"/>
          </a:p>
        </p:txBody>
      </p:sp>
      <p:sp>
        <p:nvSpPr>
          <p:cNvPr id="5" name="TextBox 4"/>
          <p:cNvSpPr txBox="1"/>
          <p:nvPr/>
        </p:nvSpPr>
        <p:spPr>
          <a:xfrm>
            <a:off x="6172200" y="6414270"/>
            <a:ext cx="3200400" cy="307777"/>
          </a:xfrm>
          <a:prstGeom prst="rect">
            <a:avLst/>
          </a:prstGeom>
          <a:noFill/>
        </p:spPr>
        <p:txBody>
          <a:bodyPr wrap="square" rtlCol="0">
            <a:spAutoFit/>
          </a:bodyPr>
          <a:lstStyle/>
          <a:p>
            <a:pPr algn="ctr"/>
            <a:r>
              <a:rPr lang="en-US" sz="1400" dirty="0" smtClean="0"/>
              <a:t>Photos courtesy of Wikipedia</a:t>
            </a:r>
            <a:endParaRPr lang="en-US" sz="1400" dirty="0"/>
          </a:p>
        </p:txBody>
      </p:sp>
      <p:grpSp>
        <p:nvGrpSpPr>
          <p:cNvPr id="4" name="Group 3"/>
          <p:cNvGrpSpPr/>
          <p:nvPr/>
        </p:nvGrpSpPr>
        <p:grpSpPr>
          <a:xfrm>
            <a:off x="4800600" y="1447800"/>
            <a:ext cx="3581400" cy="2564060"/>
            <a:chOff x="4800600" y="1447800"/>
            <a:chExt cx="3581400" cy="2564060"/>
          </a:xfrm>
        </p:grpSpPr>
        <p:sp>
          <p:nvSpPr>
            <p:cNvPr id="8" name="TextBox 7"/>
            <p:cNvSpPr txBox="1"/>
            <p:nvPr/>
          </p:nvSpPr>
          <p:spPr>
            <a:xfrm>
              <a:off x="4800600" y="1447800"/>
              <a:ext cx="3581400" cy="707886"/>
            </a:xfrm>
            <a:prstGeom prst="rect">
              <a:avLst/>
            </a:prstGeom>
            <a:noFill/>
          </p:spPr>
          <p:txBody>
            <a:bodyPr wrap="square" rtlCol="0">
              <a:spAutoFit/>
            </a:bodyPr>
            <a:lstStyle/>
            <a:p>
              <a:pPr algn="ctr"/>
              <a:r>
                <a:rPr lang="en-US" sz="2000" dirty="0" smtClean="0"/>
                <a:t>1642: </a:t>
              </a:r>
              <a:r>
                <a:rPr lang="en-US" sz="2000" dirty="0"/>
                <a:t>Blaise </a:t>
              </a:r>
              <a:r>
                <a:rPr lang="en-US" sz="2000" dirty="0" smtClean="0"/>
                <a:t>Pascal’s </a:t>
              </a:r>
              <a:r>
                <a:rPr lang="en-US" sz="2000" dirty="0" err="1" smtClean="0"/>
                <a:t>Pascaline</a:t>
              </a:r>
              <a:endParaRPr lang="en-US" sz="2000" dirty="0"/>
            </a:p>
          </p:txBody>
        </p:sp>
        <p:pic>
          <p:nvPicPr>
            <p:cNvPr id="6" name="Picture 4" descr="File:Arts et Metiers Pascaline dsc03869.jpg"/>
            <p:cNvPicPr>
              <a:picLocks noChangeAspect="1" noChangeArrowheads="1"/>
            </p:cNvPicPr>
            <p:nvPr/>
          </p:nvPicPr>
          <p:blipFill>
            <a:blip r:embed="rId6" cstate="print"/>
            <a:srcRect/>
            <a:stretch>
              <a:fillRect/>
            </a:stretch>
          </p:blipFill>
          <p:spPr bwMode="auto">
            <a:xfrm>
              <a:off x="5089151" y="2209025"/>
              <a:ext cx="3292849" cy="1802835"/>
            </a:xfrm>
            <a:prstGeom prst="rect">
              <a:avLst/>
            </a:prstGeom>
            <a:noFill/>
          </p:spPr>
        </p:pic>
      </p:grpSp>
      <p:grpSp>
        <p:nvGrpSpPr>
          <p:cNvPr id="3" name="Group 2"/>
          <p:cNvGrpSpPr/>
          <p:nvPr/>
        </p:nvGrpSpPr>
        <p:grpSpPr>
          <a:xfrm>
            <a:off x="560576" y="1465981"/>
            <a:ext cx="2773174" cy="3461086"/>
            <a:chOff x="560576" y="1465981"/>
            <a:chExt cx="2773174" cy="3461086"/>
          </a:xfrm>
        </p:grpSpPr>
        <p:pic>
          <p:nvPicPr>
            <p:cNvPr id="18436" name="Picture 4"/>
            <p:cNvPicPr>
              <a:picLocks noChangeAspect="1" noChangeArrowheads="1"/>
            </p:cNvPicPr>
            <p:nvPr/>
          </p:nvPicPr>
          <p:blipFill>
            <a:blip r:embed="rId7" cstate="print"/>
            <a:srcRect/>
            <a:stretch>
              <a:fillRect/>
            </a:stretch>
          </p:blipFill>
          <p:spPr bwMode="auto">
            <a:xfrm>
              <a:off x="655962" y="1465981"/>
              <a:ext cx="2677788" cy="2324271"/>
            </a:xfrm>
            <a:prstGeom prst="rect">
              <a:avLst/>
            </a:prstGeom>
            <a:noFill/>
            <a:ln w="9525">
              <a:noFill/>
              <a:miter lim="800000"/>
              <a:headEnd/>
              <a:tailEnd/>
            </a:ln>
          </p:spPr>
        </p:pic>
        <p:sp>
          <p:nvSpPr>
            <p:cNvPr id="7" name="TextBox 6"/>
            <p:cNvSpPr txBox="1"/>
            <p:nvPr/>
          </p:nvSpPr>
          <p:spPr>
            <a:xfrm>
              <a:off x="560576" y="3911404"/>
              <a:ext cx="2773174" cy="1015663"/>
            </a:xfrm>
            <a:prstGeom prst="rect">
              <a:avLst/>
            </a:prstGeom>
            <a:noFill/>
          </p:spPr>
          <p:txBody>
            <a:bodyPr wrap="square" rtlCol="0">
              <a:spAutoFit/>
            </a:bodyPr>
            <a:lstStyle/>
            <a:p>
              <a:pPr algn="ctr"/>
              <a:r>
                <a:rPr lang="en-US" sz="2000" dirty="0" smtClean="0"/>
                <a:t>1610: Wilhelm </a:t>
              </a:r>
              <a:r>
                <a:rPr lang="en-US" sz="2000" dirty="0" err="1"/>
                <a:t>Schickard’s</a:t>
              </a:r>
              <a:r>
                <a:rPr lang="en-US" sz="2000" dirty="0"/>
                <a:t> </a:t>
              </a:r>
              <a:r>
                <a:rPr lang="en-US" sz="2000" dirty="0" smtClean="0"/>
                <a:t>calculating machine</a:t>
              </a:r>
              <a:endParaRPr lang="en-US" sz="2000" dirty="0"/>
            </a:p>
          </p:txBody>
        </p:sp>
      </p:grpSp>
      <p:grpSp>
        <p:nvGrpSpPr>
          <p:cNvPr id="11" name="Group 10"/>
          <p:cNvGrpSpPr/>
          <p:nvPr/>
        </p:nvGrpSpPr>
        <p:grpSpPr>
          <a:xfrm>
            <a:off x="1143000" y="4419235"/>
            <a:ext cx="6296025" cy="1932930"/>
            <a:chOff x="1143000" y="4419235"/>
            <a:chExt cx="6296025" cy="1932930"/>
          </a:xfrm>
        </p:grpSpPr>
        <p:pic>
          <p:nvPicPr>
            <p:cNvPr id="9" name="Picture 2"/>
            <p:cNvPicPr>
              <a:picLocks noChangeAspect="1" noChangeArrowheads="1"/>
            </p:cNvPicPr>
            <p:nvPr/>
          </p:nvPicPr>
          <p:blipFill>
            <a:blip r:embed="rId8" cstate="print"/>
            <a:srcRect/>
            <a:stretch>
              <a:fillRect/>
            </a:stretch>
          </p:blipFill>
          <p:spPr bwMode="auto">
            <a:xfrm>
              <a:off x="4114800" y="4419235"/>
              <a:ext cx="3324225" cy="1795567"/>
            </a:xfrm>
            <a:prstGeom prst="rect">
              <a:avLst/>
            </a:prstGeom>
            <a:noFill/>
            <a:ln w="9525">
              <a:noFill/>
              <a:miter lim="800000"/>
              <a:headEnd/>
              <a:tailEnd/>
            </a:ln>
          </p:spPr>
        </p:pic>
        <p:sp>
          <p:nvSpPr>
            <p:cNvPr id="10" name="TextBox 9"/>
            <p:cNvSpPr txBox="1"/>
            <p:nvPr/>
          </p:nvSpPr>
          <p:spPr>
            <a:xfrm>
              <a:off x="1143000" y="5336502"/>
              <a:ext cx="2773174" cy="1015663"/>
            </a:xfrm>
            <a:prstGeom prst="rect">
              <a:avLst/>
            </a:prstGeom>
            <a:noFill/>
          </p:spPr>
          <p:txBody>
            <a:bodyPr wrap="square" rtlCol="0">
              <a:spAutoFit/>
            </a:bodyPr>
            <a:lstStyle/>
            <a:p>
              <a:pPr algn="ctr"/>
              <a:r>
                <a:rPr lang="en-US" sz="2000" dirty="0" smtClean="0"/>
                <a:t>1694: Gottfried Leibniz’s mechanical calculator</a:t>
              </a:r>
              <a:endParaRPr lang="en-US" sz="2000" dirty="0"/>
            </a:p>
          </p:txBody>
        </p:sp>
      </p:gr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6156394"/>
      </p:ext>
    </p:extLst>
  </p:cSld>
  <p:clrMapOvr>
    <a:masterClrMapping/>
  </p:clrMapOvr>
  <mc:AlternateContent xmlns:mc="http://schemas.openxmlformats.org/markup-compatibility/2006" xmlns:p14="http://schemas.microsoft.com/office/powerpoint/2010/main">
    <mc:Choice Requires="p14">
      <p:transition spd="slow" p14:dur="2000" advTm="46034"/>
    </mc:Choice>
    <mc:Fallback xmlns="">
      <p:transition spd="slow" advTm="4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2007: iPhone</a:t>
            </a:r>
            <a:endParaRPr lang="en-US" dirty="0"/>
          </a:p>
        </p:txBody>
      </p:sp>
      <p:sp>
        <p:nvSpPr>
          <p:cNvPr id="4" name="TextBox 3"/>
          <p:cNvSpPr txBox="1"/>
          <p:nvPr/>
        </p:nvSpPr>
        <p:spPr>
          <a:xfrm>
            <a:off x="457200" y="1828800"/>
            <a:ext cx="4191000" cy="1200329"/>
          </a:xfrm>
          <a:prstGeom prst="rect">
            <a:avLst/>
          </a:prstGeom>
          <a:noFill/>
        </p:spPr>
        <p:txBody>
          <a:bodyPr wrap="square" rtlCol="0">
            <a:spAutoFit/>
          </a:bodyPr>
          <a:lstStyle/>
          <a:p>
            <a:r>
              <a:rPr lang="en-US" sz="2400" b="1" dirty="0" smtClean="0"/>
              <a:t>iPhone</a:t>
            </a:r>
            <a:r>
              <a:rPr lang="en-US" sz="2400" dirty="0" smtClean="0"/>
              <a:t> by Apple revolutionizes touch-screen interfaces for mobile devices</a:t>
            </a:r>
            <a:endParaRPr lang="en-US" sz="2400" dirty="0"/>
          </a:p>
        </p:txBody>
      </p:sp>
      <p:sp>
        <p:nvSpPr>
          <p:cNvPr id="9" name="TextBox 8"/>
          <p:cNvSpPr txBox="1"/>
          <p:nvPr/>
        </p:nvSpPr>
        <p:spPr>
          <a:xfrm>
            <a:off x="762000" y="6334780"/>
            <a:ext cx="7543800" cy="307777"/>
          </a:xfrm>
          <a:prstGeom prst="rect">
            <a:avLst/>
          </a:prstGeom>
          <a:noFill/>
        </p:spPr>
        <p:txBody>
          <a:bodyPr wrap="square" rtlCol="0">
            <a:spAutoFit/>
          </a:bodyPr>
          <a:lstStyle/>
          <a:p>
            <a:pPr algn="ctr"/>
            <a:r>
              <a:rPr lang="en-US" sz="1400" dirty="0" smtClean="0">
                <a:hlinkClick r:id="rId5"/>
              </a:rPr>
              <a:t>http://www.time.com/time/covers/0,16641,20071112,00.html</a:t>
            </a:r>
            <a:endParaRPr lang="en-US" sz="1400" dirty="0"/>
          </a:p>
        </p:txBody>
      </p:sp>
      <p:pic>
        <p:nvPicPr>
          <p:cNvPr id="78850" name="Picture 2" descr="http://img.timeinc.net/time/magazine/archive/covers/2007/1101071112_400.jpg"/>
          <p:cNvPicPr>
            <a:picLocks noChangeAspect="1" noChangeArrowheads="1"/>
          </p:cNvPicPr>
          <p:nvPr/>
        </p:nvPicPr>
        <p:blipFill>
          <a:blip r:embed="rId6" cstate="print"/>
          <a:srcRect/>
          <a:stretch>
            <a:fillRect/>
          </a:stretch>
        </p:blipFill>
        <p:spPr bwMode="auto">
          <a:xfrm>
            <a:off x="5029200" y="1494472"/>
            <a:ext cx="3429000" cy="4534853"/>
          </a:xfrm>
          <a:prstGeom prst="rect">
            <a:avLst/>
          </a:prstGeom>
          <a:noFill/>
        </p:spPr>
      </p:pic>
      <p:sp>
        <p:nvSpPr>
          <p:cNvPr id="8" name="TextBox 7"/>
          <p:cNvSpPr txBox="1"/>
          <p:nvPr/>
        </p:nvSpPr>
        <p:spPr>
          <a:xfrm>
            <a:off x="1447800" y="5105400"/>
            <a:ext cx="3429000" cy="646331"/>
          </a:xfrm>
          <a:prstGeom prst="rect">
            <a:avLst/>
          </a:prstGeom>
          <a:noFill/>
        </p:spPr>
        <p:txBody>
          <a:bodyPr wrap="square" rtlCol="0">
            <a:spAutoFit/>
          </a:bodyPr>
          <a:lstStyle/>
          <a:p>
            <a:pPr algn="r"/>
            <a:r>
              <a:rPr lang="en-US" dirty="0" smtClean="0"/>
              <a:t>iPhone is Time Magazine’s 2007 Invention of the Year</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56"/>
    </mc:Choice>
    <mc:Fallback xmlns="">
      <p:transition spd="slow" advTm="2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2010: </a:t>
            </a:r>
            <a:r>
              <a:rPr lang="en-US" dirty="0" err="1" smtClean="0"/>
              <a:t>iPad</a:t>
            </a:r>
            <a:endParaRPr lang="en-US" dirty="0"/>
          </a:p>
        </p:txBody>
      </p:sp>
      <p:sp>
        <p:nvSpPr>
          <p:cNvPr id="4" name="TextBox 3"/>
          <p:cNvSpPr txBox="1"/>
          <p:nvPr/>
        </p:nvSpPr>
        <p:spPr>
          <a:xfrm>
            <a:off x="753374" y="2819400"/>
            <a:ext cx="3361426" cy="1200329"/>
          </a:xfrm>
          <a:prstGeom prst="rect">
            <a:avLst/>
          </a:prstGeom>
          <a:noFill/>
        </p:spPr>
        <p:txBody>
          <a:bodyPr wrap="square" rtlCol="0">
            <a:spAutoFit/>
          </a:bodyPr>
          <a:lstStyle/>
          <a:p>
            <a:r>
              <a:rPr lang="en-US" sz="2400" b="1" dirty="0" err="1" smtClean="0"/>
              <a:t>iPad</a:t>
            </a:r>
            <a:r>
              <a:rPr lang="en-US" sz="2400" dirty="0" smtClean="0"/>
              <a:t> by Apple re-invigorates the tablet computing market</a:t>
            </a:r>
            <a:endParaRPr lang="en-US" sz="2400" dirty="0"/>
          </a:p>
        </p:txBody>
      </p:sp>
      <p:pic>
        <p:nvPicPr>
          <p:cNvPr id="1026" name="Picture 2" descr="http://img.timeinc.net/time/photoessays/2010/best_inventions/bi_ipad_11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347231"/>
            <a:ext cx="3886200" cy="517738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196439"/>
      </p:ext>
    </p:extLst>
  </p:cSld>
  <p:clrMapOvr>
    <a:masterClrMapping/>
  </p:clrMapOvr>
  <mc:AlternateContent xmlns:mc="http://schemas.openxmlformats.org/markup-compatibility/2006" xmlns:p14="http://schemas.microsoft.com/office/powerpoint/2010/main">
    <mc:Choice Requires="p14">
      <p:transition spd="slow" p14:dur="2000" advTm="20537"/>
    </mc:Choice>
    <mc:Fallback xmlns="">
      <p:transition spd="slow" advTm="2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2011: IBM’s Watson</a:t>
            </a:r>
            <a:endParaRPr lang="en-US" dirty="0"/>
          </a:p>
        </p:txBody>
      </p:sp>
      <p:sp>
        <p:nvSpPr>
          <p:cNvPr id="4" name="TextBox 3"/>
          <p:cNvSpPr txBox="1"/>
          <p:nvPr/>
        </p:nvSpPr>
        <p:spPr>
          <a:xfrm>
            <a:off x="838200" y="5492890"/>
            <a:ext cx="7391400" cy="461665"/>
          </a:xfrm>
          <a:prstGeom prst="rect">
            <a:avLst/>
          </a:prstGeom>
          <a:noFill/>
        </p:spPr>
        <p:txBody>
          <a:bodyPr wrap="square" rtlCol="0">
            <a:spAutoFit/>
          </a:bodyPr>
          <a:lstStyle/>
          <a:p>
            <a:pPr algn="ctr"/>
            <a:r>
              <a:rPr lang="en-US" sz="2400" b="1" dirty="0" smtClean="0"/>
              <a:t>IBM’s Watson </a:t>
            </a:r>
            <a:r>
              <a:rPr lang="en-US" sz="2400" dirty="0" smtClean="0"/>
              <a:t>defeats veteran Jeopardy champs</a:t>
            </a:r>
            <a:endParaRPr lang="en-US" sz="2400" dirty="0"/>
          </a:p>
        </p:txBody>
      </p:sp>
      <p:pic>
        <p:nvPicPr>
          <p:cNvPr id="2050" name="Picture 2" descr="http://latimesblogs.latimes.com/.a/6a00d8341c630a53ef014e5f48074c970c-6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752600"/>
            <a:ext cx="5715000" cy="34099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6397823"/>
            <a:ext cx="8229600" cy="276999"/>
          </a:xfrm>
          <a:prstGeom prst="rect">
            <a:avLst/>
          </a:prstGeom>
          <a:noFill/>
        </p:spPr>
        <p:txBody>
          <a:bodyPr wrap="square" rtlCol="0">
            <a:spAutoFit/>
          </a:bodyPr>
          <a:lstStyle/>
          <a:p>
            <a:pPr algn="ctr"/>
            <a:r>
              <a:rPr lang="en-US" sz="1200" dirty="0">
                <a:hlinkClick r:id="rId6"/>
              </a:rPr>
              <a:t>http://latimesblogs.latimes.com/technology/2011/02/ibms-watson-on-jeopardy-the-machine-has-won.html</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6565271"/>
      </p:ext>
    </p:extLst>
  </p:cSld>
  <p:clrMapOvr>
    <a:masterClrMapping/>
  </p:clrMapOvr>
  <mc:AlternateContent xmlns:mc="http://schemas.openxmlformats.org/markup-compatibility/2006" xmlns:p14="http://schemas.microsoft.com/office/powerpoint/2010/main">
    <mc:Choice Requires="p14">
      <p:transition spd="slow" p14:dur="2000" advTm="34774"/>
    </mc:Choice>
    <mc:Fallback xmlns="">
      <p:transition spd="slow" advTm="3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2012: Google’s Driverless Car</a:t>
            </a:r>
            <a:endParaRPr lang="en-US" dirty="0"/>
          </a:p>
        </p:txBody>
      </p:sp>
      <p:sp>
        <p:nvSpPr>
          <p:cNvPr id="4" name="TextBox 3"/>
          <p:cNvSpPr txBox="1"/>
          <p:nvPr/>
        </p:nvSpPr>
        <p:spPr>
          <a:xfrm>
            <a:off x="609600" y="5492890"/>
            <a:ext cx="8077200" cy="461665"/>
          </a:xfrm>
          <a:prstGeom prst="rect">
            <a:avLst/>
          </a:prstGeom>
          <a:noFill/>
        </p:spPr>
        <p:txBody>
          <a:bodyPr wrap="square" rtlCol="0">
            <a:spAutoFit/>
          </a:bodyPr>
          <a:lstStyle/>
          <a:p>
            <a:pPr algn="ctr"/>
            <a:r>
              <a:rPr lang="en-US" sz="2400" dirty="0" smtClean="0"/>
              <a:t>Google is awarded the </a:t>
            </a:r>
            <a:r>
              <a:rPr lang="en-US" sz="2400" b="1" dirty="0" smtClean="0"/>
              <a:t>first self-driven car license</a:t>
            </a:r>
            <a:r>
              <a:rPr lang="en-US" sz="2400" dirty="0" smtClean="0"/>
              <a:t> in Nevada</a:t>
            </a:r>
            <a:endParaRPr lang="en-US" sz="2400" dirty="0"/>
          </a:p>
        </p:txBody>
      </p:sp>
      <p:sp>
        <p:nvSpPr>
          <p:cNvPr id="6" name="TextBox 5"/>
          <p:cNvSpPr txBox="1"/>
          <p:nvPr/>
        </p:nvSpPr>
        <p:spPr>
          <a:xfrm>
            <a:off x="457200" y="6258580"/>
            <a:ext cx="8229600" cy="523220"/>
          </a:xfrm>
          <a:prstGeom prst="rect">
            <a:avLst/>
          </a:prstGeom>
          <a:noFill/>
        </p:spPr>
        <p:txBody>
          <a:bodyPr wrap="square" rtlCol="0">
            <a:spAutoFit/>
          </a:bodyPr>
          <a:lstStyle/>
          <a:p>
            <a:pPr algn="ctr"/>
            <a:r>
              <a:rPr lang="en-US" sz="1400" dirty="0">
                <a:hlinkClick r:id="rId5"/>
              </a:rPr>
              <a:t>http://</a:t>
            </a:r>
            <a:r>
              <a:rPr lang="en-US" sz="1400" dirty="0" smtClean="0">
                <a:hlinkClick r:id="rId5"/>
              </a:rPr>
              <a:t>www.reuters.com/article/2012/05/08/uk-usa-nevada-google-idUSLNE84701320120508</a:t>
            </a:r>
            <a:r>
              <a:rPr lang="en-US" sz="1400" dirty="0" smtClean="0"/>
              <a:t/>
            </a:r>
            <a:br>
              <a:rPr lang="en-US" sz="1400" dirty="0" smtClean="0"/>
            </a:br>
            <a:r>
              <a:rPr lang="en-US" sz="1400" dirty="0">
                <a:hlinkClick r:id="rId6"/>
              </a:rPr>
              <a:t>http://</a:t>
            </a:r>
            <a:r>
              <a:rPr lang="en-US" sz="1400" dirty="0" smtClean="0">
                <a:hlinkClick r:id="rId6"/>
              </a:rPr>
              <a:t>www.fox5vegas.com/story/18164996/dmv-rolls-out-red-license-plates-for-self-driving-cars</a:t>
            </a:r>
            <a:r>
              <a:rPr lang="en-US" sz="1400" dirty="0" smtClean="0"/>
              <a:t> </a:t>
            </a:r>
            <a:endParaRPr lang="en-US" sz="1400" dirty="0"/>
          </a:p>
        </p:txBody>
      </p:sp>
      <p:pic>
        <p:nvPicPr>
          <p:cNvPr id="1026" name="Picture 2" descr="Handout photo courtesy of the Nevada Department of Motor Vehicles shows a Google self-driven car in Las Vegas, Nevada, May 1, 2012. REUTERS/Nevada Department of Motor Vehicles/Hand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700" y="1524000"/>
            <a:ext cx="4711700" cy="3539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rtesy: Nevada Dept. of Motor Vehic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2650" y="4019550"/>
            <a:ext cx="209550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9101561"/>
      </p:ext>
    </p:extLst>
  </p:cSld>
  <p:clrMapOvr>
    <a:masterClrMapping/>
  </p:clrMapOvr>
  <mc:AlternateContent xmlns:mc="http://schemas.openxmlformats.org/markup-compatibility/2006" xmlns:p14="http://schemas.microsoft.com/office/powerpoint/2010/main">
    <mc:Choice Requires="p14">
      <p:transition spd="slow" p14:dur="2000" advTm="26769"/>
    </mc:Choice>
    <mc:Fallback xmlns="">
      <p:transition spd="slow" advTm="2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2013: Google Glass</a:t>
            </a:r>
            <a:endParaRPr lang="en-US" dirty="0"/>
          </a:p>
        </p:txBody>
      </p:sp>
      <p:sp>
        <p:nvSpPr>
          <p:cNvPr id="4" name="TextBox 3"/>
          <p:cNvSpPr txBox="1"/>
          <p:nvPr/>
        </p:nvSpPr>
        <p:spPr>
          <a:xfrm>
            <a:off x="609600" y="5492890"/>
            <a:ext cx="8077200" cy="461665"/>
          </a:xfrm>
          <a:prstGeom prst="rect">
            <a:avLst/>
          </a:prstGeom>
          <a:noFill/>
        </p:spPr>
        <p:txBody>
          <a:bodyPr wrap="square" rtlCol="0">
            <a:spAutoFit/>
          </a:bodyPr>
          <a:lstStyle/>
          <a:p>
            <a:pPr algn="ctr"/>
            <a:r>
              <a:rPr lang="en-US" sz="2400" dirty="0" smtClean="0"/>
              <a:t>Wearable computers get lots of buzz </a:t>
            </a:r>
            <a:endParaRPr lang="en-US" sz="2400" dirty="0"/>
          </a:p>
        </p:txBody>
      </p:sp>
      <p:sp>
        <p:nvSpPr>
          <p:cNvPr id="6" name="TextBox 5"/>
          <p:cNvSpPr txBox="1"/>
          <p:nvPr/>
        </p:nvSpPr>
        <p:spPr>
          <a:xfrm>
            <a:off x="457200" y="6428601"/>
            <a:ext cx="8229600" cy="276999"/>
          </a:xfrm>
          <a:prstGeom prst="rect">
            <a:avLst/>
          </a:prstGeom>
          <a:noFill/>
        </p:spPr>
        <p:txBody>
          <a:bodyPr wrap="square" rtlCol="0">
            <a:spAutoFit/>
          </a:bodyPr>
          <a:lstStyle/>
          <a:p>
            <a:pPr algn="ctr"/>
            <a:r>
              <a:rPr lang="en-US" sz="1200" dirty="0">
                <a:hlinkClick r:id="rId5"/>
              </a:rPr>
              <a:t>http://news.cnet.com/8301-1023_3-57578072-93/google-releases-full-google-glass-explainer-video/</a:t>
            </a:r>
            <a:endParaRPr lang="en-US" sz="1200" dirty="0"/>
          </a:p>
        </p:txBody>
      </p:sp>
      <p:pic>
        <p:nvPicPr>
          <p:cNvPr id="3074" name="Picture 2" descr="http://i.i.cbsi.com/cnwk.1d/i/tim/2013/04/04/sergey-brin-google-glass-0020_610x4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600200"/>
            <a:ext cx="5343525" cy="3565271"/>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4276245"/>
      </p:ext>
    </p:extLst>
  </p:cSld>
  <p:clrMapOvr>
    <a:masterClrMapping/>
  </p:clrMapOvr>
  <mc:AlternateContent xmlns:mc="http://schemas.openxmlformats.org/markup-compatibility/2006" xmlns:p14="http://schemas.microsoft.com/office/powerpoint/2010/main">
    <mc:Choice Requires="p14">
      <p:transition spd="slow" p14:dur="2000" advTm="29363"/>
    </mc:Choice>
    <mc:Fallback xmlns="">
      <p:transition spd="slow" advTm="2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p:txBody>
          <a:bodyPr/>
          <a:lstStyle/>
          <a:p>
            <a:r>
              <a:rPr lang="en-US" dirty="0"/>
              <a:t>Smart clothing</a:t>
            </a:r>
          </a:p>
          <a:p>
            <a:r>
              <a:rPr lang="en-US" dirty="0"/>
              <a:t>Brain-powered prosthesis</a:t>
            </a:r>
          </a:p>
          <a:p>
            <a:r>
              <a:rPr lang="en-US" dirty="0" smtClean="0"/>
              <a:t>Gesture recognition</a:t>
            </a:r>
          </a:p>
          <a:p>
            <a:r>
              <a:rPr lang="en-US" dirty="0" smtClean="0"/>
              <a:t>Quantum computers</a:t>
            </a:r>
          </a:p>
          <a:p>
            <a:r>
              <a:rPr lang="en-US" dirty="0" smtClean="0"/>
              <a:t>The Singularity?</a:t>
            </a:r>
            <a:endParaRPr lang="en-US" dirty="0"/>
          </a:p>
        </p:txBody>
      </p:sp>
      <p:sp>
        <p:nvSpPr>
          <p:cNvPr id="4" name="TextBox 3"/>
          <p:cNvSpPr txBox="1"/>
          <p:nvPr/>
        </p:nvSpPr>
        <p:spPr>
          <a:xfrm>
            <a:off x="609600" y="6400800"/>
            <a:ext cx="8001000" cy="307777"/>
          </a:xfrm>
          <a:prstGeom prst="rect">
            <a:avLst/>
          </a:prstGeom>
          <a:noFill/>
        </p:spPr>
        <p:txBody>
          <a:bodyPr wrap="square" rtlCol="0">
            <a:spAutoFit/>
          </a:bodyPr>
          <a:lstStyle/>
          <a:p>
            <a:pPr algn="ctr"/>
            <a:r>
              <a:rPr lang="en-US" sz="1400" dirty="0">
                <a:hlinkClick r:id="rId4"/>
              </a:rPr>
              <a:t>http://healthinformatics.wikispaces.com/Smart+Clothes</a:t>
            </a:r>
            <a:endParaRPr lang="en-US" sz="1400" dirty="0"/>
          </a:p>
        </p:txBody>
      </p:sp>
      <p:pic>
        <p:nvPicPr>
          <p:cNvPr id="2052" name="Picture 4" descr="softswit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00200"/>
            <a:ext cx="28575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2414956"/>
      </p:ext>
    </p:extLst>
  </p:cSld>
  <p:clrMapOvr>
    <a:masterClrMapping/>
  </p:clrMapOvr>
  <mc:AlternateContent xmlns:mc="http://schemas.openxmlformats.org/markup-compatibility/2006" xmlns:p14="http://schemas.microsoft.com/office/powerpoint/2010/main">
    <mc:Choice Requires="p14">
      <p:transition spd="slow" p14:dur="2000" advTm="117391"/>
    </mc:Choice>
    <mc:Fallback xmlns="">
      <p:transition spd="slow" advTm="11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1801: Jacquard Loom</a:t>
            </a:r>
            <a:endParaRPr lang="en-US" dirty="0"/>
          </a:p>
        </p:txBody>
      </p:sp>
      <p:pic>
        <p:nvPicPr>
          <p:cNvPr id="21506" name="Picture 2" descr="File:Jacquard.loom.full.view.jpg"/>
          <p:cNvPicPr>
            <a:picLocks noChangeAspect="1" noChangeArrowheads="1"/>
          </p:cNvPicPr>
          <p:nvPr/>
        </p:nvPicPr>
        <p:blipFill>
          <a:blip r:embed="rId5" cstate="print"/>
          <a:srcRect/>
          <a:stretch>
            <a:fillRect/>
          </a:stretch>
        </p:blipFill>
        <p:spPr bwMode="auto">
          <a:xfrm>
            <a:off x="5486400" y="1752600"/>
            <a:ext cx="3048000" cy="4076242"/>
          </a:xfrm>
          <a:prstGeom prst="rect">
            <a:avLst/>
          </a:prstGeom>
          <a:noFill/>
        </p:spPr>
      </p:pic>
      <p:sp>
        <p:nvSpPr>
          <p:cNvPr id="4" name="TextBox 3"/>
          <p:cNvSpPr txBox="1"/>
          <p:nvPr/>
        </p:nvSpPr>
        <p:spPr>
          <a:xfrm>
            <a:off x="762000" y="2286000"/>
            <a:ext cx="3886200" cy="2862322"/>
          </a:xfrm>
          <a:prstGeom prst="rect">
            <a:avLst/>
          </a:prstGeom>
          <a:noFill/>
        </p:spPr>
        <p:txBody>
          <a:bodyPr wrap="square" rtlCol="0">
            <a:spAutoFit/>
          </a:bodyPr>
          <a:lstStyle/>
          <a:p>
            <a:r>
              <a:rPr lang="en-US" sz="2000" b="1" dirty="0" smtClean="0"/>
              <a:t>Joseph Jacquard </a:t>
            </a:r>
            <a:r>
              <a:rPr lang="en-US" sz="2000" dirty="0" smtClean="0"/>
              <a:t>invents loom that is “programmed” using punched cards</a:t>
            </a:r>
          </a:p>
          <a:p>
            <a:endParaRPr lang="en-US" sz="2000" dirty="0" smtClean="0"/>
          </a:p>
          <a:p>
            <a:r>
              <a:rPr lang="en-US" sz="2000" dirty="0" smtClean="0"/>
              <a:t>Machines replacing humans gives rise to fears: During the Industrial Revolution, </a:t>
            </a:r>
            <a:r>
              <a:rPr lang="en-US" sz="2000" i="1" dirty="0" smtClean="0"/>
              <a:t>Luddites</a:t>
            </a:r>
            <a:r>
              <a:rPr lang="en-US" sz="2000" dirty="0" smtClean="0"/>
              <a:t> broke into factories and mills and destroyed as many machines as possible</a:t>
            </a:r>
            <a:endParaRPr lang="en-US" sz="2000" dirty="0"/>
          </a:p>
        </p:txBody>
      </p:sp>
      <p:sp>
        <p:nvSpPr>
          <p:cNvPr id="5" name="TextBox 4"/>
          <p:cNvSpPr txBox="1"/>
          <p:nvPr/>
        </p:nvSpPr>
        <p:spPr>
          <a:xfrm>
            <a:off x="838200" y="6324600"/>
            <a:ext cx="7543800" cy="338554"/>
          </a:xfrm>
          <a:prstGeom prst="rect">
            <a:avLst/>
          </a:prstGeom>
          <a:noFill/>
        </p:spPr>
        <p:txBody>
          <a:bodyPr wrap="square" rtlCol="0">
            <a:spAutoFit/>
          </a:bodyPr>
          <a:lstStyle/>
          <a:p>
            <a:pPr algn="ctr"/>
            <a:r>
              <a:rPr lang="en-US" sz="1600" dirty="0" smtClean="0">
                <a:hlinkClick r:id="rId6"/>
              </a:rPr>
              <a:t>http://en.wikipedia.org/wiki/File:Jacquard.loom.full.view.jpg</a:t>
            </a:r>
            <a:endParaRPr lang="en-US"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57"/>
    </mc:Choice>
    <mc:Fallback xmlns="">
      <p:transition spd="slow" advTm="3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1860s: Babbage’s Engines</a:t>
            </a:r>
            <a:endParaRPr lang="en-US" dirty="0"/>
          </a:p>
        </p:txBody>
      </p:sp>
      <p:sp>
        <p:nvSpPr>
          <p:cNvPr id="4" name="TextBox 3"/>
          <p:cNvSpPr txBox="1"/>
          <p:nvPr/>
        </p:nvSpPr>
        <p:spPr>
          <a:xfrm>
            <a:off x="531295" y="1499542"/>
            <a:ext cx="8229600" cy="400110"/>
          </a:xfrm>
          <a:prstGeom prst="rect">
            <a:avLst/>
          </a:prstGeom>
          <a:noFill/>
        </p:spPr>
        <p:txBody>
          <a:bodyPr wrap="square" rtlCol="0">
            <a:spAutoFit/>
          </a:bodyPr>
          <a:lstStyle/>
          <a:p>
            <a:pPr algn="ctr"/>
            <a:r>
              <a:rPr lang="en-US" sz="2000" b="1" dirty="0" smtClean="0"/>
              <a:t>Charles Babbage</a:t>
            </a:r>
            <a:r>
              <a:rPr lang="en-US" sz="2000" dirty="0" smtClean="0"/>
              <a:t> invents (but never completely builds) two machines:</a:t>
            </a:r>
          </a:p>
        </p:txBody>
      </p:sp>
      <p:sp>
        <p:nvSpPr>
          <p:cNvPr id="5" name="TextBox 4"/>
          <p:cNvSpPr txBox="1"/>
          <p:nvPr/>
        </p:nvSpPr>
        <p:spPr>
          <a:xfrm>
            <a:off x="838200" y="6324600"/>
            <a:ext cx="7543800" cy="523220"/>
          </a:xfrm>
          <a:prstGeom prst="rect">
            <a:avLst/>
          </a:prstGeom>
          <a:noFill/>
        </p:spPr>
        <p:txBody>
          <a:bodyPr wrap="square" rtlCol="0">
            <a:spAutoFit/>
          </a:bodyPr>
          <a:lstStyle/>
          <a:p>
            <a:pPr algn="ctr"/>
            <a:r>
              <a:rPr lang="en-US" sz="1400" dirty="0" smtClean="0">
                <a:hlinkClick r:id="rId5"/>
              </a:rPr>
              <a:t>http://www.tcf.ua.edu/Classes/Jbutler/T389/ITHistoryOutline.htm</a:t>
            </a:r>
            <a:r>
              <a:rPr lang="en-US" sz="1400" dirty="0" smtClean="0"/>
              <a:t/>
            </a:r>
            <a:br>
              <a:rPr lang="en-US" sz="1400" dirty="0" smtClean="0"/>
            </a:br>
            <a:r>
              <a:rPr lang="en-US" sz="1400" dirty="0" smtClean="0">
                <a:hlinkClick r:id="rId6"/>
              </a:rPr>
              <a:t> http://www.gprok.gr/blog/wp-content/uploads/2010/03/analytical_engine.jpg</a:t>
            </a:r>
            <a:endParaRPr lang="en-US" sz="1400" dirty="0"/>
          </a:p>
        </p:txBody>
      </p:sp>
      <p:pic>
        <p:nvPicPr>
          <p:cNvPr id="25602" name="Picture 2" descr="Difference Engine"/>
          <p:cNvPicPr>
            <a:picLocks noChangeAspect="1" noChangeArrowheads="1"/>
          </p:cNvPicPr>
          <p:nvPr/>
        </p:nvPicPr>
        <p:blipFill>
          <a:blip r:embed="rId7" cstate="print"/>
          <a:srcRect/>
          <a:stretch>
            <a:fillRect/>
          </a:stretch>
        </p:blipFill>
        <p:spPr bwMode="auto">
          <a:xfrm>
            <a:off x="1447800" y="2209800"/>
            <a:ext cx="2208949" cy="2819400"/>
          </a:xfrm>
          <a:prstGeom prst="rect">
            <a:avLst/>
          </a:prstGeom>
          <a:noFill/>
        </p:spPr>
      </p:pic>
      <p:pic>
        <p:nvPicPr>
          <p:cNvPr id="25604" name="Picture 4" descr="http://www.gprok.gr/blog/wp-content/uploads/2010/03/analytical_engine.jpg"/>
          <p:cNvPicPr>
            <a:picLocks noChangeAspect="1" noChangeArrowheads="1"/>
          </p:cNvPicPr>
          <p:nvPr/>
        </p:nvPicPr>
        <p:blipFill>
          <a:blip r:embed="rId8" cstate="print"/>
          <a:srcRect/>
          <a:stretch>
            <a:fillRect/>
          </a:stretch>
        </p:blipFill>
        <p:spPr bwMode="auto">
          <a:xfrm>
            <a:off x="4953000" y="2057400"/>
            <a:ext cx="3520440" cy="3200401"/>
          </a:xfrm>
          <a:prstGeom prst="rect">
            <a:avLst/>
          </a:prstGeom>
          <a:noFill/>
        </p:spPr>
      </p:pic>
      <p:sp>
        <p:nvSpPr>
          <p:cNvPr id="8" name="TextBox 7"/>
          <p:cNvSpPr txBox="1"/>
          <p:nvPr/>
        </p:nvSpPr>
        <p:spPr>
          <a:xfrm>
            <a:off x="762000" y="5257800"/>
            <a:ext cx="3505200" cy="646331"/>
          </a:xfrm>
          <a:prstGeom prst="rect">
            <a:avLst/>
          </a:prstGeom>
          <a:noFill/>
        </p:spPr>
        <p:txBody>
          <a:bodyPr wrap="square" rtlCol="0">
            <a:spAutoFit/>
          </a:bodyPr>
          <a:lstStyle/>
          <a:p>
            <a:pPr marL="457200" indent="-457200"/>
            <a:r>
              <a:rPr lang="en-US" b="1" dirty="0" smtClean="0"/>
              <a:t>1) Difference Engine </a:t>
            </a:r>
            <a:r>
              <a:rPr lang="en-US" dirty="0" smtClean="0"/>
              <a:t>– To solve polynomial equations</a:t>
            </a:r>
            <a:endParaRPr lang="en-US" dirty="0"/>
          </a:p>
        </p:txBody>
      </p:sp>
      <p:sp>
        <p:nvSpPr>
          <p:cNvPr id="9" name="TextBox 8"/>
          <p:cNvSpPr txBox="1"/>
          <p:nvPr/>
        </p:nvSpPr>
        <p:spPr>
          <a:xfrm>
            <a:off x="5105400" y="5181600"/>
            <a:ext cx="3505200" cy="923330"/>
          </a:xfrm>
          <a:prstGeom prst="rect">
            <a:avLst/>
          </a:prstGeom>
          <a:noFill/>
        </p:spPr>
        <p:txBody>
          <a:bodyPr wrap="square" rtlCol="0">
            <a:spAutoFit/>
          </a:bodyPr>
          <a:lstStyle/>
          <a:p>
            <a:pPr marL="457200" indent="-457200"/>
            <a:r>
              <a:rPr lang="en-US" b="1" dirty="0" smtClean="0"/>
              <a:t>2) Analytical Engine </a:t>
            </a:r>
            <a:r>
              <a:rPr lang="en-US" dirty="0" smtClean="0"/>
              <a:t>– General purpose machine, precursor to the computer</a:t>
            </a:r>
            <a:endParaRPr lang="en-US" dirty="0"/>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9858" y="2651035"/>
            <a:ext cx="952475" cy="102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27"/>
    </mc:Choice>
    <mc:Fallback xmlns="">
      <p:transition spd="slow" advTm="3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1800s: </a:t>
            </a:r>
            <a:r>
              <a:rPr lang="en-US" dirty="0" err="1" smtClean="0"/>
              <a:t>Ada</a:t>
            </a:r>
            <a:r>
              <a:rPr lang="en-US" dirty="0" smtClean="0"/>
              <a:t> Lovelace</a:t>
            </a:r>
            <a:endParaRPr lang="en-US" dirty="0"/>
          </a:p>
        </p:txBody>
      </p:sp>
      <p:sp>
        <p:nvSpPr>
          <p:cNvPr id="4" name="TextBox 3"/>
          <p:cNvSpPr txBox="1"/>
          <p:nvPr/>
        </p:nvSpPr>
        <p:spPr>
          <a:xfrm>
            <a:off x="457200" y="1981200"/>
            <a:ext cx="4114800" cy="3785652"/>
          </a:xfrm>
          <a:prstGeom prst="rect">
            <a:avLst/>
          </a:prstGeom>
          <a:noFill/>
        </p:spPr>
        <p:txBody>
          <a:bodyPr wrap="square" rtlCol="0">
            <a:spAutoFit/>
          </a:bodyPr>
          <a:lstStyle/>
          <a:p>
            <a:r>
              <a:rPr lang="en-US" sz="2000" b="1" dirty="0" smtClean="0"/>
              <a:t>Ada Lovelace</a:t>
            </a:r>
            <a:r>
              <a:rPr lang="en-US" sz="2000" dirty="0" smtClean="0"/>
              <a:t>, daughter of the poet Lord Byron, worked with Babbage on the Analytical Engine</a:t>
            </a:r>
          </a:p>
          <a:p>
            <a:endParaRPr lang="en-US" sz="2000" dirty="0" smtClean="0"/>
          </a:p>
          <a:p>
            <a:r>
              <a:rPr lang="en-US" sz="2000" dirty="0" smtClean="0"/>
              <a:t>Programmed Analytical Engine using punched cards</a:t>
            </a:r>
          </a:p>
          <a:p>
            <a:endParaRPr lang="en-US" sz="2000" dirty="0" smtClean="0"/>
          </a:p>
          <a:p>
            <a:r>
              <a:rPr lang="en-US" sz="2000" dirty="0" smtClean="0"/>
              <a:t>Considered </a:t>
            </a:r>
            <a:r>
              <a:rPr lang="en-US" sz="2000" b="1" dirty="0" smtClean="0"/>
              <a:t>first computer programmer</a:t>
            </a:r>
            <a:endParaRPr lang="en-US" sz="2000" dirty="0" smtClean="0"/>
          </a:p>
          <a:p>
            <a:endParaRPr lang="en-US" sz="2000" dirty="0" smtClean="0"/>
          </a:p>
          <a:p>
            <a:r>
              <a:rPr lang="en-US" sz="2000" dirty="0" smtClean="0"/>
              <a:t>Ada programming language named after her</a:t>
            </a:r>
          </a:p>
        </p:txBody>
      </p:sp>
      <p:sp>
        <p:nvSpPr>
          <p:cNvPr id="5" name="TextBox 4"/>
          <p:cNvSpPr txBox="1"/>
          <p:nvPr/>
        </p:nvSpPr>
        <p:spPr>
          <a:xfrm>
            <a:off x="838200" y="6550223"/>
            <a:ext cx="7543800" cy="307777"/>
          </a:xfrm>
          <a:prstGeom prst="rect">
            <a:avLst/>
          </a:prstGeom>
          <a:noFill/>
        </p:spPr>
        <p:txBody>
          <a:bodyPr wrap="square" rtlCol="0">
            <a:spAutoFit/>
          </a:bodyPr>
          <a:lstStyle/>
          <a:p>
            <a:pPr algn="ctr"/>
            <a:r>
              <a:rPr lang="en-US" sz="1400" dirty="0" smtClean="0">
                <a:hlinkClick r:id="rId5"/>
              </a:rPr>
              <a:t>http://en.wikipedia.org/wiki/File:Ada_lovelace.jpg</a:t>
            </a:r>
            <a:endParaRPr lang="en-US" sz="1400" dirty="0"/>
          </a:p>
        </p:txBody>
      </p:sp>
      <p:pic>
        <p:nvPicPr>
          <p:cNvPr id="27650" name="Picture 2"/>
          <p:cNvPicPr>
            <a:picLocks noChangeAspect="1" noChangeArrowheads="1"/>
          </p:cNvPicPr>
          <p:nvPr/>
        </p:nvPicPr>
        <p:blipFill>
          <a:blip r:embed="rId6" cstate="print"/>
          <a:srcRect/>
          <a:stretch>
            <a:fillRect/>
          </a:stretch>
        </p:blipFill>
        <p:spPr bwMode="auto">
          <a:xfrm>
            <a:off x="4953000" y="1600200"/>
            <a:ext cx="3286125" cy="390525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89"/>
    </mc:Choice>
    <mc:Fallback xmlns="">
      <p:transition spd="slow" advTm="2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1890: Hollerith’s Census Machines</a:t>
            </a:r>
            <a:endParaRPr lang="en-US" dirty="0"/>
          </a:p>
        </p:txBody>
      </p:sp>
      <p:sp>
        <p:nvSpPr>
          <p:cNvPr id="4" name="TextBox 3"/>
          <p:cNvSpPr txBox="1"/>
          <p:nvPr/>
        </p:nvSpPr>
        <p:spPr>
          <a:xfrm>
            <a:off x="381000" y="2209800"/>
            <a:ext cx="4191000" cy="4154984"/>
          </a:xfrm>
          <a:prstGeom prst="rect">
            <a:avLst/>
          </a:prstGeom>
          <a:noFill/>
        </p:spPr>
        <p:txBody>
          <a:bodyPr wrap="square" rtlCol="0">
            <a:spAutoFit/>
          </a:bodyPr>
          <a:lstStyle/>
          <a:p>
            <a:r>
              <a:rPr lang="en-US" sz="2200" b="1" dirty="0" smtClean="0"/>
              <a:t>Herman Hollerith</a:t>
            </a:r>
            <a:r>
              <a:rPr lang="en-US" sz="2200" dirty="0" smtClean="0"/>
              <a:t> developed a machine for tabulating US census which used punched cards</a:t>
            </a:r>
          </a:p>
          <a:p>
            <a:endParaRPr lang="en-US" sz="2200" dirty="0" smtClean="0"/>
          </a:p>
          <a:p>
            <a:r>
              <a:rPr lang="en-US" sz="2200" dirty="0" smtClean="0"/>
              <a:t>1880 census took 8 years to tabulate</a:t>
            </a:r>
          </a:p>
          <a:p>
            <a:r>
              <a:rPr lang="en-US" sz="2200" dirty="0" smtClean="0"/>
              <a:t>1890 census took 1 year</a:t>
            </a:r>
          </a:p>
          <a:p>
            <a:endParaRPr lang="en-US" sz="2200" dirty="0" smtClean="0"/>
          </a:p>
          <a:p>
            <a:r>
              <a:rPr lang="en-US" sz="2200" dirty="0" smtClean="0"/>
              <a:t>Hollerith’s Tabulating Machine Company later became part of IBM</a:t>
            </a:r>
          </a:p>
        </p:txBody>
      </p:sp>
      <p:sp>
        <p:nvSpPr>
          <p:cNvPr id="5" name="TextBox 4"/>
          <p:cNvSpPr txBox="1"/>
          <p:nvPr/>
        </p:nvSpPr>
        <p:spPr>
          <a:xfrm>
            <a:off x="838200" y="6550223"/>
            <a:ext cx="7543800" cy="307777"/>
          </a:xfrm>
          <a:prstGeom prst="rect">
            <a:avLst/>
          </a:prstGeom>
          <a:noFill/>
        </p:spPr>
        <p:txBody>
          <a:bodyPr wrap="square" rtlCol="0">
            <a:spAutoFit/>
          </a:bodyPr>
          <a:lstStyle/>
          <a:p>
            <a:pPr algn="ctr"/>
            <a:r>
              <a:rPr lang="en-US" sz="1400" dirty="0" smtClean="0">
                <a:hlinkClick r:id="rId5"/>
              </a:rPr>
              <a:t>http://en.wikipedia.org/wiki/File:Hollerith_punched_card.jpg</a:t>
            </a:r>
            <a:endParaRPr lang="en-US" sz="1400" dirty="0"/>
          </a:p>
        </p:txBody>
      </p:sp>
      <p:pic>
        <p:nvPicPr>
          <p:cNvPr id="29698" name="Picture 2" descr="File:Hollerith punched card.jpg"/>
          <p:cNvPicPr>
            <a:picLocks noChangeAspect="1" noChangeArrowheads="1"/>
          </p:cNvPicPr>
          <p:nvPr/>
        </p:nvPicPr>
        <p:blipFill>
          <a:blip r:embed="rId6" cstate="print"/>
          <a:srcRect/>
          <a:stretch>
            <a:fillRect/>
          </a:stretch>
        </p:blipFill>
        <p:spPr bwMode="auto">
          <a:xfrm>
            <a:off x="4724400" y="2743200"/>
            <a:ext cx="4133850" cy="2343151"/>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55"/>
    </mc:Choice>
    <mc:Fallback xmlns="">
      <p:transition spd="slow" advTm="2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1936: Turing Machine</a:t>
            </a:r>
            <a:endParaRPr lang="en-US" dirty="0"/>
          </a:p>
        </p:txBody>
      </p:sp>
      <p:sp>
        <p:nvSpPr>
          <p:cNvPr id="4" name="TextBox 3"/>
          <p:cNvSpPr txBox="1"/>
          <p:nvPr/>
        </p:nvSpPr>
        <p:spPr>
          <a:xfrm>
            <a:off x="381000" y="2209800"/>
            <a:ext cx="3962400" cy="3816429"/>
          </a:xfrm>
          <a:prstGeom prst="rect">
            <a:avLst/>
          </a:prstGeom>
          <a:noFill/>
        </p:spPr>
        <p:txBody>
          <a:bodyPr wrap="square" rtlCol="0">
            <a:spAutoFit/>
          </a:bodyPr>
          <a:lstStyle/>
          <a:p>
            <a:r>
              <a:rPr lang="en-US" sz="2200" b="1" dirty="0" smtClean="0"/>
              <a:t>Alan Turing</a:t>
            </a:r>
            <a:r>
              <a:rPr lang="en-US" sz="2200" dirty="0" smtClean="0"/>
              <a:t>, considered the </a:t>
            </a:r>
            <a:r>
              <a:rPr lang="en-US" sz="2200" b="1" dirty="0" smtClean="0"/>
              <a:t>father of computer science</a:t>
            </a:r>
            <a:r>
              <a:rPr lang="en-US" sz="2200" dirty="0" smtClean="0"/>
              <a:t>, described a theoretical device called the Turing machine or “a-machine”. Formalized the concepts of computation and algorithms</a:t>
            </a:r>
          </a:p>
          <a:p>
            <a:endParaRPr lang="en-US" sz="2200" dirty="0" smtClean="0"/>
          </a:p>
          <a:p>
            <a:r>
              <a:rPr lang="en-US" sz="2200" dirty="0" smtClean="0"/>
              <a:t>Turing later helped crack German </a:t>
            </a:r>
            <a:r>
              <a:rPr lang="en-US" sz="2200" dirty="0"/>
              <a:t>military codes during World War </a:t>
            </a:r>
            <a:r>
              <a:rPr lang="en-US" sz="2200" dirty="0" smtClean="0"/>
              <a:t>II</a:t>
            </a:r>
          </a:p>
        </p:txBody>
      </p:sp>
      <p:sp>
        <p:nvSpPr>
          <p:cNvPr id="5" name="TextBox 4"/>
          <p:cNvSpPr txBox="1"/>
          <p:nvPr/>
        </p:nvSpPr>
        <p:spPr>
          <a:xfrm>
            <a:off x="838200" y="6270396"/>
            <a:ext cx="7543800" cy="523220"/>
          </a:xfrm>
          <a:prstGeom prst="rect">
            <a:avLst/>
          </a:prstGeom>
          <a:noFill/>
        </p:spPr>
        <p:txBody>
          <a:bodyPr wrap="square" rtlCol="0">
            <a:spAutoFit/>
          </a:bodyPr>
          <a:lstStyle/>
          <a:p>
            <a:pPr algn="ctr"/>
            <a:r>
              <a:rPr lang="en-US" sz="1400" dirty="0">
                <a:hlinkClick r:id="rId5"/>
              </a:rPr>
              <a:t>http://</a:t>
            </a:r>
            <a:r>
              <a:rPr lang="en-US" sz="1400" dirty="0" smtClean="0">
                <a:hlinkClick r:id="rId5"/>
              </a:rPr>
              <a:t>en.wikipedia.org/wiki/File:Alan_Turing_photo.jpg</a:t>
            </a:r>
            <a:r>
              <a:rPr lang="en-US" sz="1400" dirty="0" smtClean="0"/>
              <a:t/>
            </a:r>
            <a:br>
              <a:rPr lang="en-US" sz="1400" dirty="0" smtClean="0"/>
            </a:br>
            <a:r>
              <a:rPr lang="en-US" sz="1400" dirty="0">
                <a:hlinkClick r:id="rId6"/>
              </a:rPr>
              <a:t>http://en.wikipedia.org/wiki/File:Maquina.png</a:t>
            </a:r>
            <a:endParaRPr lang="en-US" sz="1400" dirty="0"/>
          </a:p>
        </p:txBody>
      </p:sp>
      <p:pic>
        <p:nvPicPr>
          <p:cNvPr id="1028" name="Picture 4" descr="File:Alan Turing phot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172746"/>
            <a:ext cx="2130725" cy="26649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Maquin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6804" y="3440429"/>
            <a:ext cx="3775676" cy="209550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0557563"/>
      </p:ext>
    </p:extLst>
  </p:cSld>
  <p:clrMapOvr>
    <a:masterClrMapping/>
  </p:clrMapOvr>
  <mc:AlternateContent xmlns:mc="http://schemas.openxmlformats.org/markup-compatibility/2006" xmlns:p14="http://schemas.microsoft.com/office/powerpoint/2010/main">
    <mc:Choice Requires="p14">
      <p:transition spd="slow" p14:dur="2000" advTm="31643"/>
    </mc:Choice>
    <mc:Fallback xmlns="">
      <p:transition spd="slow" advTm="3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9.6|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6502</TotalTime>
  <Words>1814</Words>
  <Application>Microsoft Office PowerPoint</Application>
  <PresentationFormat>On-screen Show (4:3)</PresentationFormat>
  <Paragraphs>288</Paragraphs>
  <Slides>45</Slides>
  <Notes>41</Notes>
  <HiddenSlides>0</HiddenSlides>
  <MMClips>45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A Short History of Computing (Narrated)</vt:lpstr>
      <vt:lpstr>Fingers!</vt:lpstr>
      <vt:lpstr>Abacus</vt:lpstr>
      <vt:lpstr>1600s: Mechanical Calculating Machines</vt:lpstr>
      <vt:lpstr>1801: Jacquard Loom</vt:lpstr>
      <vt:lpstr>1860s: Babbage’s Engines</vt:lpstr>
      <vt:lpstr>Mid 1800s: Ada Lovelace</vt:lpstr>
      <vt:lpstr>1890: Hollerith’s Census Machines</vt:lpstr>
      <vt:lpstr>1936: Turing Machine</vt:lpstr>
      <vt:lpstr>1939: Atanasoff-Berry Computer</vt:lpstr>
      <vt:lpstr>Infamous Quotes</vt:lpstr>
      <vt:lpstr>1944: Harvard Mark I</vt:lpstr>
      <vt:lpstr>1946: ENIAC</vt:lpstr>
      <vt:lpstr>1947: Computer Bug</vt:lpstr>
      <vt:lpstr>1947: Transistor</vt:lpstr>
      <vt:lpstr>1951: UNIVAC I</vt:lpstr>
      <vt:lpstr>1954: FORTRAN</vt:lpstr>
      <vt:lpstr>1955: Logic Theorist</vt:lpstr>
      <vt:lpstr>1958: Integrated Circuit</vt:lpstr>
      <vt:lpstr>1962: Spacewar!</vt:lpstr>
      <vt:lpstr>1965: Moore’s Law</vt:lpstr>
      <vt:lpstr>1969: ARPANET</vt:lpstr>
      <vt:lpstr>1970: UNIX</vt:lpstr>
      <vt:lpstr>1971: Microprocessor</vt:lpstr>
      <vt:lpstr>1977: Apple II Personal Computer</vt:lpstr>
      <vt:lpstr>Infamous Quotes</vt:lpstr>
      <vt:lpstr>1978: Spam!</vt:lpstr>
      <vt:lpstr>1981: IBM Personal Computer</vt:lpstr>
      <vt:lpstr>1982: Tron Movie</vt:lpstr>
      <vt:lpstr>1984: Apple’s Macintosh</vt:lpstr>
      <vt:lpstr>1985-87: Therac-25</vt:lpstr>
      <vt:lpstr>1990: World Wide Web</vt:lpstr>
      <vt:lpstr>1992: Microsoft Windows</vt:lpstr>
      <vt:lpstr>1997: Deep Blue</vt:lpstr>
      <vt:lpstr>Infamous Quotes</vt:lpstr>
      <vt:lpstr>1998: Google</vt:lpstr>
      <vt:lpstr>2003: Worms and Viruses</vt:lpstr>
      <vt:lpstr>200x: Online Social Networks</vt:lpstr>
      <vt:lpstr>2005: Multi-core Processors</vt:lpstr>
      <vt:lpstr>2007: iPhone</vt:lpstr>
      <vt:lpstr>2010: iPad</vt:lpstr>
      <vt:lpstr>2011: IBM’s Watson</vt:lpstr>
      <vt:lpstr>2012: Google’s Driverless Car</vt:lpstr>
      <vt:lpstr>2013: Google Glass</vt:lpstr>
      <vt:lpstr>The Future?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Short History of Computing</dc:title>
  <dc:creator>Frank McCown</dc:creator>
  <cp:lastModifiedBy>Frank McCown</cp:lastModifiedBy>
  <cp:revision>275</cp:revision>
  <cp:lastPrinted>2013-08-09T19:29:37Z</cp:lastPrinted>
  <dcterms:created xsi:type="dcterms:W3CDTF">2010-09-01T14:34:47Z</dcterms:created>
  <dcterms:modified xsi:type="dcterms:W3CDTF">2013-08-13T19:51:12Z</dcterms:modified>
</cp:coreProperties>
</file>