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3" r:id="rId6"/>
    <p:sldId id="262" r:id="rId7"/>
    <p:sldId id="260" r:id="rId8"/>
    <p:sldId id="264" r:id="rId9"/>
    <p:sldId id="261" r:id="rId10"/>
    <p:sldId id="265" r:id="rId11"/>
    <p:sldId id="266" r:id="rId12"/>
    <p:sldId id="270" r:id="rId13"/>
    <p:sldId id="271" r:id="rId14"/>
    <p:sldId id="269" r:id="rId15"/>
    <p:sldId id="307" r:id="rId16"/>
    <p:sldId id="308" r:id="rId17"/>
    <p:sldId id="309" r:id="rId18"/>
    <p:sldId id="310" r:id="rId19"/>
    <p:sldId id="311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60" autoAdjust="0"/>
  </p:normalViewPr>
  <p:slideViewPr>
    <p:cSldViewPr>
      <p:cViewPr varScale="1">
        <p:scale>
          <a:sx n="92" d="100"/>
          <a:sy n="92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C02CD-FC07-4C9E-969A-4A2D86B88C29}" type="datetimeFigureOut">
              <a:rPr lang="en-US" smtClean="0"/>
              <a:pPr/>
              <a:t>8/31/2010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C614A-E43D-4BEF-81EA-A51D801D1A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BitTorrent</a:t>
            </a:r>
            <a:r>
              <a:rPr lang="en-US" dirty="0" smtClean="0"/>
              <a:t> – accounts for about half of all Internet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614A-E43D-4BEF-81EA-A51D801D1AB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E6CE-C2C4-47F9-8206-EA5612EE3DFD}" type="datetimeFigureOut">
              <a:rPr lang="en-US" smtClean="0"/>
              <a:pPr/>
              <a:t>8/31/2010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8CF2-2E97-4311-8A4D-4B52AB2B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E6CE-C2C4-47F9-8206-EA5612EE3DFD}" type="datetimeFigureOut">
              <a:rPr lang="en-US" smtClean="0"/>
              <a:pPr/>
              <a:t>8/31/2010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8CF2-2E97-4311-8A4D-4B52AB2B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E6CE-C2C4-47F9-8206-EA5612EE3DFD}" type="datetimeFigureOut">
              <a:rPr lang="en-US" smtClean="0"/>
              <a:pPr/>
              <a:t>8/31/2010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8CF2-2E97-4311-8A4D-4B52AB2B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E6CE-C2C4-47F9-8206-EA5612EE3DFD}" type="datetimeFigureOut">
              <a:rPr lang="en-US" smtClean="0"/>
              <a:pPr/>
              <a:t>8/31/2010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8CF2-2E97-4311-8A4D-4B52AB2B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E6CE-C2C4-47F9-8206-EA5612EE3DFD}" type="datetimeFigureOut">
              <a:rPr lang="en-US" smtClean="0"/>
              <a:pPr/>
              <a:t>8/31/2010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8CF2-2E97-4311-8A4D-4B52AB2B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E6CE-C2C4-47F9-8206-EA5612EE3DFD}" type="datetimeFigureOut">
              <a:rPr lang="en-US" smtClean="0"/>
              <a:pPr/>
              <a:t>8/31/2010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8CF2-2E97-4311-8A4D-4B52AB2B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E6CE-C2C4-47F9-8206-EA5612EE3DFD}" type="datetimeFigureOut">
              <a:rPr lang="en-US" smtClean="0"/>
              <a:pPr/>
              <a:t>8/31/2010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8CF2-2E97-4311-8A4D-4B52AB2B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E6CE-C2C4-47F9-8206-EA5612EE3DFD}" type="datetimeFigureOut">
              <a:rPr lang="en-US" smtClean="0"/>
              <a:pPr/>
              <a:t>8/31/2010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8CF2-2E97-4311-8A4D-4B52AB2B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E6CE-C2C4-47F9-8206-EA5612EE3DFD}" type="datetimeFigureOut">
              <a:rPr lang="en-US" smtClean="0"/>
              <a:pPr/>
              <a:t>8/31/2010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8CF2-2E97-4311-8A4D-4B52AB2B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E6CE-C2C4-47F9-8206-EA5612EE3DFD}" type="datetimeFigureOut">
              <a:rPr lang="en-US" smtClean="0"/>
              <a:pPr/>
              <a:t>8/31/2010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8CF2-2E97-4311-8A4D-4B52AB2B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E6CE-C2C4-47F9-8206-EA5612EE3DFD}" type="datetimeFigureOut">
              <a:rPr lang="en-US" smtClean="0"/>
              <a:pPr/>
              <a:t>8/31/2010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F8CF2-2E97-4311-8A4D-4B52AB2B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FE6CE-C2C4-47F9-8206-EA5612EE3DFD}" type="datetimeFigureOut">
              <a:rPr lang="en-US" smtClean="0"/>
              <a:pPr/>
              <a:t>8/31/2010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F8CF2-2E97-4311-8A4D-4B52AB2B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netcraft.com/archives/2010/08/11/august-2010-web-server-survey-4.html#more-275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rding.edu/comp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hyperlink" Target="http://en.wikipedia.org/wiki/Domain_Name_Syste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DNS_cache_poisoning" TargetMode="External"/><Relationship Id="rId5" Type="http://schemas.openxmlformats.org/officeDocument/2006/relationships/hyperlink" Target="http://www.hulu.com/" TargetMode="External"/><Relationship Id="rId4" Type="http://schemas.openxmlformats.org/officeDocument/2006/relationships/hyperlink" Target="http://www.cnn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en.wikipedia.org/wiki/Internets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en.wikipedia.org/wiki/Series_of_tub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_cZC67wXUTs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://www.youtube.com/watch?v=LKTH6f1JfX8" TargetMode="External"/><Relationship Id="rId9" Type="http://schemas.openxmlformats.org/officeDocument/2006/relationships/hyperlink" Target="http://www.cs.washington.edu/education/courses/cse190m/07sp/lectures/slides/01-internet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Http_error_codes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na.org/assignments/media-types/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ddons.mozilla.org/en-US/firefox/addon/3829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te.org/map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ternet_Protocol_Suite" TargetMode="External"/><Relationship Id="rId2" Type="http://schemas.openxmlformats.org/officeDocument/2006/relationships/hyperlink" Target="http://en.wikipedia.org/wiki/Computer_networ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Interne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List_of_TCP_and_UDP_port_number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n.wikipedia.org/wiki/Usage_share_of_web_browser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 Introduction to the Internet and the Web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Frank McCown</a:t>
            </a:r>
          </a:p>
          <a:p>
            <a:r>
              <a:rPr lang="en-US" dirty="0" smtClean="0"/>
              <a:t>COMP 250 – Internet Development</a:t>
            </a:r>
          </a:p>
          <a:p>
            <a:r>
              <a:rPr lang="en-US" dirty="0" smtClean="0"/>
              <a:t>Harding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 computer (or software running on a computer) on the Internet that listens for HTTP requests, typically on port 80, and responds with HTTP responses.</a:t>
            </a:r>
            <a:endParaRPr lang="en-US" sz="2800" dirty="0"/>
          </a:p>
        </p:txBody>
      </p:sp>
      <p:pic>
        <p:nvPicPr>
          <p:cNvPr id="23554" name="Picture 2" descr="Graph of market share for top servers across all domains, August 1995 - August 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200400"/>
            <a:ext cx="5238750" cy="2857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0" y="47244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Apache : 54.9%</a:t>
            </a:r>
            <a:br>
              <a:rPr lang="en-US" dirty="0" smtClean="0"/>
            </a:br>
            <a:r>
              <a:rPr lang="en-US" dirty="0" smtClean="0"/>
              <a:t>Microsoft IIS: 25.9%</a:t>
            </a:r>
          </a:p>
          <a:p>
            <a:r>
              <a:rPr lang="en-US" dirty="0" smtClean="0"/>
              <a:t>Google: 7.7%</a:t>
            </a:r>
          </a:p>
          <a:p>
            <a:r>
              <a:rPr lang="en-US" dirty="0" err="1" smtClean="0"/>
              <a:t>ngnix</a:t>
            </a:r>
            <a:r>
              <a:rPr lang="en-US" dirty="0" smtClean="0"/>
              <a:t>: 5.6%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31242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Market Share for Top Servers Across All </a:t>
            </a:r>
            <a:r>
              <a:rPr lang="en-US" dirty="0" smtClean="0"/>
              <a:t>Domains, Aug </a:t>
            </a:r>
            <a:r>
              <a:rPr lang="en-US" dirty="0"/>
              <a:t>1995 - </a:t>
            </a:r>
            <a:r>
              <a:rPr lang="en-US" dirty="0" smtClean="0"/>
              <a:t>Aug </a:t>
            </a:r>
            <a:r>
              <a:rPr lang="en-US" dirty="0"/>
              <a:t>2010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6400800"/>
            <a:ext cx="838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3"/>
              </a:rPr>
              <a:t>http://news.netcraft.com/archives/2010/08/11/august-2010-web-server-survey-4.html#more-2752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Hypertext Transfer Protocol (HTTP)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HTTP is the set of rules that govern communication between web browsers and web servers.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819400"/>
            <a:ext cx="7391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Client Request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GET /comp/ HTTP/1.1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Host: www.harding.edu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u="sng" dirty="0" smtClean="0"/>
              <a:t>Server Response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HTTP/1.1 200 OK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Content-Length: 6018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Content-Type: text/html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Content-Location: http://www.harding.edu/comp/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Last-Modified: </a:t>
            </a:r>
            <a:r>
              <a:rPr lang="sv-SE" sz="1600" dirty="0" smtClean="0">
                <a:latin typeface="Courier New" pitchFamily="49" charset="0"/>
                <a:cs typeface="Courier New" pitchFamily="49" charset="0"/>
              </a:rPr>
              <a:t>Mon, 05 Jul 2010 18:49:40 GMT</a:t>
            </a:r>
          </a:p>
          <a:p>
            <a:r>
              <a:rPr lang="sv-SE" sz="1600" dirty="0" smtClean="0">
                <a:latin typeface="Courier New" pitchFamily="49" charset="0"/>
                <a:cs typeface="Courier New" pitchFamily="49" charset="0"/>
              </a:rPr>
              <a:t>Server: Microsoft-IIS/6.0 </a:t>
            </a:r>
          </a:p>
          <a:p>
            <a:endParaRPr lang="sv-SE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&lt;!DOCTYPE html PUBLIC "-//W3C//DTD HTML 4.01//EN" "http://www.w3.org/TR/html4/strict.dtd"&gt; &lt;html&gt; &lt;head&gt; &lt;title&gt;Harding University - Computer Science&lt;/title&gt;</a:t>
            </a:r>
            <a:endParaRPr lang="sv-SE" sz="16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28956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 request for </a:t>
            </a:r>
            <a:r>
              <a:rPr lang="en-US" sz="2000" dirty="0" smtClean="0">
                <a:hlinkClick r:id="rId2"/>
              </a:rPr>
              <a:t>http://www.harding.edu/comp/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Resource Locator (URL)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URL identifies the location of a resource on the Web.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404878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http://www.foo.org/abc/bar.html</a:t>
            </a:r>
            <a:endParaRPr lang="en-US" sz="3200" dirty="0"/>
          </a:p>
        </p:txBody>
      </p:sp>
      <p:sp>
        <p:nvSpPr>
          <p:cNvPr id="5" name="Right Brace 4"/>
          <p:cNvSpPr/>
          <p:nvPr/>
        </p:nvSpPr>
        <p:spPr>
          <a:xfrm rot="5400000">
            <a:off x="2133600" y="4353580"/>
            <a:ext cx="152400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49631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scheme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3848100" y="3705880"/>
            <a:ext cx="152400" cy="2057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24200" y="49631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hostname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49631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path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 rot="5400000">
            <a:off x="6134100" y="3705879"/>
            <a:ext cx="152400" cy="2057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 rot="16200000" flipV="1">
            <a:off x="3200400" y="3429000"/>
            <a:ext cx="1524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28800" y="28194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local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hostname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 rot="16200000" flipV="1">
            <a:off x="4343400" y="3352800"/>
            <a:ext cx="152400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05200" y="28194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domain 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name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19600" y="4114800"/>
            <a:ext cx="685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10200" y="3276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TLD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5029200" y="3733800"/>
            <a:ext cx="609600" cy="457200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Name System (DNS)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2"/>
              </a:rPr>
              <a:t>DNS</a:t>
            </a:r>
            <a:r>
              <a:rPr lang="en-US" sz="2800" dirty="0" smtClean="0"/>
              <a:t> is a hierarchical look-up service that converts a given hostname into its equivalent IP address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36576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www.google.com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1.4.5.8</a:t>
            </a:r>
          </a:p>
          <a:p>
            <a:r>
              <a:rPr lang="en-US" dirty="0" smtClean="0">
                <a:sym typeface="Wingdings" pitchFamily="2" charset="2"/>
                <a:hlinkClick r:id="rId4"/>
              </a:rPr>
              <a:t>www.cnn.com</a:t>
            </a:r>
            <a:r>
              <a:rPr lang="en-US" dirty="0" smtClean="0">
                <a:sym typeface="Wingdings" pitchFamily="2" charset="2"/>
              </a:rPr>
              <a:t>  4.6.2.8</a:t>
            </a:r>
          </a:p>
          <a:p>
            <a:r>
              <a:rPr lang="en-US" dirty="0" smtClean="0">
                <a:sym typeface="Wingdings" pitchFamily="2" charset="2"/>
                <a:hlinkClick r:id="rId5"/>
              </a:rPr>
              <a:t>www.hulu.com</a:t>
            </a:r>
            <a:r>
              <a:rPr lang="en-US" dirty="0" smtClean="0">
                <a:sym typeface="Wingdings" pitchFamily="2" charset="2"/>
              </a:rPr>
              <a:t>  6.7.8.9</a:t>
            </a:r>
          </a:p>
          <a:p>
            <a:r>
              <a:rPr lang="en-US" dirty="0" smtClean="0">
                <a:sym typeface="Wingdings" pitchFamily="2" charset="2"/>
              </a:rPr>
              <a:t>Etc ...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0" y="2895600"/>
            <a:ext cx="30480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0400" y="2971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DNS Server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14600" y="3657600"/>
            <a:ext cx="533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34290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www.harding.edu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096000" y="3733800"/>
            <a:ext cx="533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05600" y="35052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128.82.4.20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54864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DNS servers contact parent servers for missing entries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Authoritative name servers are responsible for specific domains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Warning: </a:t>
            </a:r>
            <a:r>
              <a:rPr lang="en-US" sz="2400" dirty="0" smtClean="0">
                <a:hlinkClick r:id="rId6"/>
              </a:rPr>
              <a:t>DNS cache poisoning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Web Page Request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2706469"/>
            <a:ext cx="22098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2858869"/>
            <a:ext cx="1905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http://foo.org/bar.html</a:t>
            </a:r>
            <a:endParaRPr lang="en-US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3392269"/>
            <a:ext cx="1905000" cy="2286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2600" y="2706469"/>
            <a:ext cx="2209800" cy="31242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5983069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Client / Web Browser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5983069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Web Server</a:t>
            </a:r>
            <a:endParaRPr lang="en-US" sz="20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3124200" y="2935069"/>
            <a:ext cx="2438400" cy="458788"/>
            <a:chOff x="3124200" y="2935069"/>
            <a:chExt cx="2438400" cy="458788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3124200" y="3392269"/>
              <a:ext cx="2438400" cy="1588"/>
            </a:xfrm>
            <a:prstGeom prst="straightConnector1">
              <a:avLst/>
            </a:prstGeom>
            <a:ln w="19050"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200400" y="2935069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(4) </a:t>
              </a:r>
              <a:r>
                <a:rPr lang="en-US" dirty="0" smtClean="0"/>
                <a:t>HTTP GET bar.html</a:t>
              </a:r>
              <a:endParaRPr lang="en-US" dirty="0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304800" y="2173069"/>
            <a:ext cx="16764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(1) </a:t>
            </a:r>
            <a:r>
              <a:rPr lang="en-US" dirty="0" smtClean="0">
                <a:solidFill>
                  <a:schemeClr val="tx1"/>
                </a:solidFill>
              </a:rPr>
              <a:t>Enter URL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3124200" y="3620869"/>
            <a:ext cx="2438400" cy="458788"/>
            <a:chOff x="3124200" y="3620869"/>
            <a:chExt cx="2438400" cy="458788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3124200" y="4078069"/>
              <a:ext cx="2438400" cy="1588"/>
            </a:xfrm>
            <a:prstGeom prst="straightConnector1">
              <a:avLst/>
            </a:prstGeom>
            <a:ln w="19050"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276600" y="3620869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(6) </a:t>
              </a:r>
              <a:r>
                <a:rPr lang="en-US" dirty="0" smtClean="0"/>
                <a:t>HTTP Response</a:t>
              </a:r>
              <a:endParaRPr lang="en-US" dirty="0"/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5715000" y="3316069"/>
            <a:ext cx="19050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(5) </a:t>
            </a:r>
            <a:r>
              <a:rPr lang="en-US" dirty="0" smtClean="0">
                <a:solidFill>
                  <a:schemeClr val="tx1"/>
                </a:solidFill>
              </a:rPr>
              <a:t>Locate the resource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143000" y="4001869"/>
            <a:ext cx="17526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(7) </a:t>
            </a:r>
            <a:r>
              <a:rPr lang="en-US" dirty="0" smtClean="0">
                <a:solidFill>
                  <a:schemeClr val="tx1"/>
                </a:solidFill>
              </a:rPr>
              <a:t>Parse HTML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&amp; display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3124200" y="4535269"/>
            <a:ext cx="2438400" cy="534988"/>
            <a:chOff x="3124200" y="4535269"/>
            <a:chExt cx="2438400" cy="534988"/>
          </a:xfrm>
        </p:grpSpPr>
        <p:grpSp>
          <p:nvGrpSpPr>
            <p:cNvPr id="41" name="Group 40"/>
            <p:cNvGrpSpPr/>
            <p:nvPr/>
          </p:nvGrpSpPr>
          <p:grpSpPr>
            <a:xfrm>
              <a:off x="3124200" y="4535269"/>
              <a:ext cx="2438400" cy="382588"/>
              <a:chOff x="3124200" y="4535269"/>
              <a:chExt cx="2438400" cy="382588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>
                <a:off x="3124200" y="4916269"/>
                <a:ext cx="2438400" cy="1588"/>
              </a:xfrm>
              <a:prstGeom prst="straightConnector1">
                <a:avLst/>
              </a:prstGeom>
              <a:ln w="19050"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3200400" y="4535269"/>
                <a:ext cx="228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(8) </a:t>
                </a:r>
                <a:r>
                  <a:rPr lang="en-US" dirty="0" smtClean="0"/>
                  <a:t>HTTP GET image1</a:t>
                </a:r>
                <a:endParaRPr lang="en-US" dirty="0"/>
              </a:p>
            </p:txBody>
          </p:sp>
        </p:grpSp>
        <p:cxnSp>
          <p:nvCxnSpPr>
            <p:cNvPr id="26" name="Straight Arrow Connector 25"/>
            <p:cNvCxnSpPr/>
            <p:nvPr/>
          </p:nvCxnSpPr>
          <p:spPr>
            <a:xfrm flipH="1">
              <a:off x="3124200" y="5068669"/>
              <a:ext cx="2438400" cy="1588"/>
            </a:xfrm>
            <a:prstGeom prst="straightConnector1">
              <a:avLst/>
            </a:prstGeom>
            <a:ln w="19050"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124200" y="5144869"/>
            <a:ext cx="2438400" cy="1332131"/>
            <a:chOff x="3124200" y="5144869"/>
            <a:chExt cx="2438400" cy="1332131"/>
          </a:xfrm>
        </p:grpSpPr>
        <p:grpSp>
          <p:nvGrpSpPr>
            <p:cNvPr id="43" name="Group 42"/>
            <p:cNvGrpSpPr/>
            <p:nvPr/>
          </p:nvGrpSpPr>
          <p:grpSpPr>
            <a:xfrm>
              <a:off x="3124200" y="5144869"/>
              <a:ext cx="2438400" cy="534988"/>
              <a:chOff x="3124200" y="5144869"/>
              <a:chExt cx="2438400" cy="534988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>
                <a:off x="3124200" y="5525869"/>
                <a:ext cx="2438400" cy="1588"/>
              </a:xfrm>
              <a:prstGeom prst="straightConnector1">
                <a:avLst/>
              </a:prstGeom>
              <a:ln w="19050"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3200400" y="5144869"/>
                <a:ext cx="228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(N) </a:t>
                </a:r>
                <a:r>
                  <a:rPr lang="en-US" dirty="0" smtClean="0"/>
                  <a:t>HTTP GET </a:t>
                </a:r>
                <a:r>
                  <a:rPr lang="en-US" dirty="0" err="1" smtClean="0"/>
                  <a:t>imageN</a:t>
                </a:r>
                <a:endParaRPr lang="en-US" dirty="0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flipH="1">
                <a:off x="3124200" y="5678269"/>
                <a:ext cx="2438400" cy="1588"/>
              </a:xfrm>
              <a:prstGeom prst="straightConnector1">
                <a:avLst/>
              </a:prstGeom>
              <a:ln w="19050"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3200400" y="5830669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Potentially many requests</a:t>
              </a:r>
              <a:endParaRPr lang="en-US" dirty="0"/>
            </a:p>
          </p:txBody>
        </p:sp>
      </p:grpSp>
      <p:sp>
        <p:nvSpPr>
          <p:cNvPr id="31" name="Flowchart: Magnetic Disk 30"/>
          <p:cNvSpPr/>
          <p:nvPr/>
        </p:nvSpPr>
        <p:spPr>
          <a:xfrm>
            <a:off x="3657600" y="1524000"/>
            <a:ext cx="838200" cy="609600"/>
          </a:xfrm>
          <a:prstGeom prst="flowChartMagneticDisk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DNS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133600" y="2057400"/>
            <a:ext cx="1828800" cy="801469"/>
            <a:chOff x="2133600" y="2057400"/>
            <a:chExt cx="1828800" cy="801469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3124200" y="2133600"/>
              <a:ext cx="762000" cy="725269"/>
            </a:xfrm>
            <a:prstGeom prst="straightConnector1">
              <a:avLst/>
            </a:prstGeom>
            <a:ln w="19050"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133600" y="20574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(2) </a:t>
              </a:r>
              <a:r>
                <a:rPr lang="en-US" dirty="0" smtClean="0"/>
                <a:t>foo.org</a:t>
              </a:r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124200" y="2133600"/>
            <a:ext cx="1828800" cy="877670"/>
            <a:chOff x="3124200" y="2133600"/>
            <a:chExt cx="1828800" cy="877670"/>
          </a:xfrm>
        </p:grpSpPr>
        <p:sp>
          <p:nvSpPr>
            <p:cNvPr id="36" name="TextBox 35"/>
            <p:cNvSpPr txBox="1"/>
            <p:nvPr/>
          </p:nvSpPr>
          <p:spPr>
            <a:xfrm>
              <a:off x="3810000" y="22860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(3) </a:t>
              </a:r>
              <a:r>
                <a:rPr lang="en-US" dirty="0" smtClean="0"/>
                <a:t>1.2.3.4</a:t>
              </a:r>
              <a:endParaRPr lang="en-US" dirty="0"/>
            </a:p>
          </p:txBody>
        </p:sp>
        <p:cxnSp>
          <p:nvCxnSpPr>
            <p:cNvPr id="37" name="Straight Arrow Connector 36"/>
            <p:cNvCxnSpPr>
              <a:endCxn id="31" idx="3"/>
            </p:cNvCxnSpPr>
            <p:nvPr/>
          </p:nvCxnSpPr>
          <p:spPr>
            <a:xfrm flipV="1">
              <a:off x="3124200" y="2133600"/>
              <a:ext cx="952500" cy="877670"/>
            </a:xfrm>
            <a:prstGeom prst="straightConnector1">
              <a:avLst/>
            </a:prstGeom>
            <a:ln w="19050">
              <a:headEnd type="stealth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Dissecting the Request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8956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GET /comp/ HTTP/1.1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Host: www.harding.edu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User-Agent: Mozilla/5.0 Firefox/3.6.8</a:t>
            </a:r>
          </a:p>
          <a:p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762000" y="2895600"/>
            <a:ext cx="762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8" idx="7"/>
          </p:cNvCxnSpPr>
          <p:nvPr/>
        </p:nvCxnSpPr>
        <p:spPr>
          <a:xfrm rot="5400000">
            <a:off x="1399759" y="2669212"/>
            <a:ext cx="305993" cy="280693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90600" y="2133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Request type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Dissecting the Request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8956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GET /comp/ HTTP/1.1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Host: www.harding.edu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User-Agent: Mozilla/5.0 Firefox/3.6.8</a:t>
            </a:r>
          </a:p>
          <a:p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1524000" y="2895600"/>
            <a:ext cx="1219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2171702" y="2781299"/>
            <a:ext cx="228599" cy="3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5400" y="2133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Relative URL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Dissecting the Request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8956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GET /comp/ HTTP/1.1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Host: www.harding.edu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User-Agent: Mozilla/5.0 Firefox/3.6.8</a:t>
            </a:r>
          </a:p>
          <a:p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2590800" y="2895600"/>
            <a:ext cx="1981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3543302" y="2781298"/>
            <a:ext cx="228599" cy="3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38400" y="2133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HTTP version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Dissecting the Request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8956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GET /comp/ HTTP/1.1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Host: www.harding.edu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User-Agent: Mozilla/5.0 Firefox/3.6.8</a:t>
            </a:r>
          </a:p>
          <a:p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1752600" y="3276600"/>
            <a:ext cx="3200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4648203" y="3048001"/>
            <a:ext cx="304799" cy="30479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43400" y="2514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Hostname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Dissecting the Request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8956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GET /comp/ HTTP/1.1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Host: www.harding.edu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User-Agent: Mozilla/5.0 Firefox/3.6.8</a:t>
            </a:r>
          </a:p>
          <a:p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2819400" y="3581400"/>
            <a:ext cx="4953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5753100" y="3314700"/>
            <a:ext cx="304799" cy="228599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0" y="2667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Identify client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Internet?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“</a:t>
            </a:r>
            <a:r>
              <a:rPr lang="en-US" dirty="0" smtClean="0">
                <a:hlinkClick r:id="rId2"/>
              </a:rPr>
              <a:t>series of tubes</a:t>
            </a:r>
            <a:r>
              <a:rPr lang="en-US" dirty="0" smtClean="0"/>
              <a:t>” </a:t>
            </a:r>
            <a:br>
              <a:rPr lang="en-US" dirty="0" smtClean="0"/>
            </a:br>
            <a:r>
              <a:rPr lang="en-US" sz="2000" dirty="0" smtClean="0"/>
              <a:t>Senator Ted Stevens (June 28, 2006)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 many </a:t>
            </a:r>
            <a:r>
              <a:rPr lang="en-US" dirty="0" smtClean="0">
                <a:hlinkClick r:id="rId3"/>
              </a:rPr>
              <a:t>internets</a:t>
            </a:r>
            <a:r>
              <a:rPr lang="en-US" dirty="0" smtClean="0"/>
              <a:t> are there?</a:t>
            </a:r>
            <a:endParaRPr lang="en-US" dirty="0"/>
          </a:p>
        </p:txBody>
      </p:sp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856748"/>
            <a:ext cx="1981200" cy="149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95800" y="50292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“I hear there’s rumors on the internets that we’re going to have a draft.”  - George Bush (Oct 4, 2008)</a:t>
            </a:r>
            <a:endParaRPr lang="en-US" sz="2000" dirty="0"/>
          </a:p>
        </p:txBody>
      </p:sp>
      <p:pic>
        <p:nvPicPr>
          <p:cNvPr id="1029" name="Picture 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2743200"/>
            <a:ext cx="332982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hrome's about:internet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1524000"/>
            <a:ext cx="3366674" cy="23526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5532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inspiration: </a:t>
            </a:r>
            <a:r>
              <a:rPr lang="en-US" sz="1400" dirty="0" smtClean="0">
                <a:hlinkClick r:id="rId9"/>
              </a:rPr>
              <a:t>Marty </a:t>
            </a:r>
            <a:r>
              <a:rPr lang="en-US" sz="1400" dirty="0" err="1" smtClean="0">
                <a:hlinkClick r:id="rId9"/>
              </a:rPr>
              <a:t>Stepp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Dissecting the Response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6764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HTTP/1.1 200 OK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Content-Length: 6018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Content-Type: text/html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Content-Location: http://www.harding.edu/comp/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Last-Modified: </a:t>
            </a:r>
            <a:r>
              <a:rPr lang="sv-SE" dirty="0" smtClean="0">
                <a:latin typeface="Courier New" pitchFamily="49" charset="0"/>
                <a:cs typeface="Courier New" pitchFamily="49" charset="0"/>
              </a:rPr>
              <a:t>Mon, 05 Jul 2010 18:49:40 GMT</a:t>
            </a:r>
          </a:p>
          <a:p>
            <a:r>
              <a:rPr lang="sv-SE" dirty="0" smtClean="0">
                <a:latin typeface="Courier New" pitchFamily="49" charset="0"/>
                <a:cs typeface="Courier New" pitchFamily="49" charset="0"/>
              </a:rPr>
              <a:t>Server: Microsoft-IIS/6.0 </a:t>
            </a:r>
          </a:p>
          <a:p>
            <a:endParaRPr lang="sv-SE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&lt;!DOCTYPE html PUBLIC "-//W3C//DTD HTML 4.01//EN" "http://www.w3.org/TR/html4/strict.dtd"&gt; &lt;html&gt; &lt;head&gt; &lt;title&gt;Harding University - Computer Science&lt;/title&gt;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Etc...</a:t>
            </a:r>
            <a:endParaRPr lang="sv-SE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1066800" y="1600200"/>
            <a:ext cx="152400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286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Header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1066800" y="3657600"/>
            <a:ext cx="152400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4343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Message body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1" name="Group 16"/>
          <p:cNvGrpSpPr/>
          <p:nvPr/>
        </p:nvGrpSpPr>
        <p:grpSpPr>
          <a:xfrm>
            <a:off x="228600" y="914400"/>
            <a:ext cx="2286000" cy="1143000"/>
            <a:chOff x="228600" y="914400"/>
            <a:chExt cx="2286000" cy="1143000"/>
          </a:xfrm>
        </p:grpSpPr>
        <p:sp>
          <p:nvSpPr>
            <p:cNvPr id="8" name="Oval 7"/>
            <p:cNvSpPr/>
            <p:nvPr/>
          </p:nvSpPr>
          <p:spPr>
            <a:xfrm>
              <a:off x="1295400" y="1600200"/>
              <a:ext cx="12192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447800" y="1371600"/>
              <a:ext cx="228600" cy="21935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28600" y="9144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HTTP version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7"/>
          <p:cNvGrpSpPr/>
          <p:nvPr/>
        </p:nvGrpSpPr>
        <p:grpSpPr>
          <a:xfrm>
            <a:off x="2514600" y="1219200"/>
            <a:ext cx="4495800" cy="838200"/>
            <a:chOff x="2514600" y="1219200"/>
            <a:chExt cx="4495800" cy="838200"/>
          </a:xfrm>
        </p:grpSpPr>
        <p:sp>
          <p:nvSpPr>
            <p:cNvPr id="13" name="Oval 12"/>
            <p:cNvSpPr/>
            <p:nvPr/>
          </p:nvSpPr>
          <p:spPr>
            <a:xfrm>
              <a:off x="2514600" y="1600200"/>
              <a:ext cx="10668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0800000" flipV="1">
              <a:off x="3581400" y="1524000"/>
              <a:ext cx="457200" cy="21935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114800" y="1219200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Status code &amp; phrase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Line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2057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HTTP/1.1 200 OK</a:t>
            </a:r>
            <a:endParaRPr lang="sv-SE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3429000"/>
            <a:ext cx="647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2"/>
              </a:rPr>
              <a:t>Popular status codes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200	Successful</a:t>
            </a:r>
          </a:p>
          <a:p>
            <a:r>
              <a:rPr lang="en-US" sz="2400" dirty="0" smtClean="0"/>
              <a:t>301 	Moved permanently</a:t>
            </a:r>
          </a:p>
          <a:p>
            <a:r>
              <a:rPr lang="en-US" sz="2400" dirty="0" smtClean="0"/>
              <a:t>302 	Found under different temporary URI</a:t>
            </a:r>
          </a:p>
          <a:p>
            <a:r>
              <a:rPr lang="en-US" sz="2400" dirty="0" smtClean="0"/>
              <a:t>403	Forbidden – you don’t have permission</a:t>
            </a:r>
          </a:p>
          <a:p>
            <a:r>
              <a:rPr lang="en-US" sz="2400" dirty="0" smtClean="0"/>
              <a:t>404	Not found</a:t>
            </a:r>
          </a:p>
          <a:p>
            <a:r>
              <a:rPr lang="en-US" sz="2400" dirty="0" smtClean="0"/>
              <a:t>500	Internal server error</a:t>
            </a:r>
          </a:p>
          <a:p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667000" y="2667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HTTP version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ight Brace 14"/>
          <p:cNvSpPr/>
          <p:nvPr/>
        </p:nvSpPr>
        <p:spPr>
          <a:xfrm rot="5400000">
            <a:off x="3505200" y="1828800"/>
            <a:ext cx="152400" cy="137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 rot="16200000" flipV="1">
            <a:off x="4953000" y="1447800"/>
            <a:ext cx="152400" cy="121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76600" y="1524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Status code &amp; phrase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Dissecting the Response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6764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HTTP/1.1 200 OK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Content-Length: 6018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Content-Type: text/html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Content-Location: http://www.harding.edu/comp/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Last-Modified: </a:t>
            </a:r>
            <a:r>
              <a:rPr lang="sv-SE" dirty="0" smtClean="0">
                <a:latin typeface="Courier New" pitchFamily="49" charset="0"/>
                <a:cs typeface="Courier New" pitchFamily="49" charset="0"/>
              </a:rPr>
              <a:t>Mon, 05 Jul 2010 18:49:40 GMT</a:t>
            </a:r>
          </a:p>
          <a:p>
            <a:r>
              <a:rPr lang="sv-SE" dirty="0" smtClean="0">
                <a:latin typeface="Courier New" pitchFamily="49" charset="0"/>
                <a:cs typeface="Courier New" pitchFamily="49" charset="0"/>
              </a:rPr>
              <a:t>Server: Microsoft-IIS/6.0 </a:t>
            </a:r>
          </a:p>
          <a:p>
            <a:endParaRPr lang="sv-SE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&lt;!DOCTYPE html PUBLIC "-//W3C//DTD HTML 4.01//EN" "http://www.w3.org/TR/html4/strict.dtd"&gt; &lt;html&gt; &lt;head&gt; &lt;title&gt;Harding University - Computer Science&lt;/title&gt;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Etc...</a:t>
            </a:r>
            <a:endParaRPr lang="sv-SE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1066800" y="1600200"/>
            <a:ext cx="152400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286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Header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1066800" y="3657600"/>
            <a:ext cx="152400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4343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Message body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429000" y="1905000"/>
            <a:ext cx="838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8" idx="7"/>
          </p:cNvCxnSpPr>
          <p:nvPr/>
        </p:nvCxnSpPr>
        <p:spPr>
          <a:xfrm rot="10800000" flipV="1">
            <a:off x="4144448" y="1752599"/>
            <a:ext cx="656152" cy="219356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00600" y="13716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Number of bytes in response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Dissecting the Response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6764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HTTP/1.1 200 OK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Content-Length: 6018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Content-Type: text/html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Content-Location: http://www.harding.edu/comp/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Last-Modified: </a:t>
            </a:r>
            <a:r>
              <a:rPr lang="sv-SE" dirty="0" smtClean="0">
                <a:latin typeface="Courier New" pitchFamily="49" charset="0"/>
                <a:cs typeface="Courier New" pitchFamily="49" charset="0"/>
              </a:rPr>
              <a:t>Mon, 05 Jul 2010 18:49:40 GMT</a:t>
            </a:r>
          </a:p>
          <a:p>
            <a:r>
              <a:rPr lang="sv-SE" dirty="0" smtClean="0">
                <a:latin typeface="Courier New" pitchFamily="49" charset="0"/>
                <a:cs typeface="Courier New" pitchFamily="49" charset="0"/>
              </a:rPr>
              <a:t>Server: Microsoft-IIS/6.0 </a:t>
            </a:r>
          </a:p>
          <a:p>
            <a:endParaRPr lang="sv-SE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&lt;!DOCTYPE html PUBLIC "-//W3C//DTD HTML 4.01//EN" "http://www.w3.org/TR/html4/strict.dtd"&gt; &lt;html&gt; &lt;head&gt; &lt;title&gt;Harding University - Computer Science&lt;/title&gt;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Etc...</a:t>
            </a:r>
            <a:endParaRPr lang="sv-SE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1066800" y="1600200"/>
            <a:ext cx="152400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286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Header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1066800" y="3657600"/>
            <a:ext cx="152400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4343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Message body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200400" y="2209800"/>
            <a:ext cx="1447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8" idx="7"/>
          </p:cNvCxnSpPr>
          <p:nvPr/>
        </p:nvCxnSpPr>
        <p:spPr>
          <a:xfrm rot="10800000" flipV="1">
            <a:off x="4436175" y="2015835"/>
            <a:ext cx="509899" cy="2609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29200" y="1600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MIME type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MIME types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text/html</a:t>
            </a:r>
          </a:p>
          <a:p>
            <a:r>
              <a:rPr lang="en-US" sz="3200" dirty="0" smtClean="0"/>
              <a:t>text/plain</a:t>
            </a:r>
          </a:p>
          <a:p>
            <a:endParaRPr lang="en-US" sz="3200" dirty="0" smtClean="0"/>
          </a:p>
          <a:p>
            <a:r>
              <a:rPr lang="en-US" sz="3200" dirty="0" smtClean="0"/>
              <a:t>image/jpeg</a:t>
            </a:r>
          </a:p>
          <a:p>
            <a:r>
              <a:rPr lang="en-US" sz="3200" dirty="0" smtClean="0"/>
              <a:t>image/gif</a:t>
            </a:r>
          </a:p>
          <a:p>
            <a:r>
              <a:rPr lang="en-US" sz="3200" dirty="0" smtClean="0"/>
              <a:t>image/</a:t>
            </a:r>
            <a:r>
              <a:rPr lang="en-US" sz="3200" dirty="0" err="1" smtClean="0"/>
              <a:t>png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581400" y="1600200"/>
            <a:ext cx="51054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application/</a:t>
            </a:r>
            <a:r>
              <a:rPr lang="en-US" sz="3200" dirty="0" err="1" smtClean="0"/>
              <a:t>pdf</a:t>
            </a:r>
            <a:endParaRPr lang="en-US" sz="3200" dirty="0" smtClean="0"/>
          </a:p>
          <a:p>
            <a:r>
              <a:rPr lang="en-US" sz="3200" dirty="0" smtClean="0"/>
              <a:t>application/</a:t>
            </a:r>
            <a:r>
              <a:rPr lang="en-US" sz="3200" dirty="0" err="1" smtClean="0"/>
              <a:t>msword</a:t>
            </a:r>
            <a:endParaRPr lang="en-US" sz="3200" dirty="0" smtClean="0"/>
          </a:p>
          <a:p>
            <a:r>
              <a:rPr lang="en-US" sz="3200" dirty="0" smtClean="0"/>
              <a:t>application/vnd.ms-excel</a:t>
            </a:r>
          </a:p>
          <a:p>
            <a:endParaRPr lang="en-US" sz="3200" dirty="0" smtClean="0"/>
          </a:p>
          <a:p>
            <a:r>
              <a:rPr lang="en-US" sz="3200" dirty="0" smtClean="0"/>
              <a:t>video/</a:t>
            </a:r>
            <a:r>
              <a:rPr lang="en-US" sz="3200" dirty="0" err="1" smtClean="0"/>
              <a:t>quicktime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58674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hlinkClick r:id="rId2"/>
              </a:rPr>
              <a:t>IANA list of MIME types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Dissecting the Response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6764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HTTP/1.1 200 OK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Content-Length: 6018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Content-Type: text/html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Content-Location: http://www.harding.edu/comp/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Last-Modified: </a:t>
            </a:r>
            <a:r>
              <a:rPr lang="sv-SE" dirty="0" smtClean="0">
                <a:latin typeface="Courier New" pitchFamily="49" charset="0"/>
                <a:cs typeface="Courier New" pitchFamily="49" charset="0"/>
              </a:rPr>
              <a:t>Mon, 05 Jul 2010 18:49:40 GMT</a:t>
            </a:r>
          </a:p>
          <a:p>
            <a:r>
              <a:rPr lang="sv-SE" dirty="0" smtClean="0">
                <a:latin typeface="Courier New" pitchFamily="49" charset="0"/>
                <a:cs typeface="Courier New" pitchFamily="49" charset="0"/>
              </a:rPr>
              <a:t>Server: Microsoft-IIS/6.0 </a:t>
            </a:r>
          </a:p>
          <a:p>
            <a:endParaRPr lang="sv-SE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&lt;!DOCTYPE html PUBLIC "-//W3C//DTD HTML 4.01//EN" "http://www.w3.org/TR/html4/strict.dtd"&gt; &lt;html&gt; &lt;head&gt; &lt;title&gt;Harding University - Computer Science&lt;/title&gt;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Etc...</a:t>
            </a:r>
            <a:endParaRPr lang="sv-SE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1066800" y="1600200"/>
            <a:ext cx="152400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286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Header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1066800" y="3657600"/>
            <a:ext cx="152400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4343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Message body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733800" y="2438400"/>
            <a:ext cx="426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5829300" y="2247900"/>
            <a:ext cx="3810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76800" y="1600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URI for resource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Dissecting the Response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6764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HTTP/1.1 200 OK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Content-Length: 6018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Content-Type: text/html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Content-Location: http://www.harding.edu/comp/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Last-Modified: </a:t>
            </a:r>
            <a:r>
              <a:rPr lang="sv-SE" dirty="0" smtClean="0">
                <a:latin typeface="Courier New" pitchFamily="49" charset="0"/>
                <a:cs typeface="Courier New" pitchFamily="49" charset="0"/>
              </a:rPr>
              <a:t>Mon, 05 Jul 2010 18:49:40 GMT</a:t>
            </a:r>
          </a:p>
          <a:p>
            <a:r>
              <a:rPr lang="sv-SE" dirty="0" smtClean="0">
                <a:latin typeface="Courier New" pitchFamily="49" charset="0"/>
                <a:cs typeface="Courier New" pitchFamily="49" charset="0"/>
              </a:rPr>
              <a:t>Server: Microsoft-IIS/6.0 </a:t>
            </a:r>
          </a:p>
          <a:p>
            <a:endParaRPr lang="sv-SE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&lt;!DOCTYPE html PUBLIC "-//W3C//DTD HTML 4.01//EN" "http://www.w3.org/TR/html4/strict.dtd"&gt; &lt;html&gt; &lt;head&gt; &lt;title&gt;Harding University - Computer Science&lt;/title&gt;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Etc...</a:t>
            </a:r>
            <a:endParaRPr lang="sv-SE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1066800" y="1600200"/>
            <a:ext cx="152400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286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Header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1066800" y="3657600"/>
            <a:ext cx="152400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4343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Message body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276600" y="2743200"/>
            <a:ext cx="426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5638800" y="2362200"/>
            <a:ext cx="6096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0" y="1295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When the file was last modified on the server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Dissecting the Response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6764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HTTP/1.1 200 OK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Content-Length: 6018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Content-Type: text/html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Content-Location: http://www.harding.edu/comp/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Last-Modified: </a:t>
            </a:r>
            <a:r>
              <a:rPr lang="sv-SE" dirty="0" smtClean="0">
                <a:latin typeface="Courier New" pitchFamily="49" charset="0"/>
                <a:cs typeface="Courier New" pitchFamily="49" charset="0"/>
              </a:rPr>
              <a:t>Mon, 05 Jul 2010 18:49:40 GMT</a:t>
            </a:r>
          </a:p>
          <a:p>
            <a:r>
              <a:rPr lang="sv-SE" dirty="0" smtClean="0">
                <a:latin typeface="Courier New" pitchFamily="49" charset="0"/>
                <a:cs typeface="Courier New" pitchFamily="49" charset="0"/>
              </a:rPr>
              <a:t>Server: Microsoft-IIS/6.0 </a:t>
            </a:r>
          </a:p>
          <a:p>
            <a:endParaRPr lang="sv-SE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&lt;!DOCTYPE html PUBLIC "-//W3C//DTD HTML 4.01//EN" "http://www.w3.org/TR/html4/strict.dtd"&gt; &lt;html&gt; &lt;head&gt; &lt;title&gt;Harding University - Computer Science&lt;/title&gt;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Etc...</a:t>
            </a:r>
            <a:endParaRPr lang="sv-SE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1066800" y="1600200"/>
            <a:ext cx="152400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286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Header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1066800" y="3657600"/>
            <a:ext cx="152400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4343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Message body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0" y="3048000"/>
            <a:ext cx="2819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4495800" y="2286000"/>
            <a:ext cx="914400" cy="762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0" y="1676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Web server software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Dissecting the Response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6764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HTTP/1.1 200 OK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Content-Length: 6018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Content-Type: text/html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Content-Location: http://www.harding.edu/comp/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Last-Modified: </a:t>
            </a:r>
            <a:r>
              <a:rPr lang="sv-SE" dirty="0" smtClean="0">
                <a:latin typeface="Courier New" pitchFamily="49" charset="0"/>
                <a:cs typeface="Courier New" pitchFamily="49" charset="0"/>
              </a:rPr>
              <a:t>Mon, 05 Jul 2010 18:49:40 GMT</a:t>
            </a:r>
          </a:p>
          <a:p>
            <a:r>
              <a:rPr lang="sv-SE" dirty="0" smtClean="0">
                <a:latin typeface="Courier New" pitchFamily="49" charset="0"/>
                <a:cs typeface="Courier New" pitchFamily="49" charset="0"/>
              </a:rPr>
              <a:t>Server: Microsoft-IIS/6.0 </a:t>
            </a:r>
          </a:p>
          <a:p>
            <a:endParaRPr lang="sv-SE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&lt;!DOCTYPE html PUBLIC "-//W3C//DTD HTML 4.01//EN" "http://www.w3.org/TR/html4/strict.dtd"&gt; &lt;html&gt; &lt;head&gt; &lt;title&gt;Harding University - Computer Science&lt;/title&gt;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Etc...</a:t>
            </a:r>
            <a:endParaRPr lang="sv-SE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1066800" y="1600200"/>
            <a:ext cx="152400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286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Header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1066800" y="3657600"/>
            <a:ext cx="152400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4343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Message body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52578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HTML displayed in the browser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19200" y="3505200"/>
            <a:ext cx="72390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see the HTTP headers?</a:t>
            </a:r>
            <a:endParaRPr 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705600" cy="46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64008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FireFox</a:t>
            </a:r>
            <a:r>
              <a:rPr lang="en-US" dirty="0" smtClean="0"/>
              <a:t> Add-on: </a:t>
            </a:r>
            <a:r>
              <a:rPr lang="en-US" dirty="0" smtClean="0">
                <a:hlinkClick r:id="rId3"/>
              </a:rPr>
              <a:t>Live HTTP Headers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352425"/>
            <a:ext cx="619125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62200" y="64886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hlinkClick r:id="rId3"/>
              </a:rPr>
              <a:t>http://www.opte.org/maps/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25908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“The</a:t>
            </a:r>
            <a:r>
              <a:rPr lang="en-US" dirty="0"/>
              <a:t> </a:t>
            </a:r>
            <a:r>
              <a:rPr lang="en-US" b="1" dirty="0"/>
              <a:t>Internet</a:t>
            </a:r>
            <a:r>
              <a:rPr lang="en-US" dirty="0"/>
              <a:t> is a global system of </a:t>
            </a:r>
            <a:r>
              <a:rPr lang="en-US" dirty="0" smtClean="0"/>
              <a:t>interconnected</a:t>
            </a:r>
            <a:r>
              <a:rPr lang="en-US" dirty="0"/>
              <a:t> </a:t>
            </a:r>
            <a:r>
              <a:rPr lang="en-US" dirty="0">
                <a:hlinkClick r:id="rId2" action="ppaction://hlinkfile" tooltip="Computer network"/>
              </a:rPr>
              <a:t>computer networks</a:t>
            </a:r>
            <a:r>
              <a:rPr lang="en-US" dirty="0"/>
              <a:t> that use the standard </a:t>
            </a:r>
            <a:r>
              <a:rPr lang="en-US" dirty="0">
                <a:hlinkClick r:id="rId3" action="ppaction://hlinkfile" tooltip="Internet Protocol Suite"/>
              </a:rPr>
              <a:t>Internet Protocol Suite</a:t>
            </a:r>
            <a:r>
              <a:rPr lang="en-US" dirty="0"/>
              <a:t> (TCP/IP) to serve billions of </a:t>
            </a:r>
            <a:r>
              <a:rPr lang="en-US" dirty="0" smtClean="0"/>
              <a:t>users </a:t>
            </a:r>
            <a:r>
              <a:rPr lang="en-US" dirty="0"/>
              <a:t>worldwide</a:t>
            </a:r>
            <a:r>
              <a:rPr lang="en-US" dirty="0" smtClean="0"/>
              <a:t>.”</a:t>
            </a:r>
            <a:br>
              <a:rPr lang="en-US" dirty="0" smtClean="0"/>
            </a:br>
            <a:r>
              <a:rPr lang="en-US" sz="2000" dirty="0" smtClean="0">
                <a:hlinkClick r:id="rId4"/>
              </a:rPr>
              <a:t>http://en.wikipedia.org/wiki/Internet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6389" name="computr1"/>
          <p:cNvSpPr>
            <a:spLocks noEditPoints="1" noChangeArrowheads="1"/>
          </p:cNvSpPr>
          <p:nvPr/>
        </p:nvSpPr>
        <p:spPr bwMode="auto">
          <a:xfrm>
            <a:off x="914400" y="3962400"/>
            <a:ext cx="990600" cy="1123950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loud"/>
          <p:cNvSpPr>
            <a:spLocks noChangeAspect="1" noEditPoints="1" noChangeArrowheads="1"/>
          </p:cNvSpPr>
          <p:nvPr/>
        </p:nvSpPr>
        <p:spPr bwMode="auto">
          <a:xfrm>
            <a:off x="2514600" y="3429000"/>
            <a:ext cx="4191000" cy="2514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 dirty="0" smtClean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3600" dirty="0" smtClean="0">
                <a:latin typeface="Aharoni" pitchFamily="2" charset="-79"/>
                <a:cs typeface="Aharoni" pitchFamily="2" charset="-79"/>
              </a:rPr>
              <a:t>Internet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computr1"/>
          <p:cNvSpPr>
            <a:spLocks noEditPoints="1" noChangeArrowheads="1"/>
          </p:cNvSpPr>
          <p:nvPr/>
        </p:nvSpPr>
        <p:spPr bwMode="auto">
          <a:xfrm>
            <a:off x="7315200" y="3962400"/>
            <a:ext cx="990600" cy="1123950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" y="5257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Computer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5257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Computer 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5715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255.254.253.252</a:t>
            </a:r>
            <a:endParaRPr lang="en-US" dirty="0"/>
          </a:p>
        </p:txBody>
      </p:sp>
      <p:cxnSp>
        <p:nvCxnSpPr>
          <p:cNvPr id="20" name="Straight Connector 19"/>
          <p:cNvCxnSpPr>
            <a:stCxn id="16389" idx="7"/>
            <a:endCxn id="14" idx="0"/>
          </p:cNvCxnSpPr>
          <p:nvPr/>
        </p:nvCxnSpPr>
        <p:spPr>
          <a:xfrm flipV="1">
            <a:off x="1905000" y="4686300"/>
            <a:ext cx="622600" cy="768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5" idx="3"/>
          </p:cNvCxnSpPr>
          <p:nvPr/>
        </p:nvCxnSpPr>
        <p:spPr>
          <a:xfrm>
            <a:off x="6705600" y="4724400"/>
            <a:ext cx="609600" cy="38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05600" y="5715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1.2.3.4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Protocol Suite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Internet Protocol (IP)</a:t>
            </a:r>
            <a:r>
              <a:rPr lang="en-US" dirty="0" smtClean="0"/>
              <a:t>: </a:t>
            </a:r>
            <a:r>
              <a:rPr lang="en-US" dirty="0"/>
              <a:t>directs packets to a specific computer using an IP </a:t>
            </a:r>
            <a:r>
              <a:rPr lang="en-US" dirty="0" smtClean="0"/>
              <a:t>address</a:t>
            </a:r>
          </a:p>
          <a:p>
            <a:r>
              <a:rPr lang="en-US" b="1" dirty="0" smtClean="0"/>
              <a:t>Transmission Control Protocol (TCP)</a:t>
            </a:r>
            <a:r>
              <a:rPr lang="en-US" dirty="0" smtClean="0"/>
              <a:t>: </a:t>
            </a:r>
            <a:r>
              <a:rPr lang="en-US" dirty="0"/>
              <a:t>directs packets to a specific application on a computer using a port number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hlinkClick r:id="rId2"/>
              </a:rPr>
              <a:t>Common port numbers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22 – </a:t>
            </a:r>
            <a:r>
              <a:rPr lang="en-US" dirty="0" err="1" smtClean="0"/>
              <a:t>ssh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23 – telnet </a:t>
            </a:r>
          </a:p>
          <a:p>
            <a:pPr lvl="2"/>
            <a:r>
              <a:rPr lang="en-US" dirty="0" smtClean="0"/>
              <a:t>25 – email</a:t>
            </a:r>
          </a:p>
          <a:p>
            <a:pPr lvl="2"/>
            <a:r>
              <a:rPr lang="en-US" dirty="0" smtClean="0"/>
              <a:t>80 – Web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languagelog.ldc.upenn.edu/myl/llog/duty_cal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14400"/>
            <a:ext cx="45720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762000" y="1600200"/>
            <a:ext cx="7696200" cy="438141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133600" y="2552788"/>
            <a:ext cx="1752600" cy="1295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Web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419600" y="3276600"/>
            <a:ext cx="1219200" cy="914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VoIP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486400" y="4114800"/>
            <a:ext cx="1066800" cy="838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email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629400" y="2857588"/>
            <a:ext cx="838200" cy="685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0" y="4191000"/>
            <a:ext cx="1752600" cy="838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Streaming video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!= Web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6096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Internet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4724400" y="2133600"/>
            <a:ext cx="1828800" cy="990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File transfer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Web</a:t>
            </a:r>
            <a:endParaRPr lang="en-US" dirty="0"/>
          </a:p>
        </p:txBody>
      </p:sp>
      <p:sp>
        <p:nvSpPr>
          <p:cNvPr id="3" name="computr1"/>
          <p:cNvSpPr>
            <a:spLocks noEditPoints="1" noChangeArrowheads="1"/>
          </p:cNvSpPr>
          <p:nvPr/>
        </p:nvSpPr>
        <p:spPr bwMode="auto">
          <a:xfrm>
            <a:off x="914400" y="2438400"/>
            <a:ext cx="990600" cy="1123950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2514600" y="1905000"/>
            <a:ext cx="4191000" cy="2514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 dirty="0" smtClean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3600" dirty="0" smtClean="0">
                <a:latin typeface="Aharoni" pitchFamily="2" charset="-79"/>
                <a:cs typeface="Aharoni" pitchFamily="2" charset="-79"/>
              </a:rPr>
              <a:t>Internet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computr1"/>
          <p:cNvSpPr>
            <a:spLocks noEditPoints="1" noChangeArrowheads="1"/>
          </p:cNvSpPr>
          <p:nvPr/>
        </p:nvSpPr>
        <p:spPr bwMode="auto">
          <a:xfrm>
            <a:off x="7315200" y="2438400"/>
            <a:ext cx="990600" cy="1123950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3733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Client – Web Browser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3733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Web Server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191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255.254.253.252</a:t>
            </a:r>
            <a:endParaRPr lang="en-US" dirty="0"/>
          </a:p>
        </p:txBody>
      </p:sp>
      <p:cxnSp>
        <p:nvCxnSpPr>
          <p:cNvPr id="9" name="Straight Connector 8"/>
          <p:cNvCxnSpPr>
            <a:stCxn id="3" idx="7"/>
            <a:endCxn id="4" idx="0"/>
          </p:cNvCxnSpPr>
          <p:nvPr/>
        </p:nvCxnSpPr>
        <p:spPr>
          <a:xfrm flipV="1">
            <a:off x="1905000" y="3162300"/>
            <a:ext cx="622600" cy="768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5" idx="3"/>
          </p:cNvCxnSpPr>
          <p:nvPr/>
        </p:nvCxnSpPr>
        <p:spPr>
          <a:xfrm>
            <a:off x="6705600" y="3200400"/>
            <a:ext cx="609600" cy="38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05600" y="4191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1.2.3.4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525780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World Wide Web: The system of interlinked hypertext documents accessed over the Internet using the HTTP protocol.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4008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hlinkClick r:id="rId2"/>
              </a:rPr>
              <a:t>http://en.wikipedia.org/wiki/Usage_share_of_web_browsers</a:t>
            </a:r>
            <a:endParaRPr lang="en-US" sz="1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Browser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4478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Software that runs on the client used to access and display web content.</a:t>
            </a:r>
            <a:endParaRPr lang="en-US" sz="2800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667000"/>
            <a:ext cx="3815225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429000"/>
            <a:ext cx="3478858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5953</TotalTime>
  <Words>701</Words>
  <Application>Microsoft Office PowerPoint</Application>
  <PresentationFormat>On-screen Show (4:3)</PresentationFormat>
  <Paragraphs>240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An Introduction to the Internet and the Web</vt:lpstr>
      <vt:lpstr>What is the Internet?</vt:lpstr>
      <vt:lpstr>Slide 3</vt:lpstr>
      <vt:lpstr>Slide 4</vt:lpstr>
      <vt:lpstr>Internet Protocol Suite</vt:lpstr>
      <vt:lpstr>Slide 6</vt:lpstr>
      <vt:lpstr>Internet != Web</vt:lpstr>
      <vt:lpstr>Overview of the Web</vt:lpstr>
      <vt:lpstr>Web Browser</vt:lpstr>
      <vt:lpstr>Web Server</vt:lpstr>
      <vt:lpstr>Hypertext Transfer Protocol (HTTP)</vt:lpstr>
      <vt:lpstr>Uniform Resource Locator (URL)</vt:lpstr>
      <vt:lpstr>Domain Name System (DNS)</vt:lpstr>
      <vt:lpstr>Example: Web Page Request</vt:lpstr>
      <vt:lpstr>Dissecting the Request</vt:lpstr>
      <vt:lpstr>Dissecting the Request</vt:lpstr>
      <vt:lpstr>Dissecting the Request</vt:lpstr>
      <vt:lpstr>Dissecting the Request</vt:lpstr>
      <vt:lpstr>Dissecting the Request</vt:lpstr>
      <vt:lpstr>Dissecting the Response</vt:lpstr>
      <vt:lpstr>Status Line</vt:lpstr>
      <vt:lpstr>Dissecting the Response</vt:lpstr>
      <vt:lpstr>Dissecting the Response</vt:lpstr>
      <vt:lpstr>Popular MIME types</vt:lpstr>
      <vt:lpstr>Dissecting the Response</vt:lpstr>
      <vt:lpstr>Dissecting the Response</vt:lpstr>
      <vt:lpstr>Dissecting the Response</vt:lpstr>
      <vt:lpstr>Dissecting the Response</vt:lpstr>
      <vt:lpstr>How can I see the HTTP headers?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Internet Development</dc:title>
  <dc:creator>Frank McCown</dc:creator>
  <cp:lastModifiedBy>Frank McCown</cp:lastModifiedBy>
  <cp:revision>102</cp:revision>
  <dcterms:created xsi:type="dcterms:W3CDTF">2010-08-20T15:36:13Z</dcterms:created>
  <dcterms:modified xsi:type="dcterms:W3CDTF">2010-08-31T13:56:22Z</dcterms:modified>
</cp:coreProperties>
</file>