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14" r:id="rId3"/>
    <p:sldId id="288" r:id="rId4"/>
    <p:sldId id="257" r:id="rId5"/>
    <p:sldId id="258" r:id="rId6"/>
    <p:sldId id="291" r:id="rId7"/>
    <p:sldId id="260" r:id="rId8"/>
    <p:sldId id="292" r:id="rId9"/>
    <p:sldId id="261" r:id="rId10"/>
    <p:sldId id="262" r:id="rId11"/>
    <p:sldId id="293" r:id="rId12"/>
    <p:sldId id="263" r:id="rId13"/>
    <p:sldId id="264" r:id="rId14"/>
    <p:sldId id="265" r:id="rId15"/>
    <p:sldId id="294" r:id="rId16"/>
    <p:sldId id="266" r:id="rId17"/>
    <p:sldId id="267" r:id="rId18"/>
    <p:sldId id="295" r:id="rId19"/>
    <p:sldId id="268" r:id="rId20"/>
    <p:sldId id="312" r:id="rId21"/>
    <p:sldId id="296" r:id="rId22"/>
    <p:sldId id="269" r:id="rId23"/>
    <p:sldId id="297" r:id="rId24"/>
    <p:sldId id="270" r:id="rId25"/>
    <p:sldId id="313" r:id="rId26"/>
    <p:sldId id="298" r:id="rId27"/>
    <p:sldId id="271" r:id="rId28"/>
    <p:sldId id="272" r:id="rId29"/>
    <p:sldId id="301" r:id="rId30"/>
    <p:sldId id="273" r:id="rId31"/>
    <p:sldId id="303" r:id="rId32"/>
    <p:sldId id="302" r:id="rId33"/>
    <p:sldId id="299" r:id="rId34"/>
    <p:sldId id="300" r:id="rId35"/>
    <p:sldId id="289" r:id="rId36"/>
    <p:sldId id="277" r:id="rId37"/>
    <p:sldId id="290" r:id="rId38"/>
    <p:sldId id="304" r:id="rId39"/>
    <p:sldId id="278" r:id="rId40"/>
    <p:sldId id="315" r:id="rId41"/>
    <p:sldId id="316" r:id="rId42"/>
    <p:sldId id="305" r:id="rId43"/>
    <p:sldId id="279" r:id="rId44"/>
    <p:sldId id="317" r:id="rId45"/>
    <p:sldId id="306" r:id="rId46"/>
    <p:sldId id="280" r:id="rId47"/>
    <p:sldId id="318" r:id="rId48"/>
    <p:sldId id="307" r:id="rId49"/>
    <p:sldId id="281" r:id="rId50"/>
    <p:sldId id="319" r:id="rId51"/>
    <p:sldId id="308" r:id="rId52"/>
    <p:sldId id="282" r:id="rId53"/>
    <p:sldId id="309" r:id="rId54"/>
    <p:sldId id="283" r:id="rId55"/>
    <p:sldId id="310" r:id="rId56"/>
    <p:sldId id="284" r:id="rId57"/>
    <p:sldId id="320" r:id="rId58"/>
    <p:sldId id="311" r:id="rId59"/>
    <p:sldId id="285" r:id="rId60"/>
    <p:sldId id="32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2" autoAdjust="0"/>
  </p:normalViewPr>
  <p:slideViewPr>
    <p:cSldViewPr>
      <p:cViewPr varScale="1">
        <p:scale>
          <a:sx n="80" d="100"/>
          <a:sy n="80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1444-7857-42AE-BCA3-BC7C8C0FD506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046D9-2438-4EF8-BC68-00EF242E0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S-DOS" TargetMode="External"/><Relationship Id="rId3" Type="http://schemas.openxmlformats.org/officeDocument/2006/relationships/hyperlink" Target="http://en.wikipedia.org/wiki/Video_game" TargetMode="External"/><Relationship Id="rId7" Type="http://schemas.openxmlformats.org/officeDocument/2006/relationships/hyperlink" Target="http://en.wikipedia.org/wiki/3D_Realm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d_Software" TargetMode="External"/><Relationship Id="rId11" Type="http://schemas.openxmlformats.org/officeDocument/2006/relationships/hyperlink" Target="http://en.wikipedia.org/wiki/Beyond_Castle_Wolfenstein" TargetMode="External"/><Relationship Id="rId5" Type="http://schemas.openxmlformats.org/officeDocument/2006/relationships/hyperlink" Target="http://en.wikipedia.org/wiki/IBM_PC_compatible" TargetMode="External"/><Relationship Id="rId10" Type="http://schemas.openxmlformats.org/officeDocument/2006/relationships/hyperlink" Target="http://en.wikipedia.org/wiki/Castle_Wolfenstein" TargetMode="External"/><Relationship Id="rId4" Type="http://schemas.openxmlformats.org/officeDocument/2006/relationships/hyperlink" Target="http://en.wikipedia.org/wiki/First_person_shooter" TargetMode="External"/><Relationship Id="rId9" Type="http://schemas.openxmlformats.org/officeDocument/2006/relationships/hyperlink" Target="http://en.wikipedia.org/wiki/Muse_Softwar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hard" TargetMode="External"/><Relationship Id="rId3" Type="http://schemas.openxmlformats.org/officeDocument/2006/relationships/hyperlink" Target="http://en.wikipedia.org/wiki/Massively_multiplayer_online_role-playing_game" TargetMode="External"/><Relationship Id="rId7" Type="http://schemas.openxmlformats.org/officeDocument/2006/relationships/hyperlink" Target="http://en.wikipedia.org/wiki/Role-playing_game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ltima_(video_game_series)" TargetMode="External"/><Relationship Id="rId11" Type="http://schemas.openxmlformats.org/officeDocument/2006/relationships/hyperlink" Target="http://en.wikipedia.org/wiki/Terms_of_service" TargetMode="External"/><Relationship Id="rId5" Type="http://schemas.openxmlformats.org/officeDocument/2006/relationships/hyperlink" Target="http://en.wikipedia.org/wiki/Origin_Systems" TargetMode="External"/><Relationship Id="rId10" Type="http://schemas.openxmlformats.org/officeDocument/2006/relationships/hyperlink" Target="http://en.wikipedia.org/wiki/Gamemaster" TargetMode="External"/><Relationship Id="rId4" Type="http://schemas.openxmlformats.org/officeDocument/2006/relationships/hyperlink" Target="http://en.wikipedia.org/wiki/Ultima_Online#cite_note-release-0" TargetMode="External"/><Relationship Id="rId9" Type="http://schemas.openxmlformats.org/officeDocument/2006/relationships/hyperlink" Target="http://en.wikipedia.org/wiki/Player_versus_player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Video_game_publisher" TargetMode="External"/><Relationship Id="rId3" Type="http://schemas.openxmlformats.org/officeDocument/2006/relationships/hyperlink" Target="http://en.wikipedia.org/wiki/Help:Installing_Japanese_character_sets" TargetMode="External"/><Relationship Id="rId7" Type="http://schemas.openxmlformats.org/officeDocument/2006/relationships/hyperlink" Target="http://en.wikipedia.org/wiki/Video_game_developer" TargetMode="External"/><Relationship Id="rId12" Type="http://schemas.openxmlformats.org/officeDocument/2006/relationships/hyperlink" Target="http://en.wikipedia.org/wiki/Home_computer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Metal_Gear#cite_note-0" TargetMode="External"/><Relationship Id="rId11" Type="http://schemas.openxmlformats.org/officeDocument/2006/relationships/hyperlink" Target="http://en.wikipedia.org/wiki/MSX#MSX2" TargetMode="External"/><Relationship Id="rId5" Type="http://schemas.openxmlformats.org/officeDocument/2006/relationships/hyperlink" Target="http://en.wikipedia.org/wiki/Hideo_Kojima" TargetMode="External"/><Relationship Id="rId10" Type="http://schemas.openxmlformats.org/officeDocument/2006/relationships/hyperlink" Target="http://en.wikipedia.org/wiki/1987_in_video_gaming" TargetMode="External"/><Relationship Id="rId4" Type="http://schemas.openxmlformats.org/officeDocument/2006/relationships/hyperlink" Target="http://en.wikipedia.org/wiki/Stealth_game" TargetMode="External"/><Relationship Id="rId9" Type="http://schemas.openxmlformats.org/officeDocument/2006/relationships/hyperlink" Target="http://en.wikipedia.org/wiki/Konami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ultiplayer_video_game" TargetMode="External"/><Relationship Id="rId3" Type="http://schemas.openxmlformats.org/officeDocument/2006/relationships/hyperlink" Target="http://en.wikipedia.org/wiki/Doom_(video_game)#cite_note-0" TargetMode="External"/><Relationship Id="rId7" Type="http://schemas.openxmlformats.org/officeDocument/2006/relationships/hyperlink" Target="http://en.wikipedia.org/wiki/3D_computer_graphics" TargetMode="External"/><Relationship Id="rId12" Type="http://schemas.openxmlformats.org/officeDocument/2006/relationships/hyperlink" Target="http://en.wikipedia.org/wiki/Video_game_controvers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d_Software" TargetMode="External"/><Relationship Id="rId11" Type="http://schemas.openxmlformats.org/officeDocument/2006/relationships/hyperlink" Target="http://en.wikipedia.org/wiki/Doom_(video_game)#cite_note-1" TargetMode="External"/><Relationship Id="rId5" Type="http://schemas.openxmlformats.org/officeDocument/2006/relationships/hyperlink" Target="http://en.wikipedia.org/wiki/Computer_game" TargetMode="External"/><Relationship Id="rId10" Type="http://schemas.openxmlformats.org/officeDocument/2006/relationships/hyperlink" Target="http://en.wikipedia.org/wiki/Violence" TargetMode="External"/><Relationship Id="rId4" Type="http://schemas.openxmlformats.org/officeDocument/2006/relationships/hyperlink" Target="http://en.wikipedia.org/wiki/First-person_shooter" TargetMode="External"/><Relationship Id="rId9" Type="http://schemas.openxmlformats.org/officeDocument/2006/relationships/hyperlink" Target="http://en.wikipedia.org/wiki/Doom_WAD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eal-time_tactics" TargetMode="External"/><Relationship Id="rId3" Type="http://schemas.openxmlformats.org/officeDocument/2006/relationships/hyperlink" Target="http://en.wikipedia.org/wiki/Computer_game" TargetMode="External"/><Relationship Id="rId7" Type="http://schemas.openxmlformats.org/officeDocument/2006/relationships/hyperlink" Target="http://en.wikipedia.org/wiki/Real-time_strateg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1984_in_video_gaming" TargetMode="External"/><Relationship Id="rId5" Type="http://schemas.openxmlformats.org/officeDocument/2006/relationships/hyperlink" Target="http://en.wikipedia.org/wiki/Broderbund" TargetMode="External"/><Relationship Id="rId4" Type="http://schemas.openxmlformats.org/officeDocument/2006/relationships/hyperlink" Target="http://en.wikipedia.org/wiki/Evryware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rious_game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Federal_government_of_the_United_States" TargetMode="External"/><Relationship Id="rId5" Type="http://schemas.openxmlformats.org/officeDocument/2006/relationships/hyperlink" Target="http://en.wikipedia.org/wiki/United_States_Navy" TargetMode="External"/><Relationship Id="rId4" Type="http://schemas.openxmlformats.org/officeDocument/2006/relationships/hyperlink" Target="http://en.wikipedia.org/wiki/Network_security" TargetMode="External"/></Relationships>
</file>

<file path=ppt/notesSlides/_rels/notes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oteins" TargetMode="External"/><Relationship Id="rId3" Type="http://schemas.openxmlformats.org/officeDocument/2006/relationships/hyperlink" Target="http://en.wikipedia.org/wiki/Online" TargetMode="External"/><Relationship Id="rId7" Type="http://schemas.openxmlformats.org/officeDocument/2006/relationships/hyperlink" Target="http://en.wikipedia.org/wiki/Biochemistry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niversity_of_Washington" TargetMode="External"/><Relationship Id="rId11" Type="http://schemas.openxmlformats.org/officeDocument/2006/relationships/hyperlink" Target="http://en.wikipedia.org/wiki/Diseases" TargetMode="External"/><Relationship Id="rId5" Type="http://schemas.openxmlformats.org/officeDocument/2006/relationships/hyperlink" Target="http://en.wikipedia.org/wiki/Protein_folding" TargetMode="External"/><Relationship Id="rId10" Type="http://schemas.openxmlformats.org/officeDocument/2006/relationships/hyperlink" Target="http://en.wikipedia.org/wiki/Native_state" TargetMode="External"/><Relationship Id="rId4" Type="http://schemas.openxmlformats.org/officeDocument/2006/relationships/hyperlink" Target="http://en.wikipedia.org/wiki/Puzzle_video_game" TargetMode="External"/><Relationship Id="rId9" Type="http://schemas.openxmlformats.org/officeDocument/2006/relationships/hyperlink" Target="http://en.wikipedia.org/wiki/High_scor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nsole_role-playing_game" TargetMode="External"/><Relationship Id="rId13" Type="http://schemas.openxmlformats.org/officeDocument/2006/relationships/hyperlink" Target="http://en.wikipedia.org/wiki/Tactical_role-playing_game" TargetMode="External"/><Relationship Id="rId3" Type="http://schemas.openxmlformats.org/officeDocument/2006/relationships/hyperlink" Target="http://en.wikipedia.org/wiki/Help:Installing_Japanese_character_sets" TargetMode="External"/><Relationship Id="rId7" Type="http://schemas.openxmlformats.org/officeDocument/2006/relationships/hyperlink" Target="http://en.wikipedia.org/wiki/Square_Co." TargetMode="External"/><Relationship Id="rId12" Type="http://schemas.openxmlformats.org/officeDocument/2006/relationships/hyperlink" Target="http://en.wikipedia.org/wiki/Video_game_genre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quare_Enix" TargetMode="External"/><Relationship Id="rId11" Type="http://schemas.openxmlformats.org/officeDocument/2006/relationships/hyperlink" Target="http://en.wikipedia.org/wiki/Final_Fantasy_(video_game)" TargetMode="External"/><Relationship Id="rId5" Type="http://schemas.openxmlformats.org/officeDocument/2006/relationships/hyperlink" Target="http://en.wikipedia.org/wiki/Hironobu_Sakaguchi" TargetMode="External"/><Relationship Id="rId15" Type="http://schemas.openxmlformats.org/officeDocument/2006/relationships/hyperlink" Target="http://en.wikipedia.org/wiki/Massively_multiplayer_online_role-playing_game" TargetMode="External"/><Relationship Id="rId10" Type="http://schemas.openxmlformats.org/officeDocument/2006/relationships/hyperlink" Target="http://en.wikipedia.org/wiki/Anime" TargetMode="External"/><Relationship Id="rId4" Type="http://schemas.openxmlformats.org/officeDocument/2006/relationships/hyperlink" Target="http://en.wikipedia.org/wiki/Media_franchise" TargetMode="External"/><Relationship Id="rId9" Type="http://schemas.openxmlformats.org/officeDocument/2006/relationships/hyperlink" Target="http://en.wikipedia.org/wiki/Motion_picture" TargetMode="External"/><Relationship Id="rId14" Type="http://schemas.openxmlformats.org/officeDocument/2006/relationships/hyperlink" Target="http://en.wikipedia.org/wiki/Handheld_game_console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nsole_role-playing_game" TargetMode="External"/><Relationship Id="rId13" Type="http://schemas.openxmlformats.org/officeDocument/2006/relationships/hyperlink" Target="http://en.wikipedia.org/wiki/Tactical_role-playing_game" TargetMode="External"/><Relationship Id="rId3" Type="http://schemas.openxmlformats.org/officeDocument/2006/relationships/hyperlink" Target="http://en.wikipedia.org/wiki/Help:Installing_Japanese_character_sets" TargetMode="External"/><Relationship Id="rId7" Type="http://schemas.openxmlformats.org/officeDocument/2006/relationships/hyperlink" Target="http://en.wikipedia.org/wiki/Square_Co." TargetMode="External"/><Relationship Id="rId12" Type="http://schemas.openxmlformats.org/officeDocument/2006/relationships/hyperlink" Target="http://en.wikipedia.org/wiki/Video_game_genre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quare_Enix" TargetMode="External"/><Relationship Id="rId11" Type="http://schemas.openxmlformats.org/officeDocument/2006/relationships/hyperlink" Target="http://en.wikipedia.org/wiki/Final_Fantasy_(video_game)" TargetMode="External"/><Relationship Id="rId5" Type="http://schemas.openxmlformats.org/officeDocument/2006/relationships/hyperlink" Target="http://en.wikipedia.org/wiki/Hironobu_Sakaguchi" TargetMode="External"/><Relationship Id="rId15" Type="http://schemas.openxmlformats.org/officeDocument/2006/relationships/hyperlink" Target="http://en.wikipedia.org/wiki/Massively_multiplayer_online_role-playing_game" TargetMode="External"/><Relationship Id="rId10" Type="http://schemas.openxmlformats.org/officeDocument/2006/relationships/hyperlink" Target="http://en.wikipedia.org/wiki/Anime" TargetMode="External"/><Relationship Id="rId4" Type="http://schemas.openxmlformats.org/officeDocument/2006/relationships/hyperlink" Target="http://en.wikipedia.org/wiki/Media_franchise" TargetMode="External"/><Relationship Id="rId9" Type="http://schemas.openxmlformats.org/officeDocument/2006/relationships/hyperlink" Target="http://en.wikipedia.org/wiki/Motion_picture" TargetMode="External"/><Relationship Id="rId14" Type="http://schemas.openxmlformats.org/officeDocument/2006/relationships/hyperlink" Target="http://en.wikipedia.org/wiki/Handheld_game_consol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Wolfenstein</a:t>
            </a:r>
            <a:r>
              <a:rPr lang="en-US" b="1" i="1" dirty="0" smtClean="0"/>
              <a:t> 3D</a:t>
            </a:r>
            <a:r>
              <a:rPr lang="en-US" dirty="0" smtClean="0"/>
              <a:t> is a </a:t>
            </a:r>
            <a:r>
              <a:rPr lang="en-US" dirty="0" smtClean="0">
                <a:hlinkClick r:id="rId3" tooltip="Video game"/>
              </a:rPr>
              <a:t>video game</a:t>
            </a:r>
            <a:r>
              <a:rPr lang="en-US" dirty="0" smtClean="0"/>
              <a:t> that is generally regarded as having popularized the </a:t>
            </a:r>
            <a:r>
              <a:rPr lang="en-US" dirty="0" smtClean="0">
                <a:hlinkClick r:id="rId4" tooltip="First person shooter"/>
              </a:rPr>
              <a:t>first person shooter</a:t>
            </a:r>
            <a:r>
              <a:rPr lang="en-US" dirty="0" smtClean="0"/>
              <a:t> genre on the </a:t>
            </a:r>
            <a:r>
              <a:rPr lang="en-US" dirty="0" smtClean="0">
                <a:hlinkClick r:id="rId5" tooltip="IBM PC compatible"/>
              </a:rPr>
              <a:t>PC</a:t>
            </a:r>
            <a:r>
              <a:rPr lang="en-US" dirty="0" smtClean="0"/>
              <a:t>. It was created by </a:t>
            </a:r>
            <a:r>
              <a:rPr lang="en-US" dirty="0" smtClean="0">
                <a:hlinkClick r:id="rId6" tooltip="Id Software"/>
              </a:rPr>
              <a:t>id Software</a:t>
            </a:r>
            <a:r>
              <a:rPr lang="en-US" dirty="0" smtClean="0"/>
              <a:t> and published by </a:t>
            </a:r>
            <a:r>
              <a:rPr lang="en-US" dirty="0" smtClean="0">
                <a:hlinkClick r:id="rId7" tooltip="3D Realms"/>
              </a:rPr>
              <a:t>Apogee Software</a:t>
            </a:r>
            <a:r>
              <a:rPr lang="en-US" dirty="0" smtClean="0"/>
              <a:t>. Released on May 5, 1992 for </a:t>
            </a:r>
            <a:r>
              <a:rPr lang="en-US" dirty="0" smtClean="0">
                <a:hlinkClick r:id="rId8" tooltip="MS-DOS"/>
              </a:rPr>
              <a:t>MS-DOS</a:t>
            </a:r>
            <a:r>
              <a:rPr lang="en-US" dirty="0" smtClean="0"/>
              <a:t>, the game was inspired by the 1980s </a:t>
            </a:r>
            <a:r>
              <a:rPr lang="en-US" dirty="0" smtClean="0">
                <a:hlinkClick r:id="rId9" tooltip="Muse Software"/>
              </a:rPr>
              <a:t>Muse Software</a:t>
            </a:r>
            <a:r>
              <a:rPr lang="en-US" dirty="0" smtClean="0"/>
              <a:t> computer games </a:t>
            </a:r>
            <a:r>
              <a:rPr lang="en-US" i="1" dirty="0" smtClean="0">
                <a:hlinkClick r:id="rId10" tooltip="Castle Wolfenstein"/>
              </a:rPr>
              <a:t>Castle </a:t>
            </a:r>
            <a:r>
              <a:rPr lang="en-US" i="1" dirty="0" err="1" smtClean="0">
                <a:hlinkClick r:id="rId10" tooltip="Castle Wolfenstein"/>
              </a:rPr>
              <a:t>Wolfenstein</a:t>
            </a:r>
            <a:r>
              <a:rPr lang="en-US" dirty="0" smtClean="0"/>
              <a:t> and </a:t>
            </a:r>
            <a:r>
              <a:rPr lang="en-US" i="1" dirty="0" smtClean="0">
                <a:hlinkClick r:id="rId11" tooltip="Beyond Castle Wolfenstein"/>
              </a:rPr>
              <a:t>Beyond Castle </a:t>
            </a:r>
            <a:r>
              <a:rPr lang="en-US" i="1" dirty="0" err="1" smtClean="0">
                <a:hlinkClick r:id="rId11" tooltip="Beyond Castle Wolfenstein"/>
              </a:rPr>
              <a:t>Wolfenstein</a:t>
            </a:r>
            <a:r>
              <a:rPr lang="en-US" dirty="0" smtClean="0"/>
              <a:t>. It has been ported to a wide variety of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abbreviated</a:t>
            </a:r>
            <a:r>
              <a:rPr lang="en-US" baseline="0" dirty="0" smtClean="0"/>
              <a:t> MMO.  Role-playing game set in a persistent virtual world populated by thousands of players simultaneously connected over the Internet.  Player represented by an avatar.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Ultima</a:t>
            </a:r>
            <a:r>
              <a:rPr lang="en-US" b="1" i="1" dirty="0" smtClean="0"/>
              <a:t> Online</a:t>
            </a:r>
            <a:r>
              <a:rPr lang="en-US" dirty="0" smtClean="0"/>
              <a:t> (</a:t>
            </a:r>
            <a:r>
              <a:rPr lang="en-US" b="1" dirty="0" smtClean="0"/>
              <a:t>UO</a:t>
            </a:r>
            <a:r>
              <a:rPr lang="en-US" dirty="0" smtClean="0"/>
              <a:t>) is a graphical </a:t>
            </a:r>
            <a:r>
              <a:rPr lang="en-US" dirty="0" smtClean="0">
                <a:hlinkClick r:id="rId3" tooltip="Massively multiplayer online role-playing game"/>
              </a:rPr>
              <a:t>massively multiplayer online role-playing game</a:t>
            </a:r>
            <a:r>
              <a:rPr lang="en-US" dirty="0" smtClean="0"/>
              <a:t> (MMORPG), released on September 25, 1997,</a:t>
            </a:r>
            <a:r>
              <a:rPr lang="en-US" baseline="30000" dirty="0" smtClean="0">
                <a:hlinkClick r:id="rId4"/>
              </a:rPr>
              <a:t>[1]</a:t>
            </a:r>
            <a:r>
              <a:rPr lang="en-US" dirty="0" smtClean="0"/>
              <a:t> by </a:t>
            </a:r>
            <a:r>
              <a:rPr lang="en-US" dirty="0" smtClean="0">
                <a:hlinkClick r:id="rId5" tooltip="Origin Systems"/>
              </a:rPr>
              <a:t>Origin Systems</a:t>
            </a:r>
            <a:r>
              <a:rPr lang="en-US" dirty="0" smtClean="0"/>
              <a:t>. It was instrumental to the development of the genre, and is still running today. The game is played online, in a fantasy setting similar to that of the other </a:t>
            </a:r>
            <a:r>
              <a:rPr lang="en-US" i="1" dirty="0" err="1" smtClean="0">
                <a:hlinkClick r:id="rId6" tooltip="Ultima (video game series)"/>
              </a:rPr>
              <a:t>Ultima</a:t>
            </a:r>
            <a:r>
              <a:rPr lang="en-US" dirty="0" smtClean="0"/>
              <a:t> games that preceded it.</a:t>
            </a:r>
          </a:p>
          <a:p>
            <a:r>
              <a:rPr lang="en-US" dirty="0" smtClean="0"/>
              <a:t>The success of </a:t>
            </a:r>
            <a:r>
              <a:rPr lang="en-US" i="1" dirty="0" err="1" smtClean="0"/>
              <a:t>Ultima</a:t>
            </a:r>
            <a:r>
              <a:rPr lang="en-US" i="1" dirty="0" smtClean="0"/>
              <a:t> Online</a:t>
            </a:r>
            <a:r>
              <a:rPr lang="en-US" dirty="0" smtClean="0"/>
              <a:t> opened the door for the creation of many new massively multiplayer games. </a:t>
            </a:r>
            <a:r>
              <a:rPr lang="en-US" i="1" dirty="0" err="1" smtClean="0"/>
              <a:t>Ultima</a:t>
            </a:r>
            <a:r>
              <a:rPr lang="en-US" i="1" dirty="0" smtClean="0"/>
              <a:t> Online</a:t>
            </a:r>
            <a:r>
              <a:rPr lang="en-US" dirty="0" smtClean="0"/>
              <a:t> is a fantasy </a:t>
            </a:r>
            <a:r>
              <a:rPr lang="en-US" dirty="0" smtClean="0">
                <a:hlinkClick r:id="rId7" tooltip="Role-playing game"/>
              </a:rPr>
              <a:t>role-playing game</a:t>
            </a:r>
            <a:r>
              <a:rPr lang="en-US" dirty="0" smtClean="0"/>
              <a:t> set in the </a:t>
            </a:r>
            <a:r>
              <a:rPr lang="en-US" i="1" dirty="0" err="1" smtClean="0">
                <a:hlinkClick r:id="rId6" tooltip="Ultima (video game series)"/>
              </a:rPr>
              <a:t>Ultima</a:t>
            </a:r>
            <a:r>
              <a:rPr lang="en-US" dirty="0" smtClean="0"/>
              <a:t> universe. It is online-only and played by thousands of simultaneous users (who pay a monthly fee) on various game servers, also known as </a:t>
            </a:r>
            <a:r>
              <a:rPr lang="en-US" dirty="0" smtClean="0">
                <a:hlinkClick r:id="rId8" tooltip="Shard"/>
              </a:rPr>
              <a:t>shards</a:t>
            </a:r>
            <a:r>
              <a:rPr lang="en-US" dirty="0" smtClean="0"/>
              <a:t>. It is known for its extensive timing-based </a:t>
            </a:r>
            <a:r>
              <a:rPr lang="en-US" dirty="0" smtClean="0">
                <a:hlinkClick r:id="rId9" tooltip="Player versus player"/>
              </a:rPr>
              <a:t>player versus player</a:t>
            </a:r>
            <a:r>
              <a:rPr lang="en-US" dirty="0" smtClean="0"/>
              <a:t> combat system. To maintain order in the online community, there are </a:t>
            </a:r>
            <a:r>
              <a:rPr lang="en-US" dirty="0" smtClean="0">
                <a:hlinkClick r:id="rId10" tooltip="Gamemaster"/>
              </a:rPr>
              <a:t>Game Masters</a:t>
            </a:r>
            <a:r>
              <a:rPr lang="en-US" dirty="0" smtClean="0"/>
              <a:t> who resolve player disputes, police the shard for </a:t>
            </a:r>
            <a:r>
              <a:rPr lang="en-US" dirty="0" smtClean="0">
                <a:hlinkClick r:id="rId11" tooltip="Terms of service"/>
              </a:rPr>
              <a:t>terms of service</a:t>
            </a:r>
            <a:r>
              <a:rPr lang="en-US" dirty="0" smtClean="0"/>
              <a:t> violations, and correct glitches in the game.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to first-person or third-person shooters but less action-oriented and more methodical, deliberate gameplay.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4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Metal Gear</a:t>
            </a:r>
            <a:r>
              <a:rPr lang="en-US" dirty="0" smtClean="0"/>
              <a:t> </a:t>
            </a:r>
            <a:r>
              <a:rPr lang="en-US" b="0" dirty="0" smtClean="0"/>
              <a:t>(</a:t>
            </a:r>
            <a:r>
              <a:rPr lang="ja-JP" altLang="en-US" b="0" smtClean="0"/>
              <a:t>メタルギア</a:t>
            </a:r>
            <a:r>
              <a:rPr lang="en-US" altLang="ja-JP" b="0" dirty="0" smtClean="0"/>
              <a:t>, </a:t>
            </a:r>
            <a:r>
              <a:rPr lang="en-US" b="0" i="1" dirty="0" err="1" smtClean="0"/>
              <a:t>Metaru</a:t>
            </a:r>
            <a:r>
              <a:rPr lang="en-US" b="0" i="1" dirty="0" smtClean="0"/>
              <a:t> </a:t>
            </a:r>
            <a:r>
              <a:rPr lang="en-US" b="0" i="1" dirty="0" err="1" smtClean="0"/>
              <a:t>Gia</a:t>
            </a:r>
            <a:r>
              <a:rPr 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nstalling Japanese character sets"/>
              </a:rPr>
              <a:t>?</a:t>
            </a:r>
            <a:r>
              <a:rPr lang="en-US" b="0" dirty="0" smtClean="0"/>
              <a:t>)</a:t>
            </a:r>
            <a:r>
              <a:rPr lang="en-US" dirty="0" smtClean="0"/>
              <a:t> (commonly abbreviated </a:t>
            </a:r>
            <a:r>
              <a:rPr lang="en-US" b="1" i="1" dirty="0" smtClean="0"/>
              <a:t>MG</a:t>
            </a:r>
            <a:r>
              <a:rPr lang="en-US" dirty="0" smtClean="0"/>
              <a:t>) is a </a:t>
            </a:r>
            <a:r>
              <a:rPr lang="en-US" dirty="0" smtClean="0">
                <a:hlinkClick r:id="rId4" tooltip="Stealth game"/>
              </a:rPr>
              <a:t>stealth game</a:t>
            </a:r>
            <a:r>
              <a:rPr lang="en-US" dirty="0" smtClean="0"/>
              <a:t> designed by </a:t>
            </a:r>
            <a:r>
              <a:rPr lang="en-US" dirty="0" smtClean="0">
                <a:hlinkClick r:id="rId5" tooltip="Hideo Kojima"/>
              </a:rPr>
              <a:t>Hideo Kojima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6"/>
              </a:rPr>
              <a:t>[1]</a:t>
            </a:r>
            <a:r>
              <a:rPr lang="en-US" dirty="0" smtClean="0"/>
              <a:t> </a:t>
            </a:r>
            <a:r>
              <a:rPr lang="en-US" i="1" dirty="0" smtClean="0"/>
              <a:t>Metal Gear</a:t>
            </a:r>
            <a:r>
              <a:rPr lang="en-US" dirty="0" smtClean="0"/>
              <a:t> was </a:t>
            </a:r>
            <a:r>
              <a:rPr lang="en-US" dirty="0" smtClean="0">
                <a:hlinkClick r:id="rId7" tooltip="Video game developer"/>
              </a:rPr>
              <a:t>developed</a:t>
            </a:r>
            <a:r>
              <a:rPr lang="en-US" dirty="0" smtClean="0"/>
              <a:t> and first </a:t>
            </a:r>
            <a:r>
              <a:rPr lang="en-US" dirty="0" smtClean="0">
                <a:hlinkClick r:id="rId8" tooltip="Video game publisher"/>
              </a:rPr>
              <a:t>published</a:t>
            </a:r>
            <a:r>
              <a:rPr lang="en-US" dirty="0" smtClean="0"/>
              <a:t> by </a:t>
            </a:r>
            <a:r>
              <a:rPr lang="en-US" dirty="0" smtClean="0">
                <a:hlinkClick r:id="rId9" tooltip="Konami"/>
              </a:rPr>
              <a:t>Konami</a:t>
            </a:r>
            <a:r>
              <a:rPr lang="en-US" dirty="0" smtClean="0"/>
              <a:t> in </a:t>
            </a:r>
            <a:r>
              <a:rPr lang="en-US" dirty="0" smtClean="0">
                <a:hlinkClick r:id="rId10" tooltip="1987 in video gaming"/>
              </a:rPr>
              <a:t>1987</a:t>
            </a:r>
            <a:r>
              <a:rPr lang="en-US" dirty="0" smtClean="0"/>
              <a:t> for the </a:t>
            </a:r>
            <a:r>
              <a:rPr lang="en-US" dirty="0" smtClean="0">
                <a:hlinkClick r:id="rId11" tooltip="MSX"/>
              </a:rPr>
              <a:t>MSX2</a:t>
            </a:r>
            <a:r>
              <a:rPr lang="en-US" dirty="0" smtClean="0"/>
              <a:t> </a:t>
            </a:r>
            <a:r>
              <a:rPr lang="en-US" dirty="0" smtClean="0">
                <a:hlinkClick r:id="rId12" tooltip="Home computer"/>
              </a:rPr>
              <a:t>home computer</a:t>
            </a:r>
            <a:r>
              <a:rPr lang="en-US" dirty="0" smtClean="0"/>
              <a:t>. The game is considered to be the progenitor of the stealth game genre, in which avoiding direct encounter with the enemy is emphasized over attacking openly.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to first-person or third-person shooters but less action-oriented and more methodical, deliberate gameplay.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4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Doom</a:t>
            </a:r>
            <a:r>
              <a:rPr lang="en-US" dirty="0" smtClean="0"/>
              <a:t> (occasionally typeset as </a:t>
            </a:r>
            <a:r>
              <a:rPr lang="en-US" b="1" i="1" dirty="0" smtClean="0"/>
              <a:t>DOOM</a:t>
            </a:r>
            <a:r>
              <a:rPr lang="en-US" baseline="30000" dirty="0" smtClean="0">
                <a:hlinkClick r:id="rId3"/>
              </a:rPr>
              <a:t>[1]</a:t>
            </a:r>
            <a:r>
              <a:rPr lang="en-US" dirty="0" smtClean="0"/>
              <a:t>) is a landmark 1993 </a:t>
            </a:r>
            <a:r>
              <a:rPr lang="en-US" dirty="0" smtClean="0">
                <a:hlinkClick r:id="rId4" tooltip="First-person shooter"/>
              </a:rPr>
              <a:t>first-person shooter</a:t>
            </a:r>
            <a:r>
              <a:rPr lang="en-US" dirty="0" smtClean="0"/>
              <a:t> </a:t>
            </a:r>
            <a:r>
              <a:rPr lang="en-US" dirty="0" smtClean="0">
                <a:hlinkClick r:id="rId5" tooltip="Computer game"/>
              </a:rPr>
              <a:t>computer game</a:t>
            </a:r>
            <a:r>
              <a:rPr lang="en-US" dirty="0" smtClean="0"/>
              <a:t> by </a:t>
            </a:r>
            <a:r>
              <a:rPr lang="en-US" dirty="0" smtClean="0">
                <a:hlinkClick r:id="rId6" tooltip="Id Software"/>
              </a:rPr>
              <a:t>id Software</a:t>
            </a:r>
            <a:r>
              <a:rPr lang="en-US" dirty="0" smtClean="0"/>
              <a:t>. It was initially released for MS-DOS and Sun Workstations. It is widely recognized for popularizing the first person shooter genre, pioneering immersive </a:t>
            </a:r>
            <a:r>
              <a:rPr lang="en-US" dirty="0" smtClean="0">
                <a:hlinkClick r:id="rId7" tooltip="3D computer graphics"/>
              </a:rPr>
              <a:t>3D graphics</a:t>
            </a:r>
            <a:r>
              <a:rPr lang="en-US" dirty="0" smtClean="0"/>
              <a:t>, networked </a:t>
            </a:r>
            <a:r>
              <a:rPr lang="en-US" dirty="0" smtClean="0">
                <a:hlinkClick r:id="rId8" tooltip="Multiplayer video game"/>
              </a:rPr>
              <a:t>multiplayer</a:t>
            </a:r>
            <a:r>
              <a:rPr lang="en-US" dirty="0" smtClean="0"/>
              <a:t> gaming, and support for custom expansions (</a:t>
            </a:r>
            <a:r>
              <a:rPr lang="en-US" dirty="0" smtClean="0">
                <a:hlinkClick r:id="rId9" tooltip="Doom WAD"/>
              </a:rPr>
              <a:t>WADs</a:t>
            </a:r>
            <a:r>
              <a:rPr lang="en-US" dirty="0" smtClean="0"/>
              <a:t>). Its graphic and interactive </a:t>
            </a:r>
            <a:r>
              <a:rPr lang="en-US" dirty="0" smtClean="0">
                <a:hlinkClick r:id="rId10" tooltip="Violence"/>
              </a:rPr>
              <a:t>violence</a:t>
            </a:r>
            <a:r>
              <a:rPr lang="en-US" baseline="30000" dirty="0" smtClean="0">
                <a:hlinkClick r:id="rId11"/>
              </a:rPr>
              <a:t>[2]</a:t>
            </a:r>
            <a:r>
              <a:rPr lang="en-US" dirty="0" smtClean="0"/>
              <a:t> has also made </a:t>
            </a:r>
            <a:r>
              <a:rPr lang="en-US" i="1" dirty="0" smtClean="0"/>
              <a:t>Doom</a:t>
            </a:r>
            <a:r>
              <a:rPr lang="en-US" dirty="0" smtClean="0"/>
              <a:t> the subject of much </a:t>
            </a:r>
            <a:r>
              <a:rPr lang="en-US" dirty="0" smtClean="0">
                <a:hlinkClick r:id="rId12" tooltip="Video game controversy"/>
              </a:rPr>
              <a:t>controversy</a:t>
            </a:r>
            <a:r>
              <a:rPr lang="en-US" dirty="0" smtClean="0"/>
              <a:t> reaching outside the gaming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break-out racing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break-out racing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break-out racing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Short, simple</a:t>
            </a:r>
            <a:r>
              <a:rPr lang="en-US" baseline="0" dirty="0" smtClean="0"/>
              <a:t> games that exist within a larger traditional game.  Sometimes a reward for completing a challenge or unlocked by discovering a secret.  Larger game could be a thin veil for a collection of mini-games.  Many games used on the web for advertising purposes could be described as mini-games.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1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Ancient Art of War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puter game"/>
              </a:rPr>
              <a:t>computer game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developed by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vryware"/>
              </a:rPr>
              <a:t>Evryware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published by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Broderbund"/>
              </a:rPr>
              <a:t>Broderbund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1984 in video gaming"/>
              </a:rPr>
              <a:t>1984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retrospect, it is generally recognized as one of the first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Real-time strategy"/>
              </a:rPr>
              <a:t>real-time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Real-time strategy"/>
              </a:rPr>
              <a:t>strategy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Real-time tactics"/>
              </a:rPr>
              <a:t>real-time tactics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Computerized versions</a:t>
            </a:r>
            <a:r>
              <a:rPr lang="en-US" baseline="0" dirty="0" smtClean="0"/>
              <a:t> of card games and board games.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79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79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Entertaining way</a:t>
            </a:r>
            <a:r>
              <a:rPr lang="en-US" baseline="0" dirty="0" smtClean="0"/>
              <a:t> of teaching real-world events or processes to adults.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790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CyberCIEGE</a:t>
            </a:r>
            <a:r>
              <a:rPr lang="en-US" dirty="0" smtClean="0"/>
              <a:t> is a </a:t>
            </a:r>
            <a:r>
              <a:rPr lang="en-US" dirty="0" smtClean="0">
                <a:hlinkClick r:id="rId3" tooltip="Serious game"/>
              </a:rPr>
              <a:t>serious game</a:t>
            </a:r>
            <a:r>
              <a:rPr lang="en-US" dirty="0" smtClean="0"/>
              <a:t> designed to teach </a:t>
            </a:r>
            <a:r>
              <a:rPr lang="en-US" dirty="0" smtClean="0">
                <a:hlinkClick r:id="rId4" tooltip="Network security"/>
              </a:rPr>
              <a:t>network security</a:t>
            </a:r>
            <a:r>
              <a:rPr lang="en-US" dirty="0" smtClean="0"/>
              <a:t> concepts. Its development was sponsored by the </a:t>
            </a:r>
            <a:r>
              <a:rPr lang="en-US" dirty="0" smtClean="0">
                <a:hlinkClick r:id="rId5" tooltip="United States Navy"/>
              </a:rPr>
              <a:t>U.S. Navy</a:t>
            </a:r>
            <a:r>
              <a:rPr lang="en-US" dirty="0" smtClean="0"/>
              <a:t>, and it is used as a training tool by agencies of the </a:t>
            </a:r>
            <a:r>
              <a:rPr lang="en-US" dirty="0" smtClean="0">
                <a:hlinkClick r:id="rId6" tooltip="Federal government of the United States"/>
              </a:rPr>
              <a:t>U.S. government</a:t>
            </a:r>
            <a:r>
              <a:rPr lang="en-US" dirty="0" smtClean="0"/>
              <a:t>, universities and community colleges. The game is freely available to the U.S. Government and a no-cost license is available for educational institutions.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nline"/>
              </a:rPr>
              <a:t>online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uzzle video game"/>
              </a:rPr>
              <a:t>puzzle video game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about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Protein folding"/>
              </a:rPr>
              <a:t>protein folding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game is part of an experimental research project, and is developed by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niversity of Washington"/>
              </a:rPr>
              <a:t>University of Washington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 Center for Game Science in collaboration with the UW Department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Biochemistry"/>
              </a:rPr>
              <a:t>Biochemistry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objective of the game is to fold the structure of selected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roteins"/>
              </a:rPr>
              <a:t>proteins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the best of the player's ability, using various tools provided within the game.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High score"/>
              </a:rPr>
              <a:t>highest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High score"/>
              </a:rPr>
              <a:t>scoring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researchers, who determine whether or not there is a native structural configuration (or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Native state"/>
              </a:rPr>
              <a:t>native state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that can be applied to the relevant proteins, in the "real world". Scientists can then use such solutions to solve "real-world" problems, by targeting and eradicating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Diseases"/>
              </a:rPr>
              <a:t>diseases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creating biological innovations.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RTS, but players take turns to make their moves.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game version of pen and paper games like Dungeons and Dragons.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3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Final Fantasy​ </a:t>
            </a:r>
            <a:r>
              <a:rPr lang="en-US" b="0" i="0" dirty="0" smtClean="0"/>
              <a:t>( </a:t>
            </a:r>
            <a:r>
              <a:rPr lang="ja-JP" altLang="en-US" b="0" i="0" smtClean="0"/>
              <a:t>ファイナルファンタジー</a:t>
            </a:r>
            <a:r>
              <a:rPr lang="en-US" altLang="ja-JP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nstalling Japanese character sets"/>
              </a:rPr>
              <a:t>?</a:t>
            </a:r>
            <a:r>
              <a:rPr lang="ja-JP" altLang="en-US" b="0" i="0" smtClean="0"/>
              <a:t> </a:t>
            </a:r>
            <a:r>
              <a:rPr lang="en-US" altLang="ja-JP" b="0" i="0" dirty="0" smtClean="0"/>
              <a:t>)</a:t>
            </a:r>
            <a:r>
              <a:rPr lang="ja-JP" altLang="en-US" smtClean="0"/>
              <a:t> </a:t>
            </a:r>
            <a:r>
              <a:rPr lang="en-US" dirty="0" smtClean="0"/>
              <a:t>is a </a:t>
            </a:r>
            <a:r>
              <a:rPr lang="en-US" dirty="0" smtClean="0">
                <a:hlinkClick r:id="rId4" tooltip="Media franchise"/>
              </a:rPr>
              <a:t>media franchise</a:t>
            </a:r>
            <a:r>
              <a:rPr lang="en-US" dirty="0" smtClean="0"/>
              <a:t> created by </a:t>
            </a:r>
            <a:r>
              <a:rPr lang="en-US" dirty="0" smtClean="0">
                <a:hlinkClick r:id="rId5" tooltip="Hironobu Sakaguchi"/>
              </a:rPr>
              <a:t>Hironobu </a:t>
            </a:r>
            <a:r>
              <a:rPr lang="en-US" dirty="0" err="1" smtClean="0">
                <a:hlinkClick r:id="rId5" tooltip="Hironobu Sakaguchi"/>
              </a:rPr>
              <a:t>Sakaguchi</a:t>
            </a:r>
            <a:r>
              <a:rPr lang="en-US" dirty="0" smtClean="0"/>
              <a:t>, and is developed and owned by </a:t>
            </a:r>
            <a:r>
              <a:rPr lang="en-US" dirty="0" smtClean="0">
                <a:hlinkClick r:id="rId6" tooltip="Square Enix"/>
              </a:rPr>
              <a:t>Square </a:t>
            </a:r>
            <a:r>
              <a:rPr lang="en-US" dirty="0" err="1" smtClean="0">
                <a:hlinkClick r:id="rId6" tooltip="Square Enix"/>
              </a:rPr>
              <a:t>Enix</a:t>
            </a:r>
            <a:r>
              <a:rPr lang="en-US" dirty="0" smtClean="0"/>
              <a:t> (formerly </a:t>
            </a:r>
            <a:r>
              <a:rPr lang="en-US" dirty="0" err="1" smtClean="0">
                <a:hlinkClick r:id="rId7" tooltip="Square Co."/>
              </a:rPr>
              <a:t>Squaresoft</a:t>
            </a:r>
            <a:r>
              <a:rPr lang="en-US" dirty="0" smtClean="0"/>
              <a:t>). The franchise centers on a series of </a:t>
            </a:r>
            <a:r>
              <a:rPr lang="en-US" dirty="0" smtClean="0">
                <a:hlinkClick r:id="rId8" tooltip="Console role-playing game"/>
              </a:rPr>
              <a:t>console role-playing games</a:t>
            </a:r>
            <a:r>
              <a:rPr lang="en-US" dirty="0" smtClean="0"/>
              <a:t> (RPGs), but includes </a:t>
            </a:r>
            <a:r>
              <a:rPr lang="en-US" dirty="0" smtClean="0">
                <a:hlinkClick r:id="rId9" tooltip="Motion picture"/>
              </a:rPr>
              <a:t>motion pictures</a:t>
            </a:r>
            <a:r>
              <a:rPr lang="en-US" dirty="0" smtClean="0"/>
              <a:t>, </a:t>
            </a:r>
            <a:r>
              <a:rPr lang="en-US" dirty="0" smtClean="0">
                <a:hlinkClick r:id="rId10" tooltip="Anime"/>
              </a:rPr>
              <a:t>anime</a:t>
            </a:r>
            <a:r>
              <a:rPr lang="en-US" dirty="0" smtClean="0"/>
              <a:t>, printed media, and other merchandise. The series began in 1987 as an </a:t>
            </a:r>
            <a:r>
              <a:rPr lang="en-US" dirty="0" smtClean="0">
                <a:hlinkClick r:id="rId11" tooltip="Final Fantasy (video game)"/>
              </a:rPr>
              <a:t>eponymous video game</a:t>
            </a:r>
            <a:r>
              <a:rPr lang="en-US" dirty="0" smtClean="0"/>
              <a:t> developed to save Square from bankruptcy; the game was a success and spawned sequels. The video game series has since branched into other </a:t>
            </a:r>
            <a:r>
              <a:rPr lang="en-US" dirty="0" smtClean="0">
                <a:hlinkClick r:id="rId12" tooltip="Video game genres"/>
              </a:rPr>
              <a:t>genres</a:t>
            </a:r>
            <a:r>
              <a:rPr lang="en-US" dirty="0" smtClean="0"/>
              <a:t> and platforms, such as </a:t>
            </a:r>
            <a:r>
              <a:rPr lang="en-US" dirty="0" smtClean="0">
                <a:hlinkClick r:id="rId13" tooltip="Tactical role-playing game"/>
              </a:rPr>
              <a:t>tactical RPGs</a:t>
            </a:r>
            <a:r>
              <a:rPr lang="en-US" dirty="0" smtClean="0"/>
              <a:t>, </a:t>
            </a:r>
            <a:r>
              <a:rPr lang="en-US" dirty="0" smtClean="0">
                <a:hlinkClick r:id="rId14" tooltip="Handheld game console"/>
              </a:rPr>
              <a:t>portable games</a:t>
            </a:r>
            <a:r>
              <a:rPr lang="en-US" dirty="0" smtClean="0"/>
              <a:t>, a </a:t>
            </a:r>
            <a:r>
              <a:rPr lang="en-US" dirty="0" smtClean="0">
                <a:hlinkClick r:id="rId15" tooltip="Massively multiplayer online role-playing game"/>
              </a:rPr>
              <a:t>massively multiplayer online role-playing game</a:t>
            </a:r>
            <a:r>
              <a:rPr lang="en-US" dirty="0" smtClean="0"/>
              <a:t>, and games for mobile phones.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Final Fantasy​ </a:t>
            </a:r>
            <a:r>
              <a:rPr lang="en-US" b="0" i="0" dirty="0" smtClean="0"/>
              <a:t>( </a:t>
            </a:r>
            <a:r>
              <a:rPr lang="ja-JP" altLang="en-US" b="0" i="0" smtClean="0"/>
              <a:t>ファイナルファンタジー</a:t>
            </a:r>
            <a:r>
              <a:rPr lang="en-US" altLang="ja-JP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nstalling Japanese character sets"/>
              </a:rPr>
              <a:t>?</a:t>
            </a:r>
            <a:r>
              <a:rPr lang="ja-JP" altLang="en-US" b="0" i="0" smtClean="0"/>
              <a:t> </a:t>
            </a:r>
            <a:r>
              <a:rPr lang="en-US" altLang="ja-JP" b="0" i="0" dirty="0" smtClean="0"/>
              <a:t>)</a:t>
            </a:r>
            <a:r>
              <a:rPr lang="ja-JP" altLang="en-US" smtClean="0"/>
              <a:t> </a:t>
            </a:r>
            <a:r>
              <a:rPr lang="en-US" dirty="0" smtClean="0"/>
              <a:t>is a </a:t>
            </a:r>
            <a:r>
              <a:rPr lang="en-US" dirty="0" smtClean="0">
                <a:hlinkClick r:id="rId4" tooltip="Media franchise"/>
              </a:rPr>
              <a:t>media franchise</a:t>
            </a:r>
            <a:r>
              <a:rPr lang="en-US" dirty="0" smtClean="0"/>
              <a:t> created by </a:t>
            </a:r>
            <a:r>
              <a:rPr lang="en-US" dirty="0" smtClean="0">
                <a:hlinkClick r:id="rId5" tooltip="Hironobu Sakaguchi"/>
              </a:rPr>
              <a:t>Hironobu </a:t>
            </a:r>
            <a:r>
              <a:rPr lang="en-US" dirty="0" err="1" smtClean="0">
                <a:hlinkClick r:id="rId5" tooltip="Hironobu Sakaguchi"/>
              </a:rPr>
              <a:t>Sakaguchi</a:t>
            </a:r>
            <a:r>
              <a:rPr lang="en-US" dirty="0" smtClean="0"/>
              <a:t>, and is developed and owned by </a:t>
            </a:r>
            <a:r>
              <a:rPr lang="en-US" dirty="0" smtClean="0">
                <a:hlinkClick r:id="rId6" tooltip="Square Enix"/>
              </a:rPr>
              <a:t>Square </a:t>
            </a:r>
            <a:r>
              <a:rPr lang="en-US" dirty="0" err="1" smtClean="0">
                <a:hlinkClick r:id="rId6" tooltip="Square Enix"/>
              </a:rPr>
              <a:t>Enix</a:t>
            </a:r>
            <a:r>
              <a:rPr lang="en-US" dirty="0" smtClean="0"/>
              <a:t> (formerly </a:t>
            </a:r>
            <a:r>
              <a:rPr lang="en-US" dirty="0" err="1" smtClean="0">
                <a:hlinkClick r:id="rId7" tooltip="Square Co."/>
              </a:rPr>
              <a:t>Squaresoft</a:t>
            </a:r>
            <a:r>
              <a:rPr lang="en-US" dirty="0" smtClean="0"/>
              <a:t>). The franchise centers on a series of </a:t>
            </a:r>
            <a:r>
              <a:rPr lang="en-US" dirty="0" smtClean="0">
                <a:hlinkClick r:id="rId8" tooltip="Console role-playing game"/>
              </a:rPr>
              <a:t>console role-playing games</a:t>
            </a:r>
            <a:r>
              <a:rPr lang="en-US" dirty="0" smtClean="0"/>
              <a:t> (RPGs), but includes </a:t>
            </a:r>
            <a:r>
              <a:rPr lang="en-US" dirty="0" smtClean="0">
                <a:hlinkClick r:id="rId9" tooltip="Motion picture"/>
              </a:rPr>
              <a:t>motion pictures</a:t>
            </a:r>
            <a:r>
              <a:rPr lang="en-US" dirty="0" smtClean="0"/>
              <a:t>, </a:t>
            </a:r>
            <a:r>
              <a:rPr lang="en-US" dirty="0" smtClean="0">
                <a:hlinkClick r:id="rId10" tooltip="Anime"/>
              </a:rPr>
              <a:t>anime</a:t>
            </a:r>
            <a:r>
              <a:rPr lang="en-US" dirty="0" smtClean="0"/>
              <a:t>, printed media, and other merchandise. The series began in 1987 as an </a:t>
            </a:r>
            <a:r>
              <a:rPr lang="en-US" dirty="0" smtClean="0">
                <a:hlinkClick r:id="rId11" tooltip="Final Fantasy (video game)"/>
              </a:rPr>
              <a:t>eponymous video game</a:t>
            </a:r>
            <a:r>
              <a:rPr lang="en-US" dirty="0" smtClean="0"/>
              <a:t> developed to save Square from bankruptcy; the game was a success and spawned sequels. The video game series has since branched into other </a:t>
            </a:r>
            <a:r>
              <a:rPr lang="en-US" dirty="0" smtClean="0">
                <a:hlinkClick r:id="rId12" tooltip="Video game genres"/>
              </a:rPr>
              <a:t>genres</a:t>
            </a:r>
            <a:r>
              <a:rPr lang="en-US" dirty="0" smtClean="0"/>
              <a:t> and platforms, such as </a:t>
            </a:r>
            <a:r>
              <a:rPr lang="en-US" dirty="0" smtClean="0">
                <a:hlinkClick r:id="rId13" tooltip="Tactical role-playing game"/>
              </a:rPr>
              <a:t>tactical RPGs</a:t>
            </a:r>
            <a:r>
              <a:rPr lang="en-US" dirty="0" smtClean="0"/>
              <a:t>, </a:t>
            </a:r>
            <a:r>
              <a:rPr lang="en-US" dirty="0" smtClean="0">
                <a:hlinkClick r:id="rId14" tooltip="Handheld game console"/>
              </a:rPr>
              <a:t>portable games</a:t>
            </a:r>
            <a:r>
              <a:rPr lang="en-US" dirty="0" smtClean="0"/>
              <a:t>, a </a:t>
            </a:r>
            <a:r>
              <a:rPr lang="en-US" dirty="0" smtClean="0">
                <a:hlinkClick r:id="rId15" tooltip="Massively multiplayer online role-playing game"/>
              </a:rPr>
              <a:t>massively multiplayer online role-playing game</a:t>
            </a:r>
            <a:r>
              <a:rPr lang="en-US" dirty="0" smtClean="0"/>
              <a:t>, and games for mobile phones.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46D9-2438-4EF8-BC68-00EF242E0D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26BE-E8F0-4111-9F8F-6EF9E15C5B9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B71B-654D-401E-BC93-218456EC7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n.wikipedia.org/wiki/File:Super_Mario_Bros_box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File:Super_Mario_Bros_box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treet_Fighter.png" TargetMode="External"/><Relationship Id="rId2" Type="http://schemas.openxmlformats.org/officeDocument/2006/relationships/hyperlink" Target="http://en.wikipedia.org/wiki/File:Super_Mario_Bros_box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rtal_Kombat.png" TargetMode="External"/><Relationship Id="rId2" Type="http://schemas.openxmlformats.org/officeDocument/2006/relationships/hyperlink" Target="http://en.wikipedia.org/wiki/File:MKDL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olfenstein_3D_title_screen.png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en.wikipedia.org/wiki/File:Wolf3d_p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oom_ingame_1.png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en.wikipedia.org/wiki/File:Doom_darkness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abandonware.com/game/the-ancient-art-of-war-3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en.wikipedia.org/wiki/File:Doom_ingame_1.png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hyperlink" Target="http://en.wikipedia.org/wiki/File:Dune2-amiga-ingame.png" TargetMode="External"/><Relationship Id="rId4" Type="http://schemas.openxmlformats.org/officeDocument/2006/relationships/hyperlink" Target="http://en.wikipedia.org/wiki/File:Dune_2_screenshot_attack_on_base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en.wikipedia.org/wiki/File:Civilizationboxart.jpg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hyperlink" Target="http://en.wikipedia.org/wiki/File:Civ02.png" TargetMode="External"/><Relationship Id="rId4" Type="http://schemas.openxmlformats.org/officeDocument/2006/relationships/hyperlink" Target="http://en.wikipedia.org/wiki/File:Civ01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timeline/2cd14ce093dfa0258fde75d6f18e3d47.p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en.wikipedia.org/wiki/File:Final_Fantasy_V_death_crystal_screenshot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andonia.com/games/436/Wastelan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ltima_Online_8th_Age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en.wikipedia.org/wiki/File:UO_LB_assasination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oW_Box_Art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youronlinelife.net/graphics/world_of_warcraft_1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en.wikipedia.org/wiki/File:Rc750j1f.jpg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hyperlink" Target="http://en.wikipedia.org/wiki/File:Big_Boss_MG1.png" TargetMode="External"/><Relationship Id="rId4" Type="http://schemas.openxmlformats.org/officeDocument/2006/relationships/hyperlink" Target="http://en.wikipedia.org/wiki/File:Mgear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arealsplintercell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image.examiner.com/images/blog/wysiwyg/image/SSCT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lone_in_the_Dark_boxart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://en.wikipedia.org/wiki/File:AITDscreenshot.gi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sident_Evil_1_cover_art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en.wikipedia.org/wiki/File:RE1_screen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ight_Simulator_1.0_short_animation.thumb.gi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://en.wikipedia.org/wiki/File:Sublogic_Flight_Simulator_II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en.wikipedia.org/wiki/File:SimCity-Indigo.gif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ole0000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Zork_I_computer_game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xcitebik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n-europe.com/review.php?rid=29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uzzmedia.com/mario-kart-wii-review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://wii.gamespy.com/wii/mario-kart-wii/870096p1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John_madden_football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hyperlink" Target="http://xbox360.ign.com/dor/objects/109987/madden-nfl-12-hall-of-fame-edition/images/madden-nfl-12-20110512020835525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c.ign.com/dor/tiger-woods-pga-tour-2000/13256/images/tiger2.html?page=mediaFul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hyperlink" Target="http://nintendo-okie.com/2011/04/05/tiger-woods-pga-tour-12-the-masters-review-wii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ance_Dance_Revolution_North_American_arcade_machine_3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://wiimedia.ign.com/wii/image/article/760/760878/dance-dance-revolution-hottest-party-tba-20070202113538512_640w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uitar_Hero_series_controllers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hyperlink" Target="http://www.g4tv.com/thefeed/blog/post/711783/guitar-hero-franchise-just-on-hiatus-according-to-activision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ES_Tetris_Box_Front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hyperlink" Target="http://en.wikipedia.org/wiki/File:Tetris_NES_play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ings_Quest_Tandy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angrybirdsonline9.webs.com/" TargetMode="External"/><Relationship Id="rId7" Type="http://schemas.openxmlformats.org/officeDocument/2006/relationships/hyperlink" Target="http://thenextweb.com/apps/2011/02/16/angry-birds-gamers-spend-200-million-minutes-playing-each-day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hyperlink" Target="http://en.wikipedia.org/wiki/File:Angry-Birds-in-Game-Play-1.jp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rioparty1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hyperlink" Target="http://en.wikipedia.org/wiki/File:MP1_MushroomMixUp.jp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rioparty1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://en.wikipedia.org/wiki/File:MP1_MushroomMixUp.jpg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regonTrailScreenshot.p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ypuscomix.net/applepalooza/numbermuncher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yberciege.jp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fold.it/portal/info/scienc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Legend_of_Zelda_NES.PN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File:Super_Mario_Bros_box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 475- Game </a:t>
            </a:r>
            <a:r>
              <a:rPr lang="en-US" dirty="0" smtClean="0"/>
              <a:t>Development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Harding University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Copyright of images are held by their respective owners.</a:t>
            </a:r>
          </a:p>
          <a:p>
            <a:pPr algn="ctr"/>
            <a:endParaRPr lang="en-US" dirty="0"/>
          </a:p>
        </p:txBody>
      </p:sp>
      <p:pic>
        <p:nvPicPr>
          <p:cNvPr id="11266" name="Picture 2" descr="https://encrypted-tbn3.google.com/images?q=tbn:ANd9GcSbH4UOGR1uXZxVxMuYAZf5kYJYLj2M_c81lS9loCxCHtq2So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82581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0" y="1870074"/>
            <a:ext cx="71628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Video Game Genres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19800"/>
            <a:ext cx="701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http://upload.wikimedia.org/wikipedia/en/0/06/Pitfall%21_Coverart.png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 http://en.wikipedia.org/wiki/File:A2600_Pitfall.png 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 http://en.wikipedia.org/wiki/File:Coleco_Pitfall.png 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Pitfall!</a:t>
            </a:r>
            <a:br>
              <a:rPr lang="en-US" sz="3600" b="1" dirty="0" smtClean="0"/>
            </a:br>
            <a:r>
              <a:rPr lang="en-US" sz="2400" dirty="0" smtClean="0"/>
              <a:t>1982 – Activision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4003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828800"/>
            <a:ext cx="323681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6195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Fighting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9142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1061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http://upload.wikimedia.org/wikipedia/en/e/e6/Ddragon_chirashi.jpg 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 http://en.wikipedia.org/wiki/File:DDArcade.png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Double Dragon</a:t>
            </a:r>
            <a:br>
              <a:rPr lang="en-US" sz="3600" b="1" dirty="0" smtClean="0"/>
            </a:br>
            <a:r>
              <a:rPr lang="en-US" sz="2400" dirty="0" smtClean="0"/>
              <a:t>1987 – </a:t>
            </a:r>
            <a:r>
              <a:rPr lang="en-US" sz="2400" dirty="0" err="1" smtClean="0"/>
              <a:t>Technos</a:t>
            </a:r>
            <a:r>
              <a:rPr lang="en-US" sz="2400" dirty="0" smtClean="0"/>
              <a:t> Japan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2505075" cy="327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981200"/>
            <a:ext cx="388620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1061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http://en.wikipedia.org/wiki/File:Street_Fighter_Logo.png </a:t>
            </a:r>
            <a:r>
              <a:rPr lang="en-US" sz="1400" dirty="0" smtClean="0">
                <a:hlinkClick r:id="rId3"/>
              </a:rPr>
              <a:t>http://en.wikipedia.org/wiki/File:Street_Fighter.png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Street Fighter</a:t>
            </a:r>
            <a:br>
              <a:rPr lang="en-US" sz="3600" b="1" dirty="0" smtClean="0"/>
            </a:br>
            <a:r>
              <a:rPr lang="en-US" sz="2400" dirty="0" smtClean="0"/>
              <a:t>1987 – </a:t>
            </a:r>
            <a:r>
              <a:rPr lang="en-US" sz="2400" dirty="0" err="1" smtClean="0"/>
              <a:t>Capcom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38400"/>
            <a:ext cx="431074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43200"/>
            <a:ext cx="2657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1061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http://en.wikipedia.org/wiki/File:MKDL.PNG</a:t>
            </a:r>
            <a:r>
              <a:rPr lang="en-US" sz="1400" dirty="0" smtClean="0"/>
              <a:t>  </a:t>
            </a:r>
            <a:r>
              <a:rPr lang="en-US" sz="1400" dirty="0" smtClean="0">
                <a:hlinkClick r:id="rId3"/>
              </a:rPr>
              <a:t>http://en.wikipedia.org/wiki/File:Mortal_Kombat.png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Mortal </a:t>
            </a:r>
            <a:r>
              <a:rPr lang="en-US" sz="3600" b="1" dirty="0" err="1" smtClean="0"/>
              <a:t>Kombat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1992 – Ed Boon and John Tobias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057400"/>
            <a:ext cx="4724400" cy="299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First-Person </a:t>
            </a:r>
            <a:br>
              <a:rPr lang="en-US" sz="7200" dirty="0" smtClean="0"/>
            </a:br>
            <a:r>
              <a:rPr lang="en-US" sz="7200" dirty="0" smtClean="0"/>
              <a:t>Shooter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9142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19800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http://en.wikipedia.org/wiki/File:Wolfenstein-3d.jpg</a:t>
            </a:r>
          </a:p>
          <a:p>
            <a:pPr algn="ctr"/>
            <a:r>
              <a:rPr lang="en-US" sz="1400" dirty="0" smtClean="0">
                <a:hlinkClick r:id="rId3"/>
              </a:rPr>
              <a:t>http://en.wikipedia.org/wiki/File:Wolfenstein_3D_title_screen.png</a:t>
            </a:r>
            <a:r>
              <a:rPr lang="en-US" sz="1400" dirty="0" smtClean="0"/>
              <a:t>  </a:t>
            </a:r>
            <a:r>
              <a:rPr lang="en-US" sz="1400" dirty="0" smtClean="0">
                <a:hlinkClick r:id="rId4"/>
              </a:rPr>
              <a:t>http://en.wikipedia.org/wiki/File:Wolf3d_pc.png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Wolfenstein</a:t>
            </a:r>
            <a:r>
              <a:rPr lang="en-US" sz="3600" b="1" dirty="0" smtClean="0"/>
              <a:t> 3D</a:t>
            </a:r>
            <a:br>
              <a:rPr lang="en-US" sz="3600" b="1" dirty="0" smtClean="0"/>
            </a:br>
            <a:r>
              <a:rPr lang="en-US" sz="2400" dirty="0" smtClean="0"/>
              <a:t>1992 – id Software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362200"/>
            <a:ext cx="2438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886200"/>
            <a:ext cx="328308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752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19800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http://en.wikipedia.org/wiki/File:Doom-boxart.jpg http://en.wikipedia.org/wiki/File:Doom_ingame_1.png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http://en.wikipedia.org/wiki/File:Doom_darkness.png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Doom</a:t>
            </a:r>
            <a:br>
              <a:rPr lang="en-US" sz="3600" b="1" dirty="0" smtClean="0"/>
            </a:br>
            <a:r>
              <a:rPr lang="en-US" sz="2400" dirty="0" smtClean="0"/>
              <a:t>1993 – id Software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09800"/>
            <a:ext cx="2438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4290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752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Real-Time </a:t>
            </a:r>
            <a:br>
              <a:rPr lang="en-US" sz="7200" dirty="0" smtClean="0"/>
            </a:br>
            <a:r>
              <a:rPr lang="en-US" sz="7200" dirty="0" smtClean="0"/>
              <a:t>Strategy (RTS)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9142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990" y="6327577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http://www.myabandonware.com/game/the-ancient-art-of-war-3a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Ancient Art of War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1984 </a:t>
            </a:r>
            <a:r>
              <a:rPr lang="en-US" sz="2400" dirty="0" smtClean="0"/>
              <a:t>– </a:t>
            </a:r>
            <a:r>
              <a:rPr lang="en-US" sz="2400" dirty="0" err="1"/>
              <a:t>Evryware</a:t>
            </a:r>
            <a:r>
              <a:rPr lang="en-US" sz="2400" dirty="0"/>
              <a:t> </a:t>
            </a:r>
            <a:r>
              <a:rPr lang="en-US" sz="2400" dirty="0" smtClean="0"/>
              <a:t> &amp; Broderbund</a:t>
            </a:r>
            <a:endParaRPr lang="en-US" sz="2400" dirty="0"/>
          </a:p>
        </p:txBody>
      </p:sp>
      <p:pic>
        <p:nvPicPr>
          <p:cNvPr id="1028" name="Picture 4" descr="http://www.myabandonware.com/media/captures/T/the-ancient-art-of-war/the-ancient-art-of-war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4958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yabandonware.com/media/captures/T/the-ancient-art-of-war/the-ancient-art-of-war_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91134"/>
            <a:ext cx="44958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Video Game </a:t>
            </a:r>
            <a:r>
              <a:rPr lang="en-US" dirty="0" smtClean="0"/>
              <a:t>Genres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495800" cy="4602163"/>
          </a:xfrm>
        </p:spPr>
        <p:txBody>
          <a:bodyPr>
            <a:noAutofit/>
          </a:bodyPr>
          <a:lstStyle/>
          <a:p>
            <a:r>
              <a:rPr lang="en-US" dirty="0" smtClean="0"/>
              <a:t>Adventure</a:t>
            </a:r>
          </a:p>
          <a:p>
            <a:r>
              <a:rPr lang="en-US" dirty="0" smtClean="0"/>
              <a:t>Action</a:t>
            </a:r>
          </a:p>
          <a:p>
            <a:r>
              <a:rPr lang="en-US" dirty="0" smtClean="0"/>
              <a:t>Action-Adventure</a:t>
            </a:r>
          </a:p>
          <a:p>
            <a:r>
              <a:rPr lang="en-US" dirty="0" err="1" smtClean="0"/>
              <a:t>Platformer</a:t>
            </a:r>
            <a:endParaRPr lang="en-US" dirty="0" smtClean="0"/>
          </a:p>
          <a:p>
            <a:r>
              <a:rPr lang="en-US" dirty="0" smtClean="0"/>
              <a:t>Fighting</a:t>
            </a:r>
          </a:p>
          <a:p>
            <a:r>
              <a:rPr lang="en-US" dirty="0" smtClean="0"/>
              <a:t>First-Person Shooter</a:t>
            </a:r>
          </a:p>
          <a:p>
            <a:r>
              <a:rPr lang="en-US" dirty="0" smtClean="0"/>
              <a:t>Real-Time Strategy (RTS)</a:t>
            </a:r>
          </a:p>
          <a:p>
            <a:r>
              <a:rPr lang="en-US" dirty="0" smtClean="0"/>
              <a:t>Turn-Based </a:t>
            </a:r>
            <a:r>
              <a:rPr lang="en-US" dirty="0" smtClean="0"/>
              <a:t>Strategy</a:t>
            </a:r>
          </a:p>
          <a:p>
            <a:r>
              <a:rPr lang="en-US" dirty="0" smtClean="0"/>
              <a:t>Role-Playing </a:t>
            </a:r>
            <a:r>
              <a:rPr lang="en-US" dirty="0" smtClean="0"/>
              <a:t>Game (RPG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Massively </a:t>
            </a:r>
            <a:r>
              <a:rPr lang="en-US" dirty="0" smtClean="0"/>
              <a:t>Multiplayer Online Role-Playing Game (MMORPG)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7025" y="1371600"/>
            <a:ext cx="3051175" cy="4678363"/>
          </a:xfrm>
        </p:spPr>
        <p:txBody>
          <a:bodyPr>
            <a:noAutofit/>
          </a:bodyPr>
          <a:lstStyle/>
          <a:p>
            <a:r>
              <a:rPr lang="en-US" dirty="0" smtClean="0"/>
              <a:t>Stealth </a:t>
            </a:r>
          </a:p>
          <a:p>
            <a:r>
              <a:rPr lang="en-US" dirty="0" smtClean="0"/>
              <a:t>Survival Horror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Racing</a:t>
            </a:r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Puzzle</a:t>
            </a:r>
          </a:p>
          <a:p>
            <a:r>
              <a:rPr lang="en-US" dirty="0" smtClean="0"/>
              <a:t>Mini-Games</a:t>
            </a:r>
          </a:p>
          <a:p>
            <a:r>
              <a:rPr lang="en-US" dirty="0" smtClean="0"/>
              <a:t>Traditional</a:t>
            </a:r>
          </a:p>
          <a:p>
            <a:r>
              <a:rPr lang="en-US" dirty="0" smtClean="0"/>
              <a:t>Educational</a:t>
            </a:r>
          </a:p>
          <a:p>
            <a:r>
              <a:rPr lang="en-US" dirty="0" smtClean="0"/>
              <a:t>Serious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Robert T. </a:t>
            </a:r>
            <a:r>
              <a:rPr lang="en-US" dirty="0" err="1" smtClean="0"/>
              <a:t>Bakie</a:t>
            </a:r>
            <a:r>
              <a:rPr lang="en-US" dirty="0" smtClean="0"/>
              <a:t>, </a:t>
            </a:r>
            <a:r>
              <a:rPr lang="en-US" i="1" dirty="0" smtClean="0"/>
              <a:t>Introduction to Game Development</a:t>
            </a:r>
            <a:r>
              <a:rPr lang="en-US" dirty="0" smtClean="0"/>
              <a:t>, Ch. 1.1,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19800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http://en.wikipedia.org/wiki/File:DuneII.jpg </a:t>
            </a:r>
            <a:r>
              <a:rPr lang="en-US" sz="1400" dirty="0" smtClean="0">
                <a:hlinkClick r:id="rId4"/>
              </a:rPr>
              <a:t>http://en.wikipedia.org/wiki/File:Dune_2_screenshot_attack_on_base.jpg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5"/>
              </a:rPr>
              <a:t>http://en.wikipedia.org/wiki/File:Dune2-amiga-ingame.png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Dune  II</a:t>
            </a:r>
            <a:br>
              <a:rPr lang="en-US" sz="3600" b="1" dirty="0" smtClean="0"/>
            </a:br>
            <a:r>
              <a:rPr lang="en-US" sz="2400" dirty="0" smtClean="0"/>
              <a:t>1992 – Westwood Studios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905000"/>
            <a:ext cx="2438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752600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581400"/>
            <a:ext cx="3598228" cy="225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73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Turn-Based </a:t>
            </a:r>
            <a:br>
              <a:rPr lang="en-US" sz="7200" dirty="0" smtClean="0"/>
            </a:br>
            <a:r>
              <a:rPr lang="en-US" sz="7200" dirty="0" smtClean="0"/>
              <a:t>Strategy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9142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19800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http://en.wikipedia.org/wiki/File:Civilizationboxart.jpg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http://en.wikipedia.org/wiki/File:Civ01.png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5"/>
              </a:rPr>
              <a:t>http://en.wikipedia.org/wiki/File:Civ02.png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Civilization</a:t>
            </a:r>
            <a:br>
              <a:rPr lang="en-US" sz="3600" b="1" dirty="0" smtClean="0"/>
            </a:br>
            <a:r>
              <a:rPr lang="en-US" sz="2400" dirty="0" smtClean="0"/>
              <a:t>1991 – Sid Meier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362200"/>
            <a:ext cx="2438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1" y="1676400"/>
            <a:ext cx="33347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505200"/>
            <a:ext cx="3128962" cy="228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Role-Playing </a:t>
            </a:r>
            <a:br>
              <a:rPr lang="en-US" sz="7200" dirty="0" smtClean="0"/>
            </a:br>
            <a:r>
              <a:rPr lang="en-US" sz="7200" dirty="0" smtClean="0"/>
              <a:t>Game (RPG)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86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http://upload.wikimedia.org/wikipedia/en/timeline/2cd14ce093dfa0258fde75d6f18e3d47.png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</a:t>
            </a:r>
            <a:r>
              <a:rPr lang="en-US" sz="1400" dirty="0" smtClean="0">
                <a:hlinkClick r:id="rId4"/>
              </a:rPr>
              <a:t>http://en.wikipedia.org/wiki/File:Final_Fantasy_V_death_crystal_screenshot.png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Final Fantasy</a:t>
            </a:r>
            <a:br>
              <a:rPr lang="en-US" sz="3600" b="1" dirty="0" smtClean="0"/>
            </a:br>
            <a:r>
              <a:rPr lang="en-US" sz="2400" dirty="0" smtClean="0"/>
              <a:t>1987 – Hironobu </a:t>
            </a:r>
            <a:r>
              <a:rPr lang="en-US" sz="2400" dirty="0" err="1" smtClean="0"/>
              <a:t>Sakaguchi</a:t>
            </a:r>
            <a:r>
              <a:rPr lang="en-US" sz="2400" dirty="0" smtClean="0"/>
              <a:t> (Square </a:t>
            </a:r>
            <a:r>
              <a:rPr lang="en-US" sz="2400" dirty="0" err="1" smtClean="0"/>
              <a:t>Enix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905000"/>
            <a:ext cx="3962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33400"/>
            <a:ext cx="2209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943" y="6019799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http://www.abandonia.com/games/436/Wasteland</a:t>
            </a:r>
            <a:endParaRPr lang="en-US" sz="1400" dirty="0"/>
          </a:p>
        </p:txBody>
      </p:sp>
      <p:pic>
        <p:nvPicPr>
          <p:cNvPr id="2050" name="Picture 2" descr="http://www.abandonia.com/files/games/436/Wasteland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80" y="2438400"/>
            <a:ext cx="3798520" cy="23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bandonia.com/files/games/436/Wasteland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3" y="2438400"/>
            <a:ext cx="3798520" cy="237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Wasteland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1988 </a:t>
            </a:r>
            <a:r>
              <a:rPr lang="en-US" sz="2400" dirty="0" smtClean="0"/>
              <a:t>– </a:t>
            </a:r>
            <a:r>
              <a:rPr lang="en-US" sz="2400" dirty="0" smtClean="0"/>
              <a:t>Electronic Arts &amp; Interplay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5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Massively Multiplayer Online Role-Playing Game (MMORPG)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86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http://en.wikipedia.org/wiki/File:Ultima_Online_8th_Age.jpg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http://en.wikipedia.org/wiki/File:UO_LB_assasination.jpg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Ultima</a:t>
            </a:r>
            <a:r>
              <a:rPr lang="en-US" sz="3600" b="1" dirty="0" smtClean="0"/>
              <a:t> Online</a:t>
            </a:r>
            <a:br>
              <a:rPr lang="en-US" sz="3600" b="1" dirty="0" smtClean="0"/>
            </a:br>
            <a:r>
              <a:rPr lang="en-US" sz="2400" dirty="0" smtClean="0"/>
              <a:t>1997 – Origin Systems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828800"/>
            <a:ext cx="2438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828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http://en.wikipedia.org/wiki/File:WoW_Box_Art1.jpg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http://www.youronlinelife.net/graphics/world_of_warcraft_1.jpg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World of </a:t>
            </a:r>
            <a:r>
              <a:rPr lang="en-US" sz="3600" b="1" dirty="0" err="1" smtClean="0"/>
              <a:t>Warcraft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2004 – Blizzard Entertainment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905000"/>
            <a:ext cx="2381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7526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Stealth </a:t>
            </a:r>
            <a:br>
              <a:rPr lang="en-US" sz="7200" dirty="0" smtClean="0"/>
            </a:br>
            <a:r>
              <a:rPr lang="en-US" sz="7200" dirty="0" smtClean="0"/>
              <a:t>(Sneakers)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102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Adventure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78002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198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http://en.wikipedia.org/wiki/File:Rc750j1f.jpg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http://en.wikipedia.org/wiki/File:Mgear.png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5"/>
              </a:rPr>
              <a:t>http://en.wikipedia.org/wiki/File:Big_Boss_MG1.png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Metal Gear</a:t>
            </a:r>
            <a:br>
              <a:rPr lang="en-US" sz="3600" b="1" dirty="0" smtClean="0"/>
            </a:br>
            <a:r>
              <a:rPr lang="en-US" sz="2400" dirty="0" smtClean="0"/>
              <a:t>1987 – Konami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057400"/>
            <a:ext cx="2381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828800"/>
            <a:ext cx="2819400" cy="236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669804"/>
            <a:ext cx="2743200" cy="230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http://en.wikipedia.org/wiki/File:Tharealsplintercell.jpg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http://image.examiner.com/images/blog/wysiwyg/image/SSCT.jpg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Splinter Cell</a:t>
            </a:r>
            <a:br>
              <a:rPr lang="en-US" sz="3600" b="1" dirty="0" smtClean="0"/>
            </a:br>
            <a:r>
              <a:rPr lang="en-US" sz="2400" dirty="0" smtClean="0"/>
              <a:t>2002 – </a:t>
            </a:r>
            <a:r>
              <a:rPr lang="en-US" sz="2400" dirty="0" err="1" smtClean="0"/>
              <a:t>Ubisoft</a:t>
            </a:r>
            <a:r>
              <a:rPr lang="en-US" sz="2400" dirty="0" smtClean="0"/>
              <a:t> Montreal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0500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057400"/>
            <a:ext cx="25908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826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Survival Horror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30664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http://en.wikipedia.org/wiki/File:Alone_in_the_Dark_boxart.jpg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http://en.wikipedia.org/wiki/File:AITDscreenshot.gif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Alone in the Dark</a:t>
            </a:r>
            <a:br>
              <a:rPr lang="en-US" sz="3600" b="1" dirty="0" smtClean="0"/>
            </a:br>
            <a:r>
              <a:rPr lang="en-US" sz="2400" dirty="0" smtClean="0"/>
              <a:t>1992 – </a:t>
            </a:r>
            <a:r>
              <a:rPr lang="en-US" sz="2400" dirty="0" err="1" smtClean="0"/>
              <a:t>Infogrames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133600"/>
            <a:ext cx="2438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057400"/>
            <a:ext cx="49987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584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http://en.wikipedia.org/wiki/File:Resident_Evil_1_cover_art.jpg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http://en.wikipedia.org/wiki/File:RE1_screen.jpg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Resident Evil</a:t>
            </a:r>
            <a:br>
              <a:rPr lang="en-US" sz="3600" b="1" dirty="0" smtClean="0"/>
            </a:br>
            <a:r>
              <a:rPr lang="en-US" sz="2400" dirty="0" smtClean="0"/>
              <a:t>1996 – </a:t>
            </a:r>
            <a:r>
              <a:rPr lang="en-US" sz="2400" dirty="0" err="1" smtClean="0"/>
              <a:t>Capcom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62199"/>
            <a:ext cx="2514600" cy="257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9145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784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Simulation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6665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http://en.wikipedia.org/wiki/File:Flight_Simulator_1.0_short_animation.thumb.gif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http://en.wikipedia.org/wiki/File:Sublogic_Flight_Simulator_II.png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Microsoft Flight Simulator</a:t>
            </a:r>
            <a:br>
              <a:rPr lang="en-US" sz="3600" b="1" dirty="0" smtClean="0"/>
            </a:br>
            <a:r>
              <a:rPr lang="en-US" sz="2400" dirty="0" smtClean="0"/>
              <a:t>1980 – Microsoft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09800"/>
            <a:ext cx="398108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209800"/>
            <a:ext cx="4038600" cy="277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32460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http://en.wikipedia.org/wiki/File:SimCity-Indigo.gif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SimCity</a:t>
            </a:r>
          </a:p>
          <a:p>
            <a:pPr algn="ctr"/>
            <a:r>
              <a:rPr lang="en-US" sz="2400" dirty="0" smtClean="0"/>
              <a:t>1989 – Will Wright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995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Racing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57285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24542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hlinkClick r:id="rId3"/>
              </a:rPr>
              <a:t>http://en.wikipedia.org/wiki/File:Pole0000.png</a:t>
            </a:r>
            <a:r>
              <a:rPr lang="en-US" sz="140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Pole Position</a:t>
            </a:r>
            <a:br>
              <a:rPr lang="en-US" sz="3600" b="1" dirty="0" smtClean="0"/>
            </a:br>
            <a:r>
              <a:rPr lang="en-US" sz="2400" dirty="0" smtClean="0"/>
              <a:t>1982 – Namco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14500"/>
            <a:ext cx="457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5061433" cy="524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6400800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http://en.wikipedia.org/wiki/File:Zork_I_computer_game.png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752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Zork</a:t>
            </a:r>
            <a:endParaRPr lang="en-US" sz="2400" b="1" dirty="0" smtClean="0"/>
          </a:p>
          <a:p>
            <a:pPr algn="ctr"/>
            <a:r>
              <a:rPr lang="en-US" sz="2400" dirty="0" smtClean="0"/>
              <a:t>1980 – </a:t>
            </a:r>
            <a:r>
              <a:rPr lang="en-US" sz="2400" dirty="0" err="1" smtClean="0"/>
              <a:t>Infocom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172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en.wikipedia.org/wiki/Excitebike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://n-europe.com/review.php?rid=297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Excitebike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1984 </a:t>
            </a:r>
            <a:r>
              <a:rPr lang="en-US" sz="2400" dirty="0" smtClean="0"/>
              <a:t>– </a:t>
            </a:r>
            <a:r>
              <a:rPr lang="en-US" sz="2400" dirty="0" smtClean="0"/>
              <a:t>Nintendo</a:t>
            </a:r>
            <a:endParaRPr lang="en-US" sz="2400" dirty="0"/>
          </a:p>
        </p:txBody>
      </p:sp>
      <p:pic>
        <p:nvPicPr>
          <p:cNvPr id="3074" name="Picture 2" descr="http://n-europe.com/reports/excitebi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2032"/>
            <a:ext cx="48101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citebike 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928751"/>
            <a:ext cx="2381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35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172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http://www.thebuzzmedia.com/mario-kart-wii-review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>
                <a:hlinkClick r:id="rId4"/>
              </a:rPr>
              <a:t>http://wii.gamespy.com/wii/mario-kart-wii/870096p1.html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Mario Kart (Wii)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2008 – Nintendo</a:t>
            </a:r>
            <a:endParaRPr lang="en-US" sz="2400" dirty="0"/>
          </a:p>
        </p:txBody>
      </p:sp>
      <p:pic>
        <p:nvPicPr>
          <p:cNvPr id="4098" name="Picture 2" descr="http://wiimedia.gamespy.com/wii/image/article/870/870096/mario-kart-wii-200804280215218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56" y="2438400"/>
            <a:ext cx="4191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rio-kart-wii-bike-mario-lug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1101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32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Sports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57285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450556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3"/>
              </a:rPr>
              <a:t>http://en.wikipedia.org/wiki/File:John_madden_football.jpg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>
                <a:hlinkClick r:id="rId4"/>
              </a:rPr>
              <a:t>http://xbox360.ign.com/dor/objects/109987/madden-nfl-12-hall-of-fame-edition/images/madden-nfl-12-20110512020835525.html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John Madden Football</a:t>
            </a:r>
            <a:br>
              <a:rPr lang="en-US" sz="3600" b="1" dirty="0" smtClean="0"/>
            </a:br>
            <a:r>
              <a:rPr lang="en-US" sz="2400" dirty="0" smtClean="0"/>
              <a:t>1988 – Electronic Arts</a:t>
            </a:r>
            <a:endParaRPr lang="en-US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98" y="1945690"/>
            <a:ext cx="424542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5726" y="147088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John Madden Football (1988)</a:t>
            </a:r>
            <a:endParaRPr lang="en-US" b="1" dirty="0"/>
          </a:p>
        </p:txBody>
      </p:sp>
      <p:pic>
        <p:nvPicPr>
          <p:cNvPr id="6146" name="Picture 2" descr="Madden NFL 12 (Hall of Fame Edition) Screen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23" y="3623126"/>
            <a:ext cx="4602183" cy="25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0614" y="30950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Madden NFL 12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4143" y="6173688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http://pc.ign.com/dor/tiger-woods-pga-tour-2000/13256/images/tiger2.html?page=mediaFull</a:t>
            </a:r>
            <a:r>
              <a:rPr lang="en-US" sz="1400" dirty="0" smtClean="0">
                <a:hlinkClick r:id="rId4"/>
              </a:rPr>
              <a:t/>
            </a:r>
            <a:br>
              <a:rPr lang="en-US" sz="1400" dirty="0" smtClean="0">
                <a:hlinkClick r:id="rId4"/>
              </a:rPr>
            </a:b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://nintendo-okie.com/2011/04/05/tiger-woods-pga-tour-12-the-masters-review-wii/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Tiger Woods PGA Tour Series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1998 </a:t>
            </a:r>
            <a:r>
              <a:rPr lang="en-US" sz="2400" dirty="0" smtClean="0"/>
              <a:t>– Electronic </a:t>
            </a:r>
            <a:r>
              <a:rPr lang="en-US" sz="2400" dirty="0" smtClean="0"/>
              <a:t>Arts</a:t>
            </a:r>
            <a:endParaRPr lang="en-US" sz="2400" dirty="0"/>
          </a:p>
        </p:txBody>
      </p:sp>
      <p:pic>
        <p:nvPicPr>
          <p:cNvPr id="5122" name="Picture 2" descr="http://nintendookie.files.wordpress.com/2011/01/tiger-woods-pga-tour-12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8" y="2389809"/>
            <a:ext cx="4205843" cy="289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ger Woods PGA Tour 2000 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928983" cy="29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Tour 2000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90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Tour 12: The Masters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681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Rhythm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57285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1722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http://en.wikipedia.org/wiki/File:Dance_Dance_Revolution_North_American_arcade_machine_3.jpg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hlinkClick r:id="rId4"/>
              </a:rPr>
              <a:t>http://wiimedia.ign.com/wii/image/article/760/760878/dance-dance-revolution-hottest-party-tba-20070202113538512_640w.jpg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Dance </a:t>
            </a:r>
            <a:r>
              <a:rPr lang="en-US" sz="3600" b="1" dirty="0" err="1" smtClean="0"/>
              <a:t>Dance</a:t>
            </a:r>
            <a:r>
              <a:rPr lang="en-US" sz="3600" b="1" dirty="0" smtClean="0"/>
              <a:t> Revolution (DDR)</a:t>
            </a:r>
            <a:br>
              <a:rPr lang="en-US" sz="3600" b="1" dirty="0" smtClean="0"/>
            </a:br>
            <a:r>
              <a:rPr lang="en-US" sz="2400" dirty="0" smtClean="0"/>
              <a:t>1998 – Konami</a:t>
            </a: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327202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133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17220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http://en.wikipedia.org/wiki/File:Guitar_Hero_series_controllers.jpg</a:t>
            </a:r>
            <a:r>
              <a:rPr lang="en-US" sz="1100" dirty="0" smtClean="0">
                <a:hlinkClick r:id="rId4"/>
              </a:rPr>
              <a:t/>
            </a:r>
            <a:br>
              <a:rPr lang="en-US" sz="1100" dirty="0" smtClean="0">
                <a:hlinkClick r:id="rId4"/>
              </a:rPr>
            </a:b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://www.g4tv.com/thefeed/blog/post/711783/guitar-hero-franchise-just-on-hiatus-according-to-activision/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Guitar Hero</a:t>
            </a:r>
            <a:br>
              <a:rPr lang="en-US" sz="3600" b="1" dirty="0" smtClean="0"/>
            </a:br>
            <a:r>
              <a:rPr lang="en-US" sz="2400" dirty="0" smtClean="0"/>
              <a:t>2005 </a:t>
            </a:r>
            <a:r>
              <a:rPr lang="en-US" sz="2400" dirty="0" smtClean="0"/>
              <a:t>– </a:t>
            </a:r>
            <a:r>
              <a:rPr lang="en-US" sz="2400" dirty="0" smtClean="0"/>
              <a:t>Activision</a:t>
            </a:r>
            <a:endParaRPr lang="en-US" sz="2400" dirty="0"/>
          </a:p>
        </p:txBody>
      </p:sp>
      <p:pic>
        <p:nvPicPr>
          <p:cNvPr id="7170" name="Picture 2" descr="Guitar Hero: Warriors of R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71823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4" y="1295400"/>
            <a:ext cx="1596306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519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Puzzle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57285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172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http://en.wikipedia.org/wiki/File:NES_Tetris_Box_Front.jpg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http://en.wikipedia.org/wiki/File:Tetris_NES_play.png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Tetris</a:t>
            </a:r>
            <a:br>
              <a:rPr lang="en-US" sz="3600" b="1" dirty="0" smtClean="0"/>
            </a:br>
            <a:r>
              <a:rPr lang="en-US" sz="2400" dirty="0" smtClean="0"/>
              <a:t>1984 – </a:t>
            </a:r>
            <a:r>
              <a:rPr lang="en-US" sz="2400" dirty="0" err="1" smtClean="0"/>
              <a:t>Alexey</a:t>
            </a:r>
            <a:r>
              <a:rPr lang="en-US" sz="2400" dirty="0" smtClean="0"/>
              <a:t> </a:t>
            </a:r>
            <a:r>
              <a:rPr lang="en-US" sz="2400" dirty="0" err="1" smtClean="0"/>
              <a:t>Pajitnov</a:t>
            </a:r>
            <a:endParaRPr lang="en-US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133600"/>
            <a:ext cx="2124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828800"/>
            <a:ext cx="530678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5391150" cy="339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632460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http://en.wikipedia.org/wiki/File:Kings_Quest_Tandy.png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096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King’s Quest</a:t>
            </a:r>
          </a:p>
          <a:p>
            <a:pPr algn="ctr"/>
            <a:r>
              <a:rPr lang="en-US" sz="2400" dirty="0" smtClean="0"/>
              <a:t>1984 – Sierra Entertainment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172200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http://angrybirdsonline9.webs.com</a:t>
            </a:r>
            <a:r>
              <a:rPr lang="en-US" sz="1100" dirty="0" smtClean="0">
                <a:hlinkClick r:id="rId3"/>
              </a:rPr>
              <a:t>/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en.wikipedia.org/wiki/File:Angry-Birds-in-Game-Play-1.jpg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Angry Birds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2009 – </a:t>
            </a:r>
            <a:r>
              <a:rPr lang="en-US" sz="2400" dirty="0" err="1" smtClean="0"/>
              <a:t>Rovio</a:t>
            </a:r>
            <a:r>
              <a:rPr lang="en-US" sz="2400" dirty="0" smtClean="0"/>
              <a:t> Mobile</a:t>
            </a:r>
            <a:endParaRPr lang="en-US" sz="2400" dirty="0"/>
          </a:p>
        </p:txBody>
      </p:sp>
      <p:pic>
        <p:nvPicPr>
          <p:cNvPr id="8194" name="Picture 2" descr="File:Angry-Birds-in-Game-Play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23" y="190500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ngrybirdsonline9.webs.com/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7" y="2286001"/>
            <a:ext cx="32003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147839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“…some </a:t>
            </a:r>
            <a:r>
              <a:rPr lang="en-US" dirty="0"/>
              <a:t>200 million minutes are spent on Angry Birds titles each day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sz="1200" dirty="0">
                <a:hlinkClick r:id="rId7"/>
              </a:rPr>
              <a:t>http://thenextweb.com/apps/2011/02/16/angry-birds-gamers-spend-200-million-minutes-playing-each-day/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0394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Mini-Games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57285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172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http://en.wikipedia.org/wiki/File:Marioparty1.jpg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http://en.wikipedia.org/wiki/File:MP1_MushroomMixUp.jpg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Mario Party</a:t>
            </a:r>
            <a:br>
              <a:rPr lang="en-US" sz="3600" b="1" dirty="0" smtClean="0"/>
            </a:br>
            <a:r>
              <a:rPr lang="en-US" sz="2400" dirty="0" smtClean="0"/>
              <a:t>1998 – Nintendo</a:t>
            </a:r>
            <a:endParaRPr lang="en-US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752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667000"/>
            <a:ext cx="3048000" cy="21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Traditional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7518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172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http://en.wikipedia.org/wiki/File:Marioparty1.jpg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http://en.wikipedia.org/wiki/File:MP1_MushroomMixUp.jpg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Chessmaster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1986 – The Software </a:t>
            </a:r>
            <a:r>
              <a:rPr lang="en-US" sz="2400" dirty="0" err="1" smtClean="0"/>
              <a:t>Toolworks</a:t>
            </a:r>
            <a:endParaRPr lang="en-US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438400"/>
            <a:ext cx="6400800" cy="32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62400" y="19812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Chessmaster</a:t>
            </a:r>
            <a:r>
              <a:rPr lang="en-US" dirty="0" smtClean="0"/>
              <a:t> 10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Educational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70761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216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http://en.wikipedia.org/wiki/File:OregonTrailScreenshot.png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Oregon Trail</a:t>
            </a:r>
            <a:br>
              <a:rPr lang="en-US" sz="3600" b="1" dirty="0" smtClean="0"/>
            </a:br>
            <a:r>
              <a:rPr lang="en-US" sz="2400" dirty="0" smtClean="0"/>
              <a:t>1971 – Don </a:t>
            </a:r>
            <a:r>
              <a:rPr lang="en-US" sz="2400" dirty="0" err="1" smtClean="0"/>
              <a:t>Rawitsch</a:t>
            </a:r>
            <a:r>
              <a:rPr lang="en-US" sz="2400" dirty="0" smtClean="0"/>
              <a:t>, Bill Heinemann, and Paul </a:t>
            </a:r>
            <a:r>
              <a:rPr lang="en-US" sz="2400" dirty="0" err="1" smtClean="0"/>
              <a:t>Dillenberger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133600"/>
            <a:ext cx="53625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216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http://www.platypuscomix.net/applepalooza/numbermunchers.html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Number </a:t>
            </a:r>
            <a:r>
              <a:rPr lang="en-US" sz="3600" b="1" dirty="0" err="1" smtClean="0"/>
              <a:t>Munchers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1980s </a:t>
            </a:r>
            <a:r>
              <a:rPr lang="en-US" sz="2400" dirty="0" smtClean="0"/>
              <a:t>– </a:t>
            </a:r>
            <a:r>
              <a:rPr lang="en-US" sz="2400" dirty="0"/>
              <a:t>Minnesota Educational Computing Consortium</a:t>
            </a:r>
            <a:endParaRPr lang="en-US" sz="2400" dirty="0"/>
          </a:p>
        </p:txBody>
      </p:sp>
      <p:pic>
        <p:nvPicPr>
          <p:cNvPr id="9218" name="Picture 2" descr="http://www.platypuscomix.net/applepalooza/numbermuncher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95524"/>
            <a:ext cx="53054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latypuscomix.net/applepalooza/numbermuncher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4187"/>
            <a:ext cx="3200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60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Serious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97737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216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http://en.wikipedia.org/wiki/File:Cyberciege.jpg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CyberCIEGE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2005 – Naval Postgraduate School and </a:t>
            </a:r>
            <a:r>
              <a:rPr lang="en-US" sz="2400" dirty="0" err="1" smtClean="0"/>
              <a:t>Rivermind</a:t>
            </a:r>
            <a:r>
              <a:rPr lang="en-US" sz="2400" dirty="0" smtClean="0"/>
              <a:t>, Inc.</a:t>
            </a:r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905000"/>
            <a:ext cx="5191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Action-Adventure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914261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3216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http://fold.it/portal/info/science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Foldit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2008 </a:t>
            </a:r>
            <a:r>
              <a:rPr lang="en-US" sz="2400" dirty="0" smtClean="0"/>
              <a:t>– </a:t>
            </a:r>
            <a:r>
              <a:rPr lang="en-US" sz="2400" dirty="0" smtClean="0"/>
              <a:t>David Baker (</a:t>
            </a:r>
            <a:r>
              <a:rPr lang="en-US" sz="2400" dirty="0" err="1" smtClean="0"/>
              <a:t>Univ</a:t>
            </a:r>
            <a:r>
              <a:rPr lang="en-US" sz="2400" dirty="0" smtClean="0"/>
              <a:t> of Washington)</a:t>
            </a:r>
            <a:endParaRPr lang="en-US" sz="2400" dirty="0"/>
          </a:p>
        </p:txBody>
      </p:sp>
      <p:pic>
        <p:nvPicPr>
          <p:cNvPr id="10242" name="Picture 2" descr="http://fold.it/portal/site_files/theme/science/competi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629400" cy="38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7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32460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http://en.wikipedia.org/wiki/File:Legend_of_Zelda_NES.PNG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Legend of Zelda</a:t>
            </a:r>
            <a:br>
              <a:rPr lang="en-US" sz="3600" b="1" dirty="0" smtClean="0"/>
            </a:br>
            <a:r>
              <a:rPr lang="en-US" sz="2400" dirty="0" smtClean="0"/>
              <a:t>1986 – Nintendo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76400"/>
            <a:ext cx="4857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/>
              <a:t>Platformer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9142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980093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http://en.wikipedia.org/wiki/File:NES_Super_Mario_Bros.png 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http://en.wikipedia.org/wiki/File:Bowser_%28smb1%29.png </a:t>
            </a:r>
            <a:br>
              <a:rPr lang="en-US" sz="1400" dirty="0" smtClean="0">
                <a:hlinkClick r:id="rId2"/>
              </a:rPr>
            </a:br>
            <a:r>
              <a:rPr lang="en-US" sz="1400" dirty="0" smtClean="0">
                <a:hlinkClick r:id="rId2"/>
              </a:rPr>
              <a:t>http://en.wikipedia.org/wiki/File:Super_Mario_Bros_box.jpg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Super Mario Bros.</a:t>
            </a:r>
            <a:br>
              <a:rPr lang="en-US" sz="3600" b="1" dirty="0" smtClean="0"/>
            </a:br>
            <a:r>
              <a:rPr lang="en-US" sz="2400" dirty="0" smtClean="0"/>
              <a:t>1983 – Nintendo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2381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276600"/>
            <a:ext cx="2895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76400"/>
            <a:ext cx="3276600" cy="26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1058</Words>
  <Application>Microsoft Office PowerPoint</Application>
  <PresentationFormat>On-screen Show (4:3)</PresentationFormat>
  <Paragraphs>192</Paragraphs>
  <Slides>60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Video Game Genres</vt:lpstr>
      <vt:lpstr>Video Game Genres</vt:lpstr>
      <vt:lpstr>Adventure</vt:lpstr>
      <vt:lpstr>PowerPoint Presentation</vt:lpstr>
      <vt:lpstr>PowerPoint Presentation</vt:lpstr>
      <vt:lpstr>Action-Adventure</vt:lpstr>
      <vt:lpstr>PowerPoint Presentation</vt:lpstr>
      <vt:lpstr>Platformer</vt:lpstr>
      <vt:lpstr>PowerPoint Presentation</vt:lpstr>
      <vt:lpstr>PowerPoint Presentation</vt:lpstr>
      <vt:lpstr>Fighting</vt:lpstr>
      <vt:lpstr>PowerPoint Presentation</vt:lpstr>
      <vt:lpstr>PowerPoint Presentation</vt:lpstr>
      <vt:lpstr>PowerPoint Presentation</vt:lpstr>
      <vt:lpstr>First-Person  Shooter</vt:lpstr>
      <vt:lpstr>PowerPoint Presentation</vt:lpstr>
      <vt:lpstr>PowerPoint Presentation</vt:lpstr>
      <vt:lpstr>Real-Time  Strategy (RTS)</vt:lpstr>
      <vt:lpstr>PowerPoint Presentation</vt:lpstr>
      <vt:lpstr>PowerPoint Presentation</vt:lpstr>
      <vt:lpstr>Turn-Based  Strategy</vt:lpstr>
      <vt:lpstr>PowerPoint Presentation</vt:lpstr>
      <vt:lpstr>Role-Playing  Game (RPG)</vt:lpstr>
      <vt:lpstr>PowerPoint Presentation</vt:lpstr>
      <vt:lpstr>PowerPoint Presentation</vt:lpstr>
      <vt:lpstr>Massively Multiplayer Online Role-Playing Game (MMORPG)</vt:lpstr>
      <vt:lpstr>PowerPoint Presentation</vt:lpstr>
      <vt:lpstr>PowerPoint Presentation</vt:lpstr>
      <vt:lpstr>Stealth  (Sneakers)</vt:lpstr>
      <vt:lpstr>PowerPoint Presentation</vt:lpstr>
      <vt:lpstr>PowerPoint Presentation</vt:lpstr>
      <vt:lpstr>Survival Horror</vt:lpstr>
      <vt:lpstr>PowerPoint Presentation</vt:lpstr>
      <vt:lpstr>PowerPoint Presentation</vt:lpstr>
      <vt:lpstr>Simulation</vt:lpstr>
      <vt:lpstr>PowerPoint Presentation</vt:lpstr>
      <vt:lpstr>PowerPoint Presentation</vt:lpstr>
      <vt:lpstr>Racing</vt:lpstr>
      <vt:lpstr>PowerPoint Presentation</vt:lpstr>
      <vt:lpstr>PowerPoint Presentation</vt:lpstr>
      <vt:lpstr>PowerPoint Presentation</vt:lpstr>
      <vt:lpstr>Sports</vt:lpstr>
      <vt:lpstr>PowerPoint Presentation</vt:lpstr>
      <vt:lpstr>PowerPoint Presentation</vt:lpstr>
      <vt:lpstr>Rhythm</vt:lpstr>
      <vt:lpstr>PowerPoint Presentation</vt:lpstr>
      <vt:lpstr>PowerPoint Presentation</vt:lpstr>
      <vt:lpstr>Puzzle</vt:lpstr>
      <vt:lpstr>PowerPoint Presentation</vt:lpstr>
      <vt:lpstr>PowerPoint Presentation</vt:lpstr>
      <vt:lpstr>Mini-Games</vt:lpstr>
      <vt:lpstr>PowerPoint Presentation</vt:lpstr>
      <vt:lpstr>Traditional</vt:lpstr>
      <vt:lpstr>PowerPoint Presentation</vt:lpstr>
      <vt:lpstr>Educational</vt:lpstr>
      <vt:lpstr>PowerPoint Presentation</vt:lpstr>
      <vt:lpstr>PowerPoint Presentation</vt:lpstr>
      <vt:lpstr>Serious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McCown</dc:creator>
  <cp:lastModifiedBy>Frank McCown</cp:lastModifiedBy>
  <cp:revision>102</cp:revision>
  <dcterms:created xsi:type="dcterms:W3CDTF">2009-08-25T14:34:56Z</dcterms:created>
  <dcterms:modified xsi:type="dcterms:W3CDTF">2012-01-06T16:55:02Z</dcterms:modified>
</cp:coreProperties>
</file>