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86" r:id="rId3"/>
    <p:sldId id="257" r:id="rId4"/>
    <p:sldId id="285" r:id="rId5"/>
    <p:sldId id="283" r:id="rId6"/>
    <p:sldId id="284" r:id="rId7"/>
    <p:sldId id="268" r:id="rId8"/>
    <p:sldId id="260" r:id="rId9"/>
    <p:sldId id="261" r:id="rId10"/>
    <p:sldId id="290" r:id="rId11"/>
    <p:sldId id="262" r:id="rId12"/>
    <p:sldId id="282" r:id="rId13"/>
    <p:sldId id="280" r:id="rId14"/>
    <p:sldId id="272" r:id="rId15"/>
    <p:sldId id="288" r:id="rId16"/>
    <p:sldId id="289" r:id="rId17"/>
    <p:sldId id="271" r:id="rId18"/>
    <p:sldId id="273" r:id="rId19"/>
    <p:sldId id="274" r:id="rId20"/>
    <p:sldId id="275" r:id="rId21"/>
    <p:sldId id="276" r:id="rId22"/>
    <p:sldId id="277" r:id="rId23"/>
    <p:sldId id="279" r:id="rId24"/>
    <p:sldId id="278" r:id="rId25"/>
    <p:sldId id="264" r:id="rId26"/>
    <p:sldId id="265" r:id="rId27"/>
    <p:sldId id="287"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0587C"/>
    <a:srgbClr val="385E8C"/>
    <a:srgbClr val="385D8A"/>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3385" autoAdjust="0"/>
  </p:normalViewPr>
  <p:slideViewPr>
    <p:cSldViewPr>
      <p:cViewPr varScale="1">
        <p:scale>
          <a:sx n="77" d="100"/>
          <a:sy n="77" d="100"/>
        </p:scale>
        <p:origin x="-492"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6EBD7C-74B7-4A4B-92F7-B28D85B021DC}" type="datetimeFigureOut">
              <a:rPr lang="en-US" smtClean="0"/>
              <a:pPr/>
              <a:t>2/20/2011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978F96B-700B-43DA-B73A-97610C133C2D}"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en.wikipedia.org/wiki/Texas_Instruments" TargetMode="External"/><Relationship Id="rId13" Type="http://schemas.openxmlformats.org/officeDocument/2006/relationships/hyperlink" Target="http://en.wikipedia.org/wiki/LG_Group" TargetMode="External"/><Relationship Id="rId18" Type="http://schemas.openxmlformats.org/officeDocument/2006/relationships/hyperlink" Target="http://en.wikipedia.org/wiki/Samsung_Electronics" TargetMode="External"/><Relationship Id="rId3" Type="http://schemas.openxmlformats.org/officeDocument/2006/relationships/hyperlink" Target="http://en.wikipedia.org/wiki/Open_Handset_Alliance" TargetMode="External"/><Relationship Id="rId7" Type="http://schemas.openxmlformats.org/officeDocument/2006/relationships/hyperlink" Target="http://en.wikipedia.org/wiki/Open_standard" TargetMode="External"/><Relationship Id="rId12" Type="http://schemas.openxmlformats.org/officeDocument/2006/relationships/hyperlink" Target="http://en.wikipedia.org/wiki/Intel_Corporation" TargetMode="External"/><Relationship Id="rId17" Type="http://schemas.openxmlformats.org/officeDocument/2006/relationships/hyperlink" Target="http://en.wikipedia.org/wiki/Qualcomm" TargetMode="External"/><Relationship Id="rId2" Type="http://schemas.openxmlformats.org/officeDocument/2006/relationships/slide" Target="../slides/slide3.xml"/><Relationship Id="rId16" Type="http://schemas.openxmlformats.org/officeDocument/2006/relationships/hyperlink" Target="http://en.wikipedia.org/wiki/Nvidia" TargetMode="External"/><Relationship Id="rId20" Type="http://schemas.openxmlformats.org/officeDocument/2006/relationships/hyperlink" Target="http://en.wikipedia.org/wiki/T-Mobile" TargetMode="External"/><Relationship Id="rId1" Type="http://schemas.openxmlformats.org/officeDocument/2006/relationships/notesMaster" Target="../notesMasters/notesMaster1.xml"/><Relationship Id="rId6" Type="http://schemas.openxmlformats.org/officeDocument/2006/relationships/hyperlink" Target="http://en.wikipedia.org/wiki/Telecommunication" TargetMode="External"/><Relationship Id="rId11" Type="http://schemas.openxmlformats.org/officeDocument/2006/relationships/hyperlink" Target="http://en.wikipedia.org/wiki/High_Tech_Computer_Corporation" TargetMode="External"/><Relationship Id="rId5" Type="http://schemas.openxmlformats.org/officeDocument/2006/relationships/hyperlink" Target="http://en.wikipedia.org/wiki/Computer_software" TargetMode="External"/><Relationship Id="rId15" Type="http://schemas.openxmlformats.org/officeDocument/2006/relationships/hyperlink" Target="http://en.wikipedia.org/wiki/Motorola" TargetMode="External"/><Relationship Id="rId10" Type="http://schemas.openxmlformats.org/officeDocument/2006/relationships/hyperlink" Target="http://en.wikipedia.org/wiki/Google" TargetMode="External"/><Relationship Id="rId19" Type="http://schemas.openxmlformats.org/officeDocument/2006/relationships/hyperlink" Target="http://en.wikipedia.org/wiki/Sprint_Nextel" TargetMode="External"/><Relationship Id="rId4" Type="http://schemas.openxmlformats.org/officeDocument/2006/relationships/hyperlink" Target="http://en.wikipedia.org/wiki/Computer_hardware" TargetMode="External"/><Relationship Id="rId9" Type="http://schemas.openxmlformats.org/officeDocument/2006/relationships/hyperlink" Target="http://en.wikipedia.org/wiki/Broadcom_Corporation" TargetMode="External"/><Relationship Id="rId14" Type="http://schemas.openxmlformats.org/officeDocument/2006/relationships/hyperlink" Target="http://en.wikipedia.org/wiki/Marvell_Technology_Group" TargetMode="Externa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en.wikipedia.org/wiki/Gartner" TargetMode="External"/><Relationship Id="rId7" Type="http://schemas.openxmlformats.org/officeDocument/2006/relationships/hyperlink" Target="http://en.wikipedia.org/wiki/Windows_Mobile"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IPhone" TargetMode="External"/><Relationship Id="rId5" Type="http://schemas.openxmlformats.org/officeDocument/2006/relationships/hyperlink" Target="http://en.wikipedia.org/wiki/BlackBerry" TargetMode="External"/><Relationship Id="rId4" Type="http://schemas.openxmlformats.org/officeDocument/2006/relationships/hyperlink" Target="http://en.wikipedia.org/wiki/Symbian_O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developer.android.com/reference/android/content/Intent.html"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developer.android.com/reference/android/app/Instrumentation.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3" action="ppaction://hlinkfile" tooltip="Open Handset Alliance"/>
              </a:rPr>
              <a:t>Open Handset Alliance</a:t>
            </a:r>
            <a:r>
              <a:rPr lang="en-US" sz="1200" b="0" i="0" kern="1200" dirty="0" smtClean="0">
                <a:solidFill>
                  <a:schemeClr val="tx1"/>
                </a:solidFill>
                <a:latin typeface="+mn-lt"/>
                <a:ea typeface="+mn-ea"/>
                <a:cs typeface="+mn-cs"/>
              </a:rPr>
              <a:t>, a consortium of 47 </a:t>
            </a:r>
            <a:r>
              <a:rPr lang="en-US" sz="1200" b="0" i="0" u="none" strike="noStrike" kern="1200" dirty="0" smtClean="0">
                <a:solidFill>
                  <a:schemeClr val="tx1"/>
                </a:solidFill>
                <a:latin typeface="+mn-lt"/>
                <a:ea typeface="+mn-ea"/>
                <a:cs typeface="+mn-cs"/>
                <a:hlinkClick r:id="rId4" action="ppaction://hlinkfile" tooltip="Computer hardware"/>
              </a:rPr>
              <a:t>hardware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5" action="ppaction://hlinkfile" tooltip="Computer software"/>
              </a:rPr>
              <a:t>software</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6" action="ppaction://hlinkfile" tooltip="Telecommunication"/>
              </a:rPr>
              <a:t>telecom</a:t>
            </a:r>
            <a:r>
              <a:rPr lang="en-US" sz="1200" b="0" i="0" kern="1200" dirty="0" smtClean="0">
                <a:solidFill>
                  <a:schemeClr val="tx1"/>
                </a:solidFill>
                <a:latin typeface="+mn-lt"/>
                <a:ea typeface="+mn-ea"/>
                <a:cs typeface="+mn-cs"/>
              </a:rPr>
              <a:t> companies devoted to advancing </a:t>
            </a:r>
            <a:r>
              <a:rPr lang="en-US" sz="1200" b="0" i="0" u="none" strike="noStrike" kern="1200" dirty="0" smtClean="0">
                <a:solidFill>
                  <a:schemeClr val="tx1"/>
                </a:solidFill>
                <a:latin typeface="+mn-lt"/>
                <a:ea typeface="+mn-ea"/>
                <a:cs typeface="+mn-cs"/>
                <a:hlinkClick r:id="rId7" action="ppaction://hlinkfile" tooltip="Open standard"/>
              </a:rPr>
              <a:t>open standards</a:t>
            </a:r>
            <a:r>
              <a:rPr lang="en-US" sz="1200" b="0" i="0" kern="1200" dirty="0" smtClean="0">
                <a:solidFill>
                  <a:schemeClr val="tx1"/>
                </a:solidFill>
                <a:latin typeface="+mn-lt"/>
                <a:ea typeface="+mn-ea"/>
                <a:cs typeface="+mn-cs"/>
              </a:rPr>
              <a:t> for mobile devices. Includes </a:t>
            </a:r>
            <a:r>
              <a:rPr lang="en-US" sz="1200" b="0" i="0" u="none" strike="noStrike" kern="1200" dirty="0" smtClean="0">
                <a:solidFill>
                  <a:schemeClr val="tx1"/>
                </a:solidFill>
                <a:latin typeface="+mn-lt"/>
                <a:ea typeface="+mn-ea"/>
                <a:cs typeface="+mn-cs"/>
                <a:hlinkClick r:id="rId8" action="ppaction://hlinkfile" tooltip="Texas Instruments"/>
              </a:rPr>
              <a:t>Texas Instruments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9" action="ppaction://hlinkfile" tooltip="Broadcom Corporation"/>
              </a:rPr>
              <a:t>Broadcom Corporation</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0" action="ppaction://hlinkfile" tooltip="Google"/>
              </a:rPr>
              <a:t>Google</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1" action="ppaction://hlinkfile" tooltip="High Tech Computer Corporation"/>
              </a:rPr>
              <a:t>HTC</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2" action="ppaction://hlinkfile" tooltip="Intel Corporation"/>
              </a:rPr>
              <a:t>Intel</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3" action="ppaction://hlinkfile" tooltip="LG Group"/>
              </a:rPr>
              <a:t>LG</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4" action="ppaction://hlinkfile" tooltip="Marvell Technology Group"/>
              </a:rPr>
              <a:t>Marvell Technology Group</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5" action="ppaction://hlinkfile" tooltip="Motorola"/>
              </a:rPr>
              <a:t>Motorola</a:t>
            </a:r>
            <a:r>
              <a:rPr lang="en-US" sz="1200" b="0" i="0" kern="1200" dirty="0" smtClean="0">
                <a:solidFill>
                  <a:schemeClr val="tx1"/>
                </a:solidFill>
                <a:latin typeface="+mn-lt"/>
                <a:ea typeface="+mn-ea"/>
                <a:cs typeface="+mn-cs"/>
              </a:rPr>
              <a:t>, </a:t>
            </a:r>
            <a:r>
              <a:rPr lang="en-US" sz="1200" b="0" i="0" u="none" strike="noStrike" kern="1200" dirty="0" err="1" smtClean="0">
                <a:solidFill>
                  <a:schemeClr val="tx1"/>
                </a:solidFill>
                <a:latin typeface="+mn-lt"/>
                <a:ea typeface="+mn-ea"/>
                <a:cs typeface="+mn-cs"/>
                <a:hlinkClick r:id="rId16" action="ppaction://hlinkfile" tooltip="Nvidia"/>
              </a:rPr>
              <a:t>Nvidia</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7" action="ppaction://hlinkfile" tooltip="Qualcomm"/>
              </a:rPr>
              <a:t>Qualcomm</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8" action="ppaction://hlinkfile" tooltip="Samsung Electronics"/>
              </a:rPr>
              <a:t>Samsung Electronics</a:t>
            </a:r>
            <a:r>
              <a:rPr lang="en-US" sz="1200" b="0" i="0" kern="1200" dirty="0" smtClean="0">
                <a:solidFill>
                  <a:schemeClr val="tx1"/>
                </a:solidFill>
                <a:latin typeface="+mn-lt"/>
                <a:ea typeface="+mn-ea"/>
                <a:cs typeface="+mn-cs"/>
              </a:rPr>
              <a:t>, </a:t>
            </a:r>
            <a:r>
              <a:rPr lang="en-US" sz="1200" b="0" i="0" u="none" strike="noStrike" kern="1200" dirty="0" smtClean="0">
                <a:solidFill>
                  <a:schemeClr val="tx1"/>
                </a:solidFill>
                <a:latin typeface="+mn-lt"/>
                <a:ea typeface="+mn-ea"/>
                <a:cs typeface="+mn-cs"/>
                <a:hlinkClick r:id="rId19" action="ppaction://hlinkfile" tooltip="Sprint Nextel"/>
              </a:rPr>
              <a:t>Sprint Nextel</a:t>
            </a:r>
            <a:r>
              <a:rPr lang="en-US" sz="1200" b="0" i="0" kern="1200" dirty="0" smtClean="0">
                <a:solidFill>
                  <a:schemeClr val="tx1"/>
                </a:solidFill>
                <a:latin typeface="+mn-lt"/>
                <a:ea typeface="+mn-ea"/>
                <a:cs typeface="+mn-cs"/>
              </a:rPr>
              <a:t> and </a:t>
            </a:r>
            <a:r>
              <a:rPr lang="en-US" sz="1200" b="0" i="0" u="none" strike="noStrike" kern="1200" dirty="0" smtClean="0">
                <a:solidFill>
                  <a:schemeClr val="tx1"/>
                </a:solidFill>
                <a:latin typeface="+mn-lt"/>
                <a:ea typeface="+mn-ea"/>
                <a:cs typeface="+mn-cs"/>
                <a:hlinkClick r:id="rId20" action="ppaction://hlinkfile" tooltip="T-Mobile"/>
              </a:rPr>
              <a:t>T-Mobile</a:t>
            </a:r>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0" i="0" kern="1200" dirty="0" smtClean="0">
                <a:solidFill>
                  <a:schemeClr val="tx1"/>
                </a:solidFill>
                <a:latin typeface="+mn-lt"/>
                <a:ea typeface="+mn-ea"/>
                <a:cs typeface="+mn-cs"/>
              </a:rPr>
              <a:t>In October, 2009, </a:t>
            </a:r>
            <a:r>
              <a:rPr lang="en-US" sz="1200" b="0" i="0" u="none" strike="noStrike" kern="1200" dirty="0" smtClean="0">
                <a:solidFill>
                  <a:schemeClr val="tx1"/>
                </a:solidFill>
                <a:latin typeface="+mn-lt"/>
                <a:ea typeface="+mn-ea"/>
                <a:cs typeface="+mn-cs"/>
                <a:hlinkClick r:id="rId3" action="ppaction://hlinkfile" tooltip="Gartner"/>
              </a:rPr>
              <a:t>Gartner Inc.</a:t>
            </a:r>
            <a:r>
              <a:rPr lang="en-US" sz="1200" b="0" i="0" kern="1200" dirty="0" smtClean="0">
                <a:solidFill>
                  <a:schemeClr val="tx1"/>
                </a:solidFill>
                <a:latin typeface="+mn-lt"/>
                <a:ea typeface="+mn-ea"/>
                <a:cs typeface="+mn-cs"/>
              </a:rPr>
              <a:t> predicted that by 2012, Android would become the world's second most popular </a:t>
            </a:r>
            <a:r>
              <a:rPr lang="en-US" sz="1200" b="0" i="0" kern="1200" dirty="0" err="1" smtClean="0">
                <a:solidFill>
                  <a:schemeClr val="tx1"/>
                </a:solidFill>
                <a:latin typeface="+mn-lt"/>
                <a:ea typeface="+mn-ea"/>
                <a:cs typeface="+mn-cs"/>
              </a:rPr>
              <a:t>smartphone</a:t>
            </a:r>
            <a:r>
              <a:rPr lang="en-US" sz="1200" b="0" i="0" kern="1200" dirty="0" smtClean="0">
                <a:solidFill>
                  <a:schemeClr val="tx1"/>
                </a:solidFill>
                <a:latin typeface="+mn-lt"/>
                <a:ea typeface="+mn-ea"/>
                <a:cs typeface="+mn-cs"/>
              </a:rPr>
              <a:t> platform, behind only the </a:t>
            </a:r>
            <a:r>
              <a:rPr lang="en-US" sz="1200" b="0" i="0" u="none" strike="noStrike" kern="1200" dirty="0" err="1" smtClean="0">
                <a:solidFill>
                  <a:schemeClr val="tx1"/>
                </a:solidFill>
                <a:latin typeface="+mn-lt"/>
                <a:ea typeface="+mn-ea"/>
                <a:cs typeface="+mn-cs"/>
                <a:hlinkClick r:id="rId4" action="ppaction://hlinkfile" tooltip="Symbian OS"/>
              </a:rPr>
              <a:t>Symbian</a:t>
            </a:r>
            <a:r>
              <a:rPr lang="en-US" sz="1200" b="0" i="0" u="none" strike="noStrike" kern="1200" dirty="0" smtClean="0">
                <a:solidFill>
                  <a:schemeClr val="tx1"/>
                </a:solidFill>
                <a:latin typeface="+mn-lt"/>
                <a:ea typeface="+mn-ea"/>
                <a:cs typeface="+mn-cs"/>
                <a:hlinkClick r:id="rId4" action="ppaction://hlinkfile" tooltip="Symbian OS"/>
              </a:rPr>
              <a:t> OS</a:t>
            </a:r>
            <a:r>
              <a:rPr lang="en-US" sz="1200" b="0" i="0" kern="1200" dirty="0" smtClean="0">
                <a:solidFill>
                  <a:schemeClr val="tx1"/>
                </a:solidFill>
                <a:latin typeface="+mn-lt"/>
                <a:ea typeface="+mn-ea"/>
                <a:cs typeface="+mn-cs"/>
              </a:rPr>
              <a:t> which powers Nokia phones very popular outside the US. Meanwhile, </a:t>
            </a:r>
            <a:r>
              <a:rPr lang="en-US" sz="1200" b="0" i="0" u="none" strike="noStrike" kern="1200" dirty="0" smtClean="0">
                <a:solidFill>
                  <a:schemeClr val="tx1"/>
                </a:solidFill>
                <a:latin typeface="+mn-lt"/>
                <a:ea typeface="+mn-ea"/>
                <a:cs typeface="+mn-cs"/>
                <a:hlinkClick r:id="rId5" action="ppaction://hlinkfile" tooltip="BlackBerry"/>
              </a:rPr>
              <a:t>BlackBerry</a:t>
            </a:r>
            <a:r>
              <a:rPr lang="en-US" sz="1200" b="0" i="0" kern="1200" dirty="0" smtClean="0">
                <a:solidFill>
                  <a:schemeClr val="tx1"/>
                </a:solidFill>
                <a:latin typeface="+mn-lt"/>
                <a:ea typeface="+mn-ea"/>
                <a:cs typeface="+mn-cs"/>
              </a:rPr>
              <a:t> would fall from 2nd to 5th place, </a:t>
            </a:r>
            <a:r>
              <a:rPr lang="en-US" sz="1200" b="0" i="0" u="none" strike="noStrike" kern="1200" dirty="0" err="1" smtClean="0">
                <a:solidFill>
                  <a:schemeClr val="tx1"/>
                </a:solidFill>
                <a:latin typeface="+mn-lt"/>
                <a:ea typeface="+mn-ea"/>
                <a:cs typeface="+mn-cs"/>
                <a:hlinkClick r:id="rId6" action="ppaction://hlinkfile" tooltip="IPhone"/>
              </a:rPr>
              <a:t>iPhone</a:t>
            </a:r>
            <a:r>
              <a:rPr lang="en-US" sz="1200" b="0" i="0" kern="1200" dirty="0" smtClean="0">
                <a:solidFill>
                  <a:schemeClr val="tx1"/>
                </a:solidFill>
                <a:latin typeface="+mn-lt"/>
                <a:ea typeface="+mn-ea"/>
                <a:cs typeface="+mn-cs"/>
              </a:rPr>
              <a:t> would remain in 3rd place, and Microsoft's </a:t>
            </a:r>
            <a:r>
              <a:rPr lang="en-US" sz="1200" b="0" i="0" u="none" strike="noStrike" kern="1200" dirty="0" smtClean="0">
                <a:solidFill>
                  <a:schemeClr val="tx1"/>
                </a:solidFill>
                <a:latin typeface="+mn-lt"/>
                <a:ea typeface="+mn-ea"/>
                <a:cs typeface="+mn-cs"/>
                <a:hlinkClick r:id="rId7" action="ppaction://hlinkfile" tooltip="Windows Mobile"/>
              </a:rPr>
              <a:t>Windows Mobile</a:t>
            </a:r>
            <a:r>
              <a:rPr lang="en-US" sz="1200" b="0" i="0" kern="1200" dirty="0" smtClean="0">
                <a:solidFill>
                  <a:schemeClr val="tx1"/>
                </a:solidFill>
                <a:latin typeface="+mn-lt"/>
                <a:ea typeface="+mn-ea"/>
                <a:cs typeface="+mn-cs"/>
              </a:rPr>
              <a:t> would remain in 4th place.</a:t>
            </a:r>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Every application must have an AndroidManifest.xml file (with precisely that name) in its root directory. The manifest presents essential information about the application to the Android system, information the system must have before it can run any of the application's code. Among other things, the manifest does the following:</a:t>
            </a:r>
          </a:p>
          <a:p>
            <a:r>
              <a:rPr lang="en-US" sz="1200" b="0" i="0" kern="1200" dirty="0" smtClean="0">
                <a:solidFill>
                  <a:schemeClr val="tx1"/>
                </a:solidFill>
                <a:latin typeface="+mn-lt"/>
                <a:ea typeface="+mn-ea"/>
                <a:cs typeface="+mn-cs"/>
              </a:rPr>
              <a:t>It names the Java package for the application. The package name serves as a unique identifier for the application.</a:t>
            </a:r>
          </a:p>
          <a:p>
            <a:r>
              <a:rPr lang="en-US" sz="1200" b="0" i="0" kern="1200" dirty="0" smtClean="0">
                <a:solidFill>
                  <a:schemeClr val="tx1"/>
                </a:solidFill>
                <a:latin typeface="+mn-lt"/>
                <a:ea typeface="+mn-ea"/>
                <a:cs typeface="+mn-cs"/>
              </a:rPr>
              <a:t>It describes the components of the application — the activities, services, broadcast receivers, and content providers that the application is composed of. It names the classes that implement each of the components and publishes their capabilities (for example, which </a:t>
            </a:r>
            <a:r>
              <a:rPr lang="en-US" sz="1200" b="0" i="0" kern="1200" dirty="0" smtClean="0">
                <a:solidFill>
                  <a:schemeClr val="tx1"/>
                </a:solidFill>
                <a:latin typeface="+mn-lt"/>
                <a:ea typeface="+mn-ea"/>
                <a:cs typeface="+mn-cs"/>
                <a:hlinkClick r:id="rId3" action="ppaction://hlinkfile"/>
              </a:rPr>
              <a:t>Intent</a:t>
            </a:r>
            <a:r>
              <a:rPr lang="en-US" sz="1200" b="0" i="0" kern="1200" dirty="0" smtClean="0">
                <a:solidFill>
                  <a:schemeClr val="tx1"/>
                </a:solidFill>
                <a:latin typeface="+mn-lt"/>
                <a:ea typeface="+mn-ea"/>
                <a:cs typeface="+mn-cs"/>
              </a:rPr>
              <a:t> messages they can handle). These declarations let the Android system know what the components are and under what conditions they can be launched.</a:t>
            </a:r>
          </a:p>
          <a:p>
            <a:r>
              <a:rPr lang="en-US" sz="1200" b="0" i="0" kern="1200" dirty="0" smtClean="0">
                <a:solidFill>
                  <a:schemeClr val="tx1"/>
                </a:solidFill>
                <a:latin typeface="+mn-lt"/>
                <a:ea typeface="+mn-ea"/>
                <a:cs typeface="+mn-cs"/>
              </a:rPr>
              <a:t>It determines which processes will host application components.</a:t>
            </a:r>
          </a:p>
          <a:p>
            <a:r>
              <a:rPr lang="en-US" sz="1200" b="0" i="0" kern="1200" dirty="0" smtClean="0">
                <a:solidFill>
                  <a:schemeClr val="tx1"/>
                </a:solidFill>
                <a:latin typeface="+mn-lt"/>
                <a:ea typeface="+mn-ea"/>
                <a:cs typeface="+mn-cs"/>
              </a:rPr>
              <a:t>It declares which permissions the application must have in order to access protected parts of the API and interact with other applications.</a:t>
            </a:r>
          </a:p>
          <a:p>
            <a:r>
              <a:rPr lang="en-US" sz="1200" b="0" i="0" kern="1200" dirty="0" smtClean="0">
                <a:solidFill>
                  <a:schemeClr val="tx1"/>
                </a:solidFill>
                <a:latin typeface="+mn-lt"/>
                <a:ea typeface="+mn-ea"/>
                <a:cs typeface="+mn-cs"/>
              </a:rPr>
              <a:t>It also declares the permissions that others are required to have in order to interact with the application's components.</a:t>
            </a:r>
          </a:p>
          <a:p>
            <a:r>
              <a:rPr lang="en-US" sz="1200" b="0" i="0" kern="1200" dirty="0" smtClean="0">
                <a:solidFill>
                  <a:schemeClr val="tx1"/>
                </a:solidFill>
                <a:latin typeface="+mn-lt"/>
                <a:ea typeface="+mn-ea"/>
                <a:cs typeface="+mn-cs"/>
              </a:rPr>
              <a:t>It lists the </a:t>
            </a:r>
            <a:r>
              <a:rPr lang="en-US" sz="1200" b="0" i="0" kern="1200" dirty="0" smtClean="0">
                <a:solidFill>
                  <a:schemeClr val="tx1"/>
                </a:solidFill>
                <a:latin typeface="+mn-lt"/>
                <a:ea typeface="+mn-ea"/>
                <a:cs typeface="+mn-cs"/>
                <a:hlinkClick r:id="rId4" action="ppaction://hlinkfile"/>
              </a:rPr>
              <a:t>Instrumentation</a:t>
            </a:r>
            <a:r>
              <a:rPr lang="en-US" sz="1200" b="0" i="0" kern="1200" dirty="0" smtClean="0">
                <a:solidFill>
                  <a:schemeClr val="tx1"/>
                </a:solidFill>
                <a:latin typeface="+mn-lt"/>
                <a:ea typeface="+mn-ea"/>
                <a:cs typeface="+mn-cs"/>
              </a:rPr>
              <a:t> classes that provide profiling and other information as the application is running. These declarations are present in the manifest only while the application is being developed and tested; they're removed before the application is published.</a:t>
            </a:r>
          </a:p>
          <a:p>
            <a:r>
              <a:rPr lang="en-US" sz="1200" b="0" i="0" kern="1200" dirty="0" smtClean="0">
                <a:solidFill>
                  <a:schemeClr val="tx1"/>
                </a:solidFill>
                <a:latin typeface="+mn-lt"/>
                <a:ea typeface="+mn-ea"/>
                <a:cs typeface="+mn-cs"/>
              </a:rPr>
              <a:t>It declares the minimum level of the Android API that the application requires.</a:t>
            </a:r>
          </a:p>
          <a:p>
            <a:r>
              <a:rPr lang="en-US" sz="1200" b="0" i="0" kern="1200" dirty="0" smtClean="0">
                <a:solidFill>
                  <a:schemeClr val="tx1"/>
                </a:solidFill>
                <a:latin typeface="+mn-lt"/>
                <a:ea typeface="+mn-ea"/>
                <a:cs typeface="+mn-cs"/>
              </a:rPr>
              <a:t>It lists the libraries that the application must be linked against.</a:t>
            </a:r>
          </a:p>
          <a:p>
            <a:endParaRPr lang="en-US" dirty="0"/>
          </a:p>
        </p:txBody>
      </p:sp>
      <p:sp>
        <p:nvSpPr>
          <p:cNvPr id="4" name="Slide Number Placeholder 3"/>
          <p:cNvSpPr>
            <a:spLocks noGrp="1"/>
          </p:cNvSpPr>
          <p:nvPr>
            <p:ph type="sldNum" sz="quarter" idx="10"/>
          </p:nvPr>
        </p:nvSpPr>
        <p:spPr/>
        <p:txBody>
          <a:bodyPr/>
          <a:lstStyle/>
          <a:p>
            <a:fld id="{0978F96B-700B-43DA-B73A-97610C133C2D}" type="slidenum">
              <a:rPr lang="en-US" smtClean="0"/>
              <a:pPr/>
              <a:t>15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C51686A-AC96-4D8F-B82F-9B6D6B98C21F}" type="datetimeFigureOut">
              <a:rPr lang="en-US" smtClean="0"/>
              <a:pPr/>
              <a:t>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1686A-AC96-4D8F-B82F-9B6D6B98C21F}" type="datetimeFigureOut">
              <a:rPr lang="en-US" smtClean="0"/>
              <a:pPr/>
              <a:t>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1686A-AC96-4D8F-B82F-9B6D6B98C21F}" type="datetimeFigureOut">
              <a:rPr lang="en-US" smtClean="0"/>
              <a:pPr/>
              <a:t>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C51686A-AC96-4D8F-B82F-9B6D6B98C21F}" type="datetimeFigureOut">
              <a:rPr lang="en-US" smtClean="0"/>
              <a:pPr/>
              <a:t>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51686A-AC96-4D8F-B82F-9B6D6B98C21F}" type="datetimeFigureOut">
              <a:rPr lang="en-US" smtClean="0"/>
              <a:pPr/>
              <a:t>2/20/2011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C51686A-AC96-4D8F-B82F-9B6D6B98C21F}" type="datetimeFigureOut">
              <a:rPr lang="en-US" smtClean="0"/>
              <a:pPr/>
              <a:t>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C51686A-AC96-4D8F-B82F-9B6D6B98C21F}" type="datetimeFigureOut">
              <a:rPr lang="en-US" smtClean="0"/>
              <a:pPr/>
              <a:t>2/20/2011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C51686A-AC96-4D8F-B82F-9B6D6B98C21F}" type="datetimeFigureOut">
              <a:rPr lang="en-US" smtClean="0"/>
              <a:pPr/>
              <a:t>2/20/2011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51686A-AC96-4D8F-B82F-9B6D6B98C21F}" type="datetimeFigureOut">
              <a:rPr lang="en-US" smtClean="0"/>
              <a:pPr/>
              <a:t>2/20/2011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1686A-AC96-4D8F-B82F-9B6D6B98C21F}" type="datetimeFigureOut">
              <a:rPr lang="en-US" smtClean="0"/>
              <a:pPr/>
              <a:t>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51686A-AC96-4D8F-B82F-9B6D6B98C21F}" type="datetimeFigureOut">
              <a:rPr lang="en-US" smtClean="0"/>
              <a:pPr/>
              <a:t>2/20/2011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72F19-9A41-4BBC-9AAD-169E24B656E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51686A-AC96-4D8F-B82F-9B6D6B98C21F}" type="datetimeFigureOut">
              <a:rPr lang="en-US" smtClean="0"/>
              <a:pPr/>
              <a:t>2/20/2011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72F19-9A41-4BBC-9AAD-169E24B656E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developer.android.com/guide/developing/tools/emulator.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developer.android.com/guide/developing/tools/emulator.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developer.android.com/sdk/installing.html"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7.wmf"/></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hyperlink" Target="http://developer.android.com/resources/tutorials/hello-world.html"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hyperlink" Target="http://findmearobot.com/Pages/Required%20robots/Images/Do%20androids%20dream%20of%20electric%20sheep.jpg" TargetMode="External"/><Relationship Id="rId4" Type="http://schemas.openxmlformats.org/officeDocument/2006/relationships/hyperlink" Target="http://doctorbeatnik.files.wordpress.com/2009/10/blade_runner2.jp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developer.android.com/resources/tutorials/views/index.html" TargetMode="External"/><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hyperlink" Target="http://developer.android.com/resources/tutorials/views/index.html"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hyperlink" Target="http://developer.android.com/reference/android/app/Activity.html" TargetMode="External"/><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hyperlink" Target="http://developer.android.com/guide/topics/fundamentals.html" TargetMode="External"/><Relationship Id="rId2" Type="http://schemas.openxmlformats.org/officeDocument/2006/relationships/hyperlink" Target="http://www.lecturemaker.com/2009/10/android-software-platfor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pocket-lint.com/news/30712/android-powered-microwave-cooking-google" TargetMode="External"/><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Android_(operating_syste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www.computerworld.com/s/article/9139026/Android_to_grab_No._2_spot_by_2012_says_Gartner"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www.xkcd.com/662/" TargetMode="External"/><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developer.android.com/guide/basics/what-is-android.html"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 Developer’s Introduction to Google Android</a:t>
            </a:r>
            <a:endParaRPr lang="en-US" dirty="0"/>
          </a:p>
        </p:txBody>
      </p:sp>
      <p:sp>
        <p:nvSpPr>
          <p:cNvPr id="3" name="Subtitle 2"/>
          <p:cNvSpPr>
            <a:spLocks noGrp="1"/>
          </p:cNvSpPr>
          <p:nvPr>
            <p:ph type="subTitle" idx="1"/>
          </p:nvPr>
        </p:nvSpPr>
        <p:spPr/>
        <p:txBody>
          <a:bodyPr/>
          <a:lstStyle/>
          <a:p>
            <a:r>
              <a:rPr lang="en-US" dirty="0" smtClean="0"/>
              <a:t>Dr. Frank McCown</a:t>
            </a:r>
          </a:p>
          <a:p>
            <a:r>
              <a:rPr lang="en-US" dirty="0" smtClean="0"/>
              <a:t>Harding University</a:t>
            </a:r>
          </a:p>
          <a:p>
            <a:r>
              <a:rPr lang="en-US" dirty="0" smtClean="0"/>
              <a:t>Spring 2010</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 Are Boxed</a:t>
            </a:r>
            <a:endParaRPr lang="en-US" dirty="0"/>
          </a:p>
        </p:txBody>
      </p:sp>
      <p:sp>
        <p:nvSpPr>
          <p:cNvPr id="3" name="Content Placeholder 2"/>
          <p:cNvSpPr>
            <a:spLocks noGrp="1"/>
          </p:cNvSpPr>
          <p:nvPr>
            <p:ph idx="1"/>
          </p:nvPr>
        </p:nvSpPr>
        <p:spPr/>
        <p:txBody>
          <a:bodyPr>
            <a:normAutofit fontScale="92500"/>
          </a:bodyPr>
          <a:lstStyle/>
          <a:p>
            <a:r>
              <a:rPr lang="en-US" dirty="0" smtClean="0"/>
              <a:t>By default, each app is run in its own Linux process</a:t>
            </a:r>
          </a:p>
          <a:p>
            <a:pPr lvl="1"/>
            <a:r>
              <a:rPr lang="en-US" dirty="0" smtClean="0"/>
              <a:t>Process started when app’s code needs to be executed</a:t>
            </a:r>
          </a:p>
          <a:p>
            <a:pPr lvl="1"/>
            <a:r>
              <a:rPr lang="en-US" dirty="0" smtClean="0"/>
              <a:t>Threads can be started to handle time-consuming operations</a:t>
            </a:r>
          </a:p>
          <a:p>
            <a:r>
              <a:rPr lang="en-US" dirty="0" smtClean="0"/>
              <a:t>Each process has its own </a:t>
            </a:r>
            <a:r>
              <a:rPr lang="en-US" dirty="0" err="1" smtClean="0"/>
              <a:t>Dalvik</a:t>
            </a:r>
            <a:r>
              <a:rPr lang="en-US" dirty="0" smtClean="0"/>
              <a:t> VM</a:t>
            </a:r>
          </a:p>
          <a:p>
            <a:r>
              <a:rPr lang="en-US" dirty="0" smtClean="0"/>
              <a:t>By default, each app is assigned unique Linux ID</a:t>
            </a:r>
          </a:p>
          <a:p>
            <a:pPr lvl="1"/>
            <a:r>
              <a:rPr lang="en-US" dirty="0" smtClean="0"/>
              <a:t>Permissions are set so app’s files are only visible to that app</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dirty="0" smtClean="0"/>
              <a:t>Android Emulator</a:t>
            </a:r>
            <a:endParaRPr lang="en-US" dirty="0"/>
          </a:p>
        </p:txBody>
      </p:sp>
      <p:pic>
        <p:nvPicPr>
          <p:cNvPr id="18434" name="Picture 2"/>
          <p:cNvPicPr>
            <a:picLocks noChangeAspect="1" noChangeArrowheads="1"/>
          </p:cNvPicPr>
          <p:nvPr/>
        </p:nvPicPr>
        <p:blipFill>
          <a:blip r:embed="rId2" cstate="print"/>
          <a:srcRect/>
          <a:stretch>
            <a:fillRect/>
          </a:stretch>
        </p:blipFill>
        <p:spPr bwMode="auto">
          <a:xfrm>
            <a:off x="1295400" y="1143000"/>
            <a:ext cx="6543676" cy="548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Hardware</a:t>
            </a:r>
            <a:endParaRPr lang="en-US" dirty="0"/>
          </a:p>
        </p:txBody>
      </p:sp>
      <p:sp>
        <p:nvSpPr>
          <p:cNvPr id="3" name="Content Placeholder 2"/>
          <p:cNvSpPr>
            <a:spLocks noGrp="1"/>
          </p:cNvSpPr>
          <p:nvPr>
            <p:ph idx="1"/>
          </p:nvPr>
        </p:nvSpPr>
        <p:spPr/>
        <p:txBody>
          <a:bodyPr>
            <a:normAutofit fontScale="92500" lnSpcReduction="10000"/>
          </a:bodyPr>
          <a:lstStyle/>
          <a:p>
            <a:r>
              <a:rPr lang="en-US" dirty="0"/>
              <a:t>An ARMv5 CPU and the corresponding memory-management unit (MMU)</a:t>
            </a:r>
          </a:p>
          <a:p>
            <a:r>
              <a:rPr lang="en-US" dirty="0"/>
              <a:t>A 16-bit LCD display</a:t>
            </a:r>
          </a:p>
          <a:p>
            <a:r>
              <a:rPr lang="en-US" dirty="0"/>
              <a:t>One or more keyboards (a Qwerty-based keyboard and associated </a:t>
            </a:r>
            <a:r>
              <a:rPr lang="en-US" dirty="0" err="1"/>
              <a:t>Dpad</a:t>
            </a:r>
            <a:r>
              <a:rPr lang="en-US" dirty="0"/>
              <a:t>/Phone buttons)</a:t>
            </a:r>
          </a:p>
          <a:p>
            <a:r>
              <a:rPr lang="en-US" dirty="0"/>
              <a:t>A sound chip with output and input capabilities</a:t>
            </a:r>
          </a:p>
          <a:p>
            <a:r>
              <a:rPr lang="en-US" dirty="0"/>
              <a:t>Flash memory partitions (emulated through disk image files on the development machine)</a:t>
            </a:r>
          </a:p>
          <a:p>
            <a:r>
              <a:rPr lang="en-US" dirty="0"/>
              <a:t>A GSM modem, including a simulated SIM Card</a:t>
            </a:r>
          </a:p>
          <a:p>
            <a:endParaRPr lang="en-US" dirty="0"/>
          </a:p>
        </p:txBody>
      </p:sp>
      <p:sp>
        <p:nvSpPr>
          <p:cNvPr id="4" name="TextBox 3"/>
          <p:cNvSpPr txBox="1"/>
          <p:nvPr/>
        </p:nvSpPr>
        <p:spPr>
          <a:xfrm>
            <a:off x="1143000" y="6172200"/>
            <a:ext cx="6705600" cy="369332"/>
          </a:xfrm>
          <a:prstGeom prst="rect">
            <a:avLst/>
          </a:prstGeom>
          <a:noFill/>
        </p:spPr>
        <p:txBody>
          <a:bodyPr wrap="square" rtlCol="0">
            <a:spAutoFit/>
          </a:bodyPr>
          <a:lstStyle/>
          <a:p>
            <a:r>
              <a:rPr lang="en-US" dirty="0" smtClean="0">
                <a:hlinkClick r:id="rId2"/>
              </a:rPr>
              <a:t>http://developer.android.com/guide/developing/tools/emulator.html</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Emulator Limitations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a:t>No support for placing or receiving actual phone calls. You can simulate phone calls (placed and received) through the emulator console, however.</a:t>
            </a:r>
          </a:p>
          <a:p>
            <a:r>
              <a:rPr lang="en-US" dirty="0"/>
              <a:t>No support for USB connections</a:t>
            </a:r>
          </a:p>
          <a:p>
            <a:r>
              <a:rPr lang="en-US" dirty="0"/>
              <a:t>No support for camera/video capture (input</a:t>
            </a:r>
            <a:r>
              <a:rPr lang="en-US" dirty="0" smtClean="0"/>
              <a:t>)</a:t>
            </a:r>
            <a:endParaRPr lang="en-US" dirty="0"/>
          </a:p>
          <a:p>
            <a:r>
              <a:rPr lang="en-US" dirty="0"/>
              <a:t>No support for device-attached headphones</a:t>
            </a:r>
          </a:p>
          <a:p>
            <a:r>
              <a:rPr lang="en-US" dirty="0"/>
              <a:t>No support for determining connected state</a:t>
            </a:r>
          </a:p>
          <a:p>
            <a:r>
              <a:rPr lang="en-US" dirty="0"/>
              <a:t>No support for determining battery charge level and AC charging state</a:t>
            </a:r>
          </a:p>
          <a:p>
            <a:r>
              <a:rPr lang="en-US" dirty="0"/>
              <a:t>No support for determining SD card insert/eject</a:t>
            </a:r>
          </a:p>
          <a:p>
            <a:r>
              <a:rPr lang="en-US" dirty="0"/>
              <a:t>No support for </a:t>
            </a:r>
            <a:r>
              <a:rPr lang="en-US" dirty="0" smtClean="0"/>
              <a:t>Bluetooth</a:t>
            </a:r>
          </a:p>
          <a:p>
            <a:r>
              <a:rPr lang="en-US" dirty="0" smtClean="0"/>
              <a:t>No support for simulating the accelerometer</a:t>
            </a:r>
            <a:endParaRPr lang="en-US" dirty="0"/>
          </a:p>
          <a:p>
            <a:endParaRPr lang="en-US" dirty="0"/>
          </a:p>
        </p:txBody>
      </p:sp>
      <p:sp>
        <p:nvSpPr>
          <p:cNvPr id="4" name="TextBox 3"/>
          <p:cNvSpPr txBox="1"/>
          <p:nvPr/>
        </p:nvSpPr>
        <p:spPr>
          <a:xfrm>
            <a:off x="1143000" y="6172200"/>
            <a:ext cx="6705600" cy="369332"/>
          </a:xfrm>
          <a:prstGeom prst="rect">
            <a:avLst/>
          </a:prstGeom>
          <a:noFill/>
        </p:spPr>
        <p:txBody>
          <a:bodyPr wrap="square" rtlCol="0">
            <a:spAutoFit/>
          </a:bodyPr>
          <a:lstStyle/>
          <a:p>
            <a:r>
              <a:rPr lang="en-US" dirty="0" smtClean="0">
                <a:hlinkClick r:id="rId2"/>
              </a:rPr>
              <a:t>http://developer.android.com/guide/developing/tools/emulator.html</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Setup Development Environment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Install JDK 5 or 6</a:t>
            </a:r>
          </a:p>
          <a:p>
            <a:r>
              <a:rPr lang="en-US" dirty="0" smtClean="0"/>
              <a:t>Install </a:t>
            </a:r>
            <a:r>
              <a:rPr lang="en-US" dirty="0"/>
              <a:t>Eclipse IDE for Java EE Developers (version 3.5 - Galileo</a:t>
            </a:r>
            <a:r>
              <a:rPr lang="en-US" dirty="0" smtClean="0"/>
              <a:t>)</a:t>
            </a:r>
          </a:p>
          <a:p>
            <a:r>
              <a:rPr lang="en-US" dirty="0" smtClean="0"/>
              <a:t>Download and unpack the Android </a:t>
            </a:r>
            <a:r>
              <a:rPr lang="en-US" dirty="0"/>
              <a:t>SDK </a:t>
            </a:r>
            <a:endParaRPr lang="en-US" dirty="0" smtClean="0"/>
          </a:p>
          <a:p>
            <a:r>
              <a:rPr lang="en-US" dirty="0" smtClean="0"/>
              <a:t>Install </a:t>
            </a:r>
            <a:r>
              <a:rPr lang="en-US" dirty="0"/>
              <a:t>Android Development Tools (ADT</a:t>
            </a:r>
            <a:r>
              <a:rPr lang="en-US" dirty="0" smtClean="0"/>
              <a:t>) </a:t>
            </a:r>
            <a:r>
              <a:rPr lang="en-US" dirty="0" err="1" smtClean="0"/>
              <a:t>plugin</a:t>
            </a:r>
            <a:r>
              <a:rPr lang="en-US" dirty="0" smtClean="0"/>
              <a:t> for Eclipse</a:t>
            </a:r>
          </a:p>
          <a:p>
            <a:r>
              <a:rPr lang="en-US" dirty="0" smtClean="0"/>
              <a:t>Detailed install instructions available on Android site</a:t>
            </a:r>
            <a:br>
              <a:rPr lang="en-US" dirty="0" smtClean="0"/>
            </a:br>
            <a:r>
              <a:rPr lang="en-US" dirty="0" smtClean="0">
                <a:hlinkClick r:id="rId2"/>
              </a:rPr>
              <a:t>http://developer.android.com/sdk/installing.html</a:t>
            </a: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Producing an Android App</a:t>
            </a:r>
            <a:endParaRPr lang="en-US" dirty="0"/>
          </a:p>
        </p:txBody>
      </p:sp>
      <p:sp>
        <p:nvSpPr>
          <p:cNvPr id="3" name="Rectangle 2"/>
          <p:cNvSpPr/>
          <p:nvPr/>
        </p:nvSpPr>
        <p:spPr>
          <a:xfrm>
            <a:off x="7620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Java code</a:t>
            </a:r>
            <a:endParaRPr lang="en-US" dirty="0">
              <a:solidFill>
                <a:schemeClr val="tx2"/>
              </a:solidFill>
            </a:endParaRPr>
          </a:p>
        </p:txBody>
      </p:sp>
      <p:sp>
        <p:nvSpPr>
          <p:cNvPr id="4" name="Rectangle 3"/>
          <p:cNvSpPr/>
          <p:nvPr/>
        </p:nvSpPr>
        <p:spPr>
          <a:xfrm>
            <a:off x="2895600" y="15240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5" name="Rectangle 4"/>
          <p:cNvSpPr/>
          <p:nvPr/>
        </p:nvSpPr>
        <p:spPr>
          <a:xfrm>
            <a:off x="5334000" y="2209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solidFill>
                  <a:schemeClr val="tx2"/>
                </a:solidFill>
              </a:rPr>
              <a:t>Dalvik</a:t>
            </a:r>
            <a:r>
              <a:rPr lang="en-US" dirty="0" smtClean="0">
                <a:solidFill>
                  <a:schemeClr val="tx2"/>
                </a:solidFill>
              </a:rPr>
              <a:t> exe</a:t>
            </a:r>
            <a:endParaRPr lang="en-US" dirty="0">
              <a:solidFill>
                <a:schemeClr val="tx2"/>
              </a:solidFill>
            </a:endParaRPr>
          </a:p>
        </p:txBody>
      </p:sp>
      <p:sp>
        <p:nvSpPr>
          <p:cNvPr id="6" name="Rectangle 5"/>
          <p:cNvSpPr/>
          <p:nvPr/>
        </p:nvSpPr>
        <p:spPr>
          <a:xfrm>
            <a:off x="2667000" y="32120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0" name="Rectangle 9"/>
          <p:cNvSpPr/>
          <p:nvPr/>
        </p:nvSpPr>
        <p:spPr>
          <a:xfrm>
            <a:off x="2819400" y="33644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1" name="Rectangle 10"/>
          <p:cNvSpPr/>
          <p:nvPr/>
        </p:nvSpPr>
        <p:spPr>
          <a:xfrm>
            <a:off x="2971800" y="35168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sp>
        <p:nvSpPr>
          <p:cNvPr id="12" name="Rectangle 11"/>
          <p:cNvSpPr/>
          <p:nvPr/>
        </p:nvSpPr>
        <p:spPr>
          <a:xfrm>
            <a:off x="3124200" y="3669268"/>
            <a:ext cx="1143000" cy="9906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Byte code</a:t>
            </a:r>
            <a:endParaRPr lang="en-US" dirty="0">
              <a:solidFill>
                <a:schemeClr val="tx2"/>
              </a:solidFill>
            </a:endParaRPr>
          </a:p>
        </p:txBody>
      </p:sp>
      <p:sp>
        <p:nvSpPr>
          <p:cNvPr id="13" name="Rectangle 12"/>
          <p:cNvSpPr/>
          <p:nvPr/>
        </p:nvSpPr>
        <p:spPr>
          <a:xfrm>
            <a:off x="5334000" y="3733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2"/>
                </a:solidFill>
              </a:rPr>
              <a:t>&lt;xml&gt;</a:t>
            </a:r>
            <a:endParaRPr lang="en-US" dirty="0">
              <a:solidFill>
                <a:schemeClr val="tx2"/>
              </a:solidFill>
            </a:endParaRPr>
          </a:p>
        </p:txBody>
      </p:sp>
      <p:grpSp>
        <p:nvGrpSpPr>
          <p:cNvPr id="26" name="Group 25"/>
          <p:cNvGrpSpPr/>
          <p:nvPr/>
        </p:nvGrpSpPr>
        <p:grpSpPr>
          <a:xfrm>
            <a:off x="7620000" y="3733800"/>
            <a:ext cx="1143000" cy="990600"/>
            <a:chOff x="7467600" y="3200400"/>
            <a:chExt cx="1143000" cy="990600"/>
          </a:xfrm>
        </p:grpSpPr>
        <p:sp>
          <p:nvSpPr>
            <p:cNvPr id="19" name="Rectangle 18"/>
            <p:cNvSpPr/>
            <p:nvPr/>
          </p:nvSpPr>
          <p:spPr>
            <a:xfrm>
              <a:off x="7467600" y="3200400"/>
              <a:ext cx="1143000" cy="990600"/>
            </a:xfrm>
            <a:prstGeom prst="rect">
              <a:avLst/>
            </a:prstGeom>
            <a:solidFill>
              <a:srgbClr val="30587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4" name="Picture 2"/>
            <p:cNvPicPr>
              <a:picLocks noChangeAspect="1" noChangeArrowheads="1"/>
            </p:cNvPicPr>
            <p:nvPr/>
          </p:nvPicPr>
          <p:blipFill>
            <a:blip r:embed="rId3" cstate="print"/>
            <a:srcRect/>
            <a:stretch>
              <a:fillRect/>
            </a:stretch>
          </p:blipFill>
          <p:spPr bwMode="auto">
            <a:xfrm>
              <a:off x="7589520" y="3200400"/>
              <a:ext cx="914400" cy="953588"/>
            </a:xfrm>
            <a:prstGeom prst="rect">
              <a:avLst/>
            </a:prstGeom>
            <a:noFill/>
            <a:ln w="9525">
              <a:noFill/>
              <a:miter lim="800000"/>
              <a:headEnd/>
              <a:tailEnd/>
            </a:ln>
          </p:spPr>
        </p:pic>
      </p:grpSp>
      <p:sp>
        <p:nvSpPr>
          <p:cNvPr id="49155" name="Music"/>
          <p:cNvSpPr>
            <a:spLocks noEditPoints="1" noChangeArrowheads="1"/>
          </p:cNvSpPr>
          <p:nvPr/>
        </p:nvSpPr>
        <p:spPr bwMode="auto">
          <a:xfrm>
            <a:off x="5410200" y="5334000"/>
            <a:ext cx="371475" cy="371475"/>
          </a:xfrm>
          <a:custGeom>
            <a:avLst/>
            <a:gdLst>
              <a:gd name="T0" fmla="*/ 7352 w 21600"/>
              <a:gd name="T1" fmla="*/ 46 h 21600"/>
              <a:gd name="T2" fmla="*/ 7373 w 21600"/>
              <a:gd name="T3" fmla="*/ 9900 h 21600"/>
              <a:gd name="T4" fmla="*/ 21683 w 21600"/>
              <a:gd name="T5" fmla="*/ 10061 h 21600"/>
              <a:gd name="T6" fmla="*/ 7352 w 21600"/>
              <a:gd name="T7" fmla="*/ 46 h 21600"/>
              <a:gd name="T8" fmla="*/ 21600 w 21600"/>
              <a:gd name="T9" fmla="*/ 0 h 21600"/>
              <a:gd name="T10" fmla="*/ 7975 w 21600"/>
              <a:gd name="T11" fmla="*/ 923 h 21600"/>
              <a:gd name="T12" fmla="*/ 20935 w 21600"/>
              <a:gd name="T13" fmla="*/ 5354 h 21600"/>
            </a:gdLst>
            <a:ahLst/>
            <a:cxnLst>
              <a:cxn ang="0">
                <a:pos x="T0" y="T1"/>
              </a:cxn>
              <a:cxn ang="0">
                <a:pos x="T2" y="T3"/>
              </a:cxn>
              <a:cxn ang="0">
                <a:pos x="T4" y="T5"/>
              </a:cxn>
              <a:cxn ang="0">
                <a:pos x="T6" y="T7"/>
              </a:cxn>
              <a:cxn ang="0">
                <a:pos x="T8" y="T9"/>
              </a:cxn>
            </a:cxnLst>
            <a:rect l="T10" t="T11" r="T12" b="T13"/>
            <a:pathLst>
              <a:path w="21600" h="21600">
                <a:moveTo>
                  <a:pt x="7352" y="46"/>
                </a:moveTo>
                <a:lnTo>
                  <a:pt x="7373" y="9900"/>
                </a:lnTo>
                <a:lnTo>
                  <a:pt x="7352" y="16107"/>
                </a:lnTo>
                <a:lnTo>
                  <a:pt x="7103" y="15969"/>
                </a:lnTo>
                <a:lnTo>
                  <a:pt x="6729" y="15692"/>
                </a:lnTo>
                <a:lnTo>
                  <a:pt x="6355" y="15553"/>
                </a:lnTo>
                <a:lnTo>
                  <a:pt x="5981" y="15415"/>
                </a:lnTo>
                <a:lnTo>
                  <a:pt x="5607" y="15276"/>
                </a:lnTo>
                <a:lnTo>
                  <a:pt x="5109" y="15138"/>
                </a:lnTo>
                <a:lnTo>
                  <a:pt x="4735" y="15138"/>
                </a:lnTo>
                <a:lnTo>
                  <a:pt x="4236" y="15138"/>
                </a:lnTo>
                <a:lnTo>
                  <a:pt x="3364" y="15138"/>
                </a:lnTo>
                <a:lnTo>
                  <a:pt x="2616" y="15276"/>
                </a:lnTo>
                <a:lnTo>
                  <a:pt x="1869" y="15692"/>
                </a:lnTo>
                <a:lnTo>
                  <a:pt x="1246" y="15969"/>
                </a:lnTo>
                <a:lnTo>
                  <a:pt x="747" y="16523"/>
                </a:lnTo>
                <a:lnTo>
                  <a:pt x="373" y="17076"/>
                </a:lnTo>
                <a:lnTo>
                  <a:pt x="124" y="17630"/>
                </a:lnTo>
                <a:lnTo>
                  <a:pt x="0" y="18323"/>
                </a:lnTo>
                <a:lnTo>
                  <a:pt x="124" y="19015"/>
                </a:lnTo>
                <a:lnTo>
                  <a:pt x="373" y="19569"/>
                </a:lnTo>
                <a:lnTo>
                  <a:pt x="747" y="20123"/>
                </a:lnTo>
                <a:lnTo>
                  <a:pt x="1246" y="20676"/>
                </a:lnTo>
                <a:lnTo>
                  <a:pt x="1869" y="21092"/>
                </a:lnTo>
                <a:lnTo>
                  <a:pt x="2616" y="21369"/>
                </a:lnTo>
                <a:lnTo>
                  <a:pt x="3364" y="21507"/>
                </a:lnTo>
                <a:lnTo>
                  <a:pt x="4236" y="21646"/>
                </a:lnTo>
                <a:lnTo>
                  <a:pt x="5109" y="21507"/>
                </a:lnTo>
                <a:lnTo>
                  <a:pt x="5856" y="21369"/>
                </a:lnTo>
                <a:lnTo>
                  <a:pt x="6604" y="21092"/>
                </a:lnTo>
                <a:lnTo>
                  <a:pt x="7227" y="20676"/>
                </a:lnTo>
                <a:lnTo>
                  <a:pt x="7726" y="20123"/>
                </a:lnTo>
                <a:lnTo>
                  <a:pt x="8100" y="19569"/>
                </a:lnTo>
                <a:lnTo>
                  <a:pt x="8349" y="19015"/>
                </a:lnTo>
                <a:lnTo>
                  <a:pt x="8473" y="18323"/>
                </a:lnTo>
                <a:lnTo>
                  <a:pt x="8473" y="6276"/>
                </a:lnTo>
                <a:lnTo>
                  <a:pt x="20561" y="6276"/>
                </a:lnTo>
                <a:lnTo>
                  <a:pt x="20561" y="16107"/>
                </a:lnTo>
                <a:lnTo>
                  <a:pt x="20187" y="15830"/>
                </a:lnTo>
                <a:lnTo>
                  <a:pt x="19938" y="15692"/>
                </a:lnTo>
                <a:lnTo>
                  <a:pt x="19564" y="15553"/>
                </a:lnTo>
                <a:lnTo>
                  <a:pt x="19190" y="15415"/>
                </a:lnTo>
                <a:lnTo>
                  <a:pt x="18692" y="15276"/>
                </a:lnTo>
                <a:lnTo>
                  <a:pt x="18318" y="15138"/>
                </a:lnTo>
                <a:lnTo>
                  <a:pt x="17944" y="15138"/>
                </a:lnTo>
                <a:lnTo>
                  <a:pt x="17446" y="15138"/>
                </a:lnTo>
                <a:lnTo>
                  <a:pt x="16573" y="15138"/>
                </a:lnTo>
                <a:lnTo>
                  <a:pt x="15826" y="15276"/>
                </a:lnTo>
                <a:lnTo>
                  <a:pt x="15078" y="15692"/>
                </a:lnTo>
                <a:lnTo>
                  <a:pt x="14455" y="15969"/>
                </a:lnTo>
                <a:lnTo>
                  <a:pt x="13956" y="16523"/>
                </a:lnTo>
                <a:lnTo>
                  <a:pt x="13583" y="17076"/>
                </a:lnTo>
                <a:lnTo>
                  <a:pt x="13333" y="17630"/>
                </a:lnTo>
                <a:lnTo>
                  <a:pt x="13209" y="18323"/>
                </a:lnTo>
                <a:lnTo>
                  <a:pt x="13333" y="19015"/>
                </a:lnTo>
                <a:lnTo>
                  <a:pt x="13583" y="19569"/>
                </a:lnTo>
                <a:lnTo>
                  <a:pt x="13956" y="20123"/>
                </a:lnTo>
                <a:lnTo>
                  <a:pt x="14455" y="20676"/>
                </a:lnTo>
                <a:lnTo>
                  <a:pt x="15078" y="21092"/>
                </a:lnTo>
                <a:lnTo>
                  <a:pt x="15826" y="21369"/>
                </a:lnTo>
                <a:lnTo>
                  <a:pt x="16573" y="21507"/>
                </a:lnTo>
                <a:lnTo>
                  <a:pt x="17446" y="21646"/>
                </a:lnTo>
                <a:lnTo>
                  <a:pt x="18318" y="21507"/>
                </a:lnTo>
                <a:lnTo>
                  <a:pt x="19066" y="21369"/>
                </a:lnTo>
                <a:lnTo>
                  <a:pt x="19813" y="21092"/>
                </a:lnTo>
                <a:lnTo>
                  <a:pt x="20436" y="20676"/>
                </a:lnTo>
                <a:lnTo>
                  <a:pt x="20935" y="20123"/>
                </a:lnTo>
                <a:lnTo>
                  <a:pt x="21309" y="19569"/>
                </a:lnTo>
                <a:lnTo>
                  <a:pt x="21558" y="19015"/>
                </a:lnTo>
                <a:lnTo>
                  <a:pt x="21683" y="18323"/>
                </a:lnTo>
                <a:lnTo>
                  <a:pt x="21683" y="10061"/>
                </a:lnTo>
                <a:lnTo>
                  <a:pt x="21683" y="46"/>
                </a:lnTo>
                <a:lnTo>
                  <a:pt x="7352" y="46"/>
                </a:lnTo>
                <a:close/>
              </a:path>
            </a:pathLst>
          </a:custGeom>
          <a:solidFill>
            <a:srgbClr val="FFBE7D"/>
          </a:solidFill>
          <a:ln w="9525">
            <a:solidFill>
              <a:srgbClr val="000000"/>
            </a:solidFill>
            <a:miter lim="800000"/>
            <a:headEnd/>
            <a:tailEnd/>
          </a:ln>
          <a:effectLst>
            <a:outerShdw dist="107763" dir="2700000" sx="1000" sy="1000" algn="ctr" rotWithShape="0">
              <a:srgbClr val="808080"/>
            </a:outerShdw>
          </a:effectLst>
        </p:spPr>
        <p:txBody>
          <a:bodyPr vert="horz" wrap="square" lIns="91440" tIns="45720" rIns="91440" bIns="45720" numCol="1" anchor="t" anchorCtr="0" compatLnSpc="1">
            <a:prstTxWarp prst="textNoShape">
              <a:avLst/>
            </a:prstTxWarp>
          </a:bodyPr>
          <a:lstStyle/>
          <a:p>
            <a:endParaRPr lang="en-US"/>
          </a:p>
        </p:txBody>
      </p:sp>
      <p:sp>
        <p:nvSpPr>
          <p:cNvPr id="16" name="Rectangle 15"/>
          <p:cNvSpPr/>
          <p:nvPr/>
        </p:nvSpPr>
        <p:spPr>
          <a:xfrm>
            <a:off x="5334000" y="5257800"/>
            <a:ext cx="1143000" cy="990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2"/>
              </a:solidFill>
            </a:endParaRPr>
          </a:p>
        </p:txBody>
      </p:sp>
      <p:pic>
        <p:nvPicPr>
          <p:cNvPr id="49156" name="Picture 4" descr="C:\Users\fmccown\AppData\Local\Microsoft\Windows\Temporary Internet Files\Content.IE5\BSJPH8Q7\MCj03125660000[1].wmf"/>
          <p:cNvPicPr>
            <a:picLocks noChangeAspect="1" noChangeArrowheads="1"/>
          </p:cNvPicPr>
          <p:nvPr/>
        </p:nvPicPr>
        <p:blipFill>
          <a:blip r:embed="rId4" cstate="print"/>
          <a:srcRect/>
          <a:stretch>
            <a:fillRect/>
          </a:stretch>
        </p:blipFill>
        <p:spPr bwMode="auto">
          <a:xfrm>
            <a:off x="5715000" y="5791200"/>
            <a:ext cx="762000" cy="416857"/>
          </a:xfrm>
          <a:prstGeom prst="rect">
            <a:avLst/>
          </a:prstGeom>
          <a:noFill/>
        </p:spPr>
      </p:pic>
      <p:sp>
        <p:nvSpPr>
          <p:cNvPr id="18" name="TextBox 17"/>
          <p:cNvSpPr txBox="1"/>
          <p:nvPr/>
        </p:nvSpPr>
        <p:spPr>
          <a:xfrm>
            <a:off x="5867400" y="5334000"/>
            <a:ext cx="609600" cy="338554"/>
          </a:xfrm>
          <a:prstGeom prst="rect">
            <a:avLst/>
          </a:prstGeom>
          <a:noFill/>
        </p:spPr>
        <p:txBody>
          <a:bodyPr wrap="square" rtlCol="0">
            <a:spAutoFit/>
          </a:bodyPr>
          <a:lstStyle/>
          <a:p>
            <a:r>
              <a:rPr lang="en-US" sz="1600" dirty="0" smtClean="0"/>
              <a:t>&lt;</a:t>
            </a:r>
            <a:r>
              <a:rPr lang="en-US" sz="1600" dirty="0" err="1" smtClean="0"/>
              <a:t>str</a:t>
            </a:r>
            <a:r>
              <a:rPr lang="en-US" sz="1600" dirty="0" smtClean="0"/>
              <a:t>&gt;</a:t>
            </a:r>
            <a:endParaRPr lang="en-US" sz="1600" dirty="0"/>
          </a:p>
        </p:txBody>
      </p:sp>
      <p:sp>
        <p:nvSpPr>
          <p:cNvPr id="20" name="TextBox 19"/>
          <p:cNvSpPr txBox="1"/>
          <p:nvPr/>
        </p:nvSpPr>
        <p:spPr>
          <a:xfrm>
            <a:off x="381000" y="2514600"/>
            <a:ext cx="1905000" cy="369332"/>
          </a:xfrm>
          <a:prstGeom prst="rect">
            <a:avLst/>
          </a:prstGeom>
          <a:noFill/>
        </p:spPr>
        <p:txBody>
          <a:bodyPr wrap="square" rtlCol="0">
            <a:spAutoFit/>
          </a:bodyPr>
          <a:lstStyle/>
          <a:p>
            <a:pPr algn="ctr"/>
            <a:r>
              <a:rPr lang="en-US" dirty="0" smtClean="0"/>
              <a:t>.java</a:t>
            </a:r>
            <a:endParaRPr lang="en-US" dirty="0"/>
          </a:p>
        </p:txBody>
      </p:sp>
      <p:sp>
        <p:nvSpPr>
          <p:cNvPr id="21" name="TextBox 20"/>
          <p:cNvSpPr txBox="1"/>
          <p:nvPr/>
        </p:nvSpPr>
        <p:spPr>
          <a:xfrm>
            <a:off x="2514600" y="2514600"/>
            <a:ext cx="1905000" cy="369332"/>
          </a:xfrm>
          <a:prstGeom prst="rect">
            <a:avLst/>
          </a:prstGeom>
          <a:noFill/>
        </p:spPr>
        <p:txBody>
          <a:bodyPr wrap="square" rtlCol="0">
            <a:spAutoFit/>
          </a:bodyPr>
          <a:lstStyle/>
          <a:p>
            <a:pPr algn="ctr"/>
            <a:r>
              <a:rPr lang="en-US" dirty="0" smtClean="0"/>
              <a:t>.class</a:t>
            </a:r>
            <a:endParaRPr lang="en-US" dirty="0"/>
          </a:p>
        </p:txBody>
      </p:sp>
      <p:sp>
        <p:nvSpPr>
          <p:cNvPr id="22" name="TextBox 21"/>
          <p:cNvSpPr txBox="1"/>
          <p:nvPr/>
        </p:nvSpPr>
        <p:spPr>
          <a:xfrm>
            <a:off x="2590800" y="4648200"/>
            <a:ext cx="1905000" cy="369332"/>
          </a:xfrm>
          <a:prstGeom prst="rect">
            <a:avLst/>
          </a:prstGeom>
          <a:noFill/>
        </p:spPr>
        <p:txBody>
          <a:bodyPr wrap="square" rtlCol="0">
            <a:spAutoFit/>
          </a:bodyPr>
          <a:lstStyle/>
          <a:p>
            <a:pPr algn="ctr"/>
            <a:r>
              <a:rPr lang="en-US" dirty="0" smtClean="0"/>
              <a:t>Other .class files</a:t>
            </a:r>
            <a:endParaRPr lang="en-US" dirty="0"/>
          </a:p>
        </p:txBody>
      </p:sp>
      <p:cxnSp>
        <p:nvCxnSpPr>
          <p:cNvPr id="24" name="Straight Arrow Connector 23"/>
          <p:cNvCxnSpPr>
            <a:stCxn id="3" idx="3"/>
            <a:endCxn id="4" idx="1"/>
          </p:cNvCxnSpPr>
          <p:nvPr/>
        </p:nvCxnSpPr>
        <p:spPr>
          <a:xfrm>
            <a:off x="1905000" y="2019300"/>
            <a:ext cx="990600" cy="1588"/>
          </a:xfrm>
          <a:prstGeom prst="straightConnector1">
            <a:avLst/>
          </a:prstGeom>
          <a:ln>
            <a:tailEnd type="triangle" w="lg" len="med"/>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447800" y="1611868"/>
            <a:ext cx="1905000" cy="369332"/>
          </a:xfrm>
          <a:prstGeom prst="rect">
            <a:avLst/>
          </a:prstGeom>
          <a:noFill/>
        </p:spPr>
        <p:txBody>
          <a:bodyPr wrap="square" rtlCol="0">
            <a:spAutoFit/>
          </a:bodyPr>
          <a:lstStyle/>
          <a:p>
            <a:pPr algn="ctr"/>
            <a:r>
              <a:rPr lang="en-US" b="1" dirty="0" err="1" smtClean="0"/>
              <a:t>javac</a:t>
            </a:r>
            <a:endParaRPr lang="en-US" b="1" dirty="0"/>
          </a:p>
        </p:txBody>
      </p:sp>
      <p:sp>
        <p:nvSpPr>
          <p:cNvPr id="27" name="Right Brace 26"/>
          <p:cNvSpPr/>
          <p:nvPr/>
        </p:nvSpPr>
        <p:spPr>
          <a:xfrm>
            <a:off x="4419600" y="2133600"/>
            <a:ext cx="457200" cy="2286000"/>
          </a:xfrm>
          <a:prstGeom prst="rightBrace">
            <a:avLst>
              <a:gd name="adj1" fmla="val 8333"/>
              <a:gd name="adj2" fmla="val 28788"/>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8" name="TextBox 27"/>
          <p:cNvSpPr txBox="1"/>
          <p:nvPr/>
        </p:nvSpPr>
        <p:spPr>
          <a:xfrm>
            <a:off x="4419600" y="2362200"/>
            <a:ext cx="914400" cy="369332"/>
          </a:xfrm>
          <a:prstGeom prst="rect">
            <a:avLst/>
          </a:prstGeom>
          <a:noFill/>
        </p:spPr>
        <p:txBody>
          <a:bodyPr wrap="square" rtlCol="0">
            <a:spAutoFit/>
          </a:bodyPr>
          <a:lstStyle/>
          <a:p>
            <a:pPr algn="ctr"/>
            <a:r>
              <a:rPr lang="en-US" b="1" dirty="0" err="1" smtClean="0"/>
              <a:t>dx</a:t>
            </a:r>
            <a:endParaRPr lang="en-US" b="1" dirty="0"/>
          </a:p>
        </p:txBody>
      </p:sp>
      <p:sp>
        <p:nvSpPr>
          <p:cNvPr id="29" name="TextBox 28"/>
          <p:cNvSpPr txBox="1"/>
          <p:nvPr/>
        </p:nvSpPr>
        <p:spPr>
          <a:xfrm>
            <a:off x="4953000" y="3200400"/>
            <a:ext cx="1905000" cy="369332"/>
          </a:xfrm>
          <a:prstGeom prst="rect">
            <a:avLst/>
          </a:prstGeom>
          <a:noFill/>
        </p:spPr>
        <p:txBody>
          <a:bodyPr wrap="square" rtlCol="0">
            <a:spAutoFit/>
          </a:bodyPr>
          <a:lstStyle/>
          <a:p>
            <a:pPr algn="ctr"/>
            <a:r>
              <a:rPr lang="en-US" dirty="0" smtClean="0"/>
              <a:t>classes.dex</a:t>
            </a:r>
            <a:endParaRPr lang="en-US" dirty="0"/>
          </a:p>
        </p:txBody>
      </p:sp>
      <p:sp>
        <p:nvSpPr>
          <p:cNvPr id="30" name="TextBox 29"/>
          <p:cNvSpPr txBox="1"/>
          <p:nvPr/>
        </p:nvSpPr>
        <p:spPr>
          <a:xfrm>
            <a:off x="4800600" y="4724400"/>
            <a:ext cx="2209800" cy="369332"/>
          </a:xfrm>
          <a:prstGeom prst="rect">
            <a:avLst/>
          </a:prstGeom>
          <a:noFill/>
        </p:spPr>
        <p:txBody>
          <a:bodyPr wrap="square" rtlCol="0">
            <a:spAutoFit/>
          </a:bodyPr>
          <a:lstStyle/>
          <a:p>
            <a:pPr algn="ctr"/>
            <a:r>
              <a:rPr lang="en-US" dirty="0" smtClean="0"/>
              <a:t>AndroidManifest.xml</a:t>
            </a:r>
            <a:endParaRPr lang="en-US" dirty="0"/>
          </a:p>
        </p:txBody>
      </p:sp>
      <p:sp>
        <p:nvSpPr>
          <p:cNvPr id="31" name="TextBox 30"/>
          <p:cNvSpPr txBox="1"/>
          <p:nvPr/>
        </p:nvSpPr>
        <p:spPr>
          <a:xfrm>
            <a:off x="4800600" y="6248400"/>
            <a:ext cx="2209800" cy="369332"/>
          </a:xfrm>
          <a:prstGeom prst="rect">
            <a:avLst/>
          </a:prstGeom>
          <a:noFill/>
        </p:spPr>
        <p:txBody>
          <a:bodyPr wrap="square" rtlCol="0">
            <a:spAutoFit/>
          </a:bodyPr>
          <a:lstStyle/>
          <a:p>
            <a:pPr algn="ctr"/>
            <a:r>
              <a:rPr lang="en-US" dirty="0" smtClean="0"/>
              <a:t>Resources</a:t>
            </a:r>
            <a:endParaRPr lang="en-US" dirty="0"/>
          </a:p>
        </p:txBody>
      </p:sp>
      <p:sp>
        <p:nvSpPr>
          <p:cNvPr id="32" name="Right Brace 31"/>
          <p:cNvSpPr/>
          <p:nvPr/>
        </p:nvSpPr>
        <p:spPr>
          <a:xfrm>
            <a:off x="6781800" y="2895600"/>
            <a:ext cx="457200" cy="2971800"/>
          </a:xfrm>
          <a:prstGeom prst="rightBrace">
            <a:avLst>
              <a:gd name="adj1" fmla="val 8333"/>
              <a:gd name="adj2" fmla="val 44639"/>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p:cNvSpPr txBox="1"/>
          <p:nvPr/>
        </p:nvSpPr>
        <p:spPr>
          <a:xfrm>
            <a:off x="7239000" y="4724400"/>
            <a:ext cx="1905000" cy="369332"/>
          </a:xfrm>
          <a:prstGeom prst="rect">
            <a:avLst/>
          </a:prstGeom>
          <a:noFill/>
        </p:spPr>
        <p:txBody>
          <a:bodyPr wrap="square" rtlCol="0">
            <a:spAutoFit/>
          </a:bodyPr>
          <a:lstStyle/>
          <a:p>
            <a:pPr algn="ctr"/>
            <a:r>
              <a:rPr lang="en-US" dirty="0" smtClean="0"/>
              <a:t>.</a:t>
            </a:r>
            <a:r>
              <a:rPr lang="en-US" dirty="0" err="1" smtClean="0"/>
              <a:t>apk</a:t>
            </a:r>
            <a:endParaRPr lang="en-US" dirty="0"/>
          </a:p>
        </p:txBody>
      </p:sp>
      <p:sp>
        <p:nvSpPr>
          <p:cNvPr id="34" name="TextBox 33"/>
          <p:cNvSpPr txBox="1"/>
          <p:nvPr/>
        </p:nvSpPr>
        <p:spPr>
          <a:xfrm>
            <a:off x="6934200" y="3124200"/>
            <a:ext cx="914400" cy="369332"/>
          </a:xfrm>
          <a:prstGeom prst="rect">
            <a:avLst/>
          </a:prstGeom>
          <a:noFill/>
        </p:spPr>
        <p:txBody>
          <a:bodyPr wrap="square" rtlCol="0">
            <a:spAutoFit/>
          </a:bodyPr>
          <a:lstStyle/>
          <a:p>
            <a:pPr algn="ctr"/>
            <a:r>
              <a:rPr lang="en-US" b="1" dirty="0" err="1" smtClean="0"/>
              <a:t>aapt</a:t>
            </a:r>
            <a:endParaRPr lang="en-US" b="1"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Hello Android Tutorial</a:t>
            </a:r>
            <a:endParaRPr lang="en-US" dirty="0"/>
          </a:p>
        </p:txBody>
      </p:sp>
      <p:pic>
        <p:nvPicPr>
          <p:cNvPr id="50178" name="Picture 2"/>
          <p:cNvPicPr>
            <a:picLocks noChangeAspect="1" noChangeArrowheads="1"/>
          </p:cNvPicPr>
          <p:nvPr/>
        </p:nvPicPr>
        <p:blipFill>
          <a:blip r:embed="rId2" cstate="print"/>
          <a:srcRect/>
          <a:stretch>
            <a:fillRect/>
          </a:stretch>
        </p:blipFill>
        <p:spPr bwMode="auto">
          <a:xfrm>
            <a:off x="457200" y="1447800"/>
            <a:ext cx="3352800" cy="4851175"/>
          </a:xfrm>
          <a:prstGeom prst="rect">
            <a:avLst/>
          </a:prstGeom>
          <a:noFill/>
          <a:ln w="9525">
            <a:noFill/>
            <a:miter lim="800000"/>
            <a:headEnd/>
            <a:tailEnd/>
          </a:ln>
        </p:spPr>
      </p:pic>
      <p:pic>
        <p:nvPicPr>
          <p:cNvPr id="50179" name="Picture 3"/>
          <p:cNvPicPr>
            <a:picLocks noChangeAspect="1" noChangeArrowheads="1"/>
          </p:cNvPicPr>
          <p:nvPr/>
        </p:nvPicPr>
        <p:blipFill>
          <a:blip r:embed="rId3" cstate="print"/>
          <a:srcRect/>
          <a:stretch>
            <a:fillRect/>
          </a:stretch>
        </p:blipFill>
        <p:spPr bwMode="auto">
          <a:xfrm>
            <a:off x="4114800" y="1524000"/>
            <a:ext cx="4763232" cy="2514600"/>
          </a:xfrm>
          <a:prstGeom prst="rect">
            <a:avLst/>
          </a:prstGeom>
          <a:noFill/>
          <a:ln w="9525">
            <a:noFill/>
            <a:miter lim="800000"/>
            <a:headEnd/>
            <a:tailEnd/>
          </a:ln>
        </p:spPr>
      </p:pic>
      <p:sp>
        <p:nvSpPr>
          <p:cNvPr id="5" name="TextBox 4"/>
          <p:cNvSpPr txBox="1"/>
          <p:nvPr/>
        </p:nvSpPr>
        <p:spPr>
          <a:xfrm>
            <a:off x="3657600" y="6400800"/>
            <a:ext cx="5181600" cy="307777"/>
          </a:xfrm>
          <a:prstGeom prst="rect">
            <a:avLst/>
          </a:prstGeom>
          <a:noFill/>
        </p:spPr>
        <p:txBody>
          <a:bodyPr wrap="square" rtlCol="0">
            <a:spAutoFit/>
          </a:bodyPr>
          <a:lstStyle/>
          <a:p>
            <a:r>
              <a:rPr lang="en-US" sz="1400" dirty="0" smtClean="0">
                <a:hlinkClick r:id="rId4"/>
              </a:rPr>
              <a:t>http://developer.android.com/resources/tutorials/hello-world.html</a:t>
            </a:r>
            <a:endParaRPr lang="en-US" sz="1400" dirty="0"/>
          </a:p>
        </p:txBody>
      </p:sp>
      <p:pic>
        <p:nvPicPr>
          <p:cNvPr id="50180" name="Picture 4"/>
          <p:cNvPicPr>
            <a:picLocks noChangeAspect="1" noChangeArrowheads="1"/>
          </p:cNvPicPr>
          <p:nvPr/>
        </p:nvPicPr>
        <p:blipFill>
          <a:blip r:embed="rId5" cstate="print"/>
          <a:srcRect/>
          <a:stretch>
            <a:fillRect/>
          </a:stretch>
        </p:blipFill>
        <p:spPr bwMode="auto">
          <a:xfrm>
            <a:off x="4419600" y="4495800"/>
            <a:ext cx="3722748" cy="1524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Application Components</a:t>
            </a:r>
            <a:endParaRPr lang="en-US" dirty="0"/>
          </a:p>
        </p:txBody>
      </p:sp>
      <p:sp>
        <p:nvSpPr>
          <p:cNvPr id="3" name="Content Placeholder 2"/>
          <p:cNvSpPr>
            <a:spLocks noGrp="1"/>
          </p:cNvSpPr>
          <p:nvPr>
            <p:ph idx="1"/>
          </p:nvPr>
        </p:nvSpPr>
        <p:spPr>
          <a:xfrm>
            <a:off x="457200" y="1600200"/>
            <a:ext cx="8229600" cy="4800600"/>
          </a:xfrm>
        </p:spPr>
        <p:txBody>
          <a:bodyPr>
            <a:noAutofit/>
          </a:bodyPr>
          <a:lstStyle/>
          <a:p>
            <a:pPr marL="514350" indent="-514350">
              <a:buFont typeface="+mj-lt"/>
              <a:buAutoNum type="arabicPeriod"/>
            </a:pPr>
            <a:r>
              <a:rPr lang="en-US" sz="2400" b="1" dirty="0" smtClean="0"/>
              <a:t>Activities</a:t>
            </a:r>
          </a:p>
          <a:p>
            <a:pPr lvl="1"/>
            <a:r>
              <a:rPr lang="en-US" sz="2000" dirty="0" smtClean="0"/>
              <a:t>Presents a visual UI for a single endeavor</a:t>
            </a:r>
          </a:p>
          <a:p>
            <a:pPr lvl="1"/>
            <a:r>
              <a:rPr lang="en-US" sz="2000" dirty="0" smtClean="0"/>
              <a:t>Examples: list of photos, buttons to start/stop a song</a:t>
            </a:r>
          </a:p>
          <a:p>
            <a:pPr marL="514350" indent="-514350">
              <a:buFont typeface="+mj-lt"/>
              <a:buAutoNum type="arabicPeriod"/>
            </a:pPr>
            <a:r>
              <a:rPr lang="en-US" sz="2400" b="1" dirty="0" smtClean="0"/>
              <a:t>Services</a:t>
            </a:r>
          </a:p>
          <a:p>
            <a:pPr lvl="1"/>
            <a:r>
              <a:rPr lang="en-US" sz="2000" dirty="0" smtClean="0"/>
              <a:t>Performs background work (no UI)</a:t>
            </a:r>
          </a:p>
          <a:p>
            <a:pPr lvl="1"/>
            <a:r>
              <a:rPr lang="en-US" sz="2000" dirty="0" smtClean="0"/>
              <a:t>Examples: play background music, retrieve data over a network</a:t>
            </a:r>
          </a:p>
          <a:p>
            <a:pPr marL="514350" indent="-514350">
              <a:buFont typeface="+mj-lt"/>
              <a:buAutoNum type="arabicPeriod"/>
            </a:pPr>
            <a:r>
              <a:rPr lang="en-US" sz="2400" b="1" dirty="0" smtClean="0"/>
              <a:t>Broadcast Receivers</a:t>
            </a:r>
          </a:p>
          <a:p>
            <a:pPr marL="914400" lvl="1" indent="-514350"/>
            <a:r>
              <a:rPr lang="en-US" sz="2000" dirty="0" smtClean="0"/>
              <a:t>Receives and reacts to broadcast announcements (no UI)</a:t>
            </a:r>
          </a:p>
          <a:p>
            <a:pPr marL="914400" lvl="1" indent="-514350"/>
            <a:r>
              <a:rPr lang="en-US" sz="2000" dirty="0" smtClean="0"/>
              <a:t>Broadcast examples: battery is low, </a:t>
            </a:r>
            <a:r>
              <a:rPr lang="en-US" sz="2000" dirty="0" err="1" smtClean="0"/>
              <a:t>pic</a:t>
            </a:r>
            <a:r>
              <a:rPr lang="en-US" sz="2000" dirty="0" smtClean="0"/>
              <a:t> is taken, </a:t>
            </a:r>
            <a:r>
              <a:rPr lang="en-US" sz="2000" dirty="0" err="1" smtClean="0"/>
              <a:t>lang</a:t>
            </a:r>
            <a:r>
              <a:rPr lang="en-US" sz="2000" dirty="0" smtClean="0"/>
              <a:t> </a:t>
            </a:r>
            <a:r>
              <a:rPr lang="en-US" sz="2000" dirty="0" err="1" smtClean="0"/>
              <a:t>pref</a:t>
            </a:r>
            <a:r>
              <a:rPr lang="en-US" sz="2000" dirty="0" smtClean="0"/>
              <a:t> changed</a:t>
            </a:r>
          </a:p>
          <a:p>
            <a:pPr marL="514350" indent="-514350">
              <a:buFont typeface="+mj-lt"/>
              <a:buAutoNum type="arabicPeriod"/>
            </a:pPr>
            <a:r>
              <a:rPr lang="en-US" sz="2400" b="1" dirty="0" smtClean="0"/>
              <a:t>Content Providers</a:t>
            </a:r>
          </a:p>
          <a:p>
            <a:pPr marL="914400" lvl="1" indent="-514350"/>
            <a:r>
              <a:rPr lang="en-US" sz="2000" dirty="0" smtClean="0"/>
              <a:t>Provides app data to other applications (no UI)</a:t>
            </a:r>
          </a:p>
          <a:p>
            <a:pPr marL="914400" lvl="1" indent="-514350"/>
            <a:r>
              <a:rPr lang="en-US" sz="2000" dirty="0" smtClean="0"/>
              <a:t>Examples: share contact info from </a:t>
            </a:r>
            <a:r>
              <a:rPr lang="en-US" sz="2000" dirty="0" err="1" smtClean="0"/>
              <a:t>SQLite</a:t>
            </a:r>
            <a:r>
              <a:rPr lang="en-US" sz="2000" dirty="0" smtClean="0"/>
              <a:t>, provide image from the file system</a:t>
            </a:r>
            <a:endParaRPr lang="en-US" sz="20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Activating Components</a:t>
            </a:r>
            <a:endParaRPr lang="en-US" dirty="0"/>
          </a:p>
        </p:txBody>
      </p:sp>
      <p:sp>
        <p:nvSpPr>
          <p:cNvPr id="3" name="Content Placeholder 2"/>
          <p:cNvSpPr>
            <a:spLocks noGrp="1"/>
          </p:cNvSpPr>
          <p:nvPr>
            <p:ph idx="1"/>
          </p:nvPr>
        </p:nvSpPr>
        <p:spPr/>
        <p:txBody>
          <a:bodyPr/>
          <a:lstStyle/>
          <a:p>
            <a:r>
              <a:rPr lang="en-US" dirty="0" smtClean="0"/>
              <a:t>Content providers are activated by a </a:t>
            </a:r>
            <a:r>
              <a:rPr lang="en-US" dirty="0" err="1" smtClean="0"/>
              <a:t>ContentResolver</a:t>
            </a:r>
            <a:endParaRPr lang="en-US" dirty="0" smtClean="0"/>
          </a:p>
          <a:p>
            <a:r>
              <a:rPr lang="en-US" dirty="0" smtClean="0"/>
              <a:t>Activities, services, &amp; broadcast receivers are activated by </a:t>
            </a:r>
            <a:r>
              <a:rPr lang="en-US" b="1" dirty="0" smtClean="0"/>
              <a:t>intents</a:t>
            </a:r>
          </a:p>
          <a:p>
            <a:r>
              <a:rPr lang="en-US" dirty="0" smtClean="0"/>
              <a:t>Intents are asynchronous messages</a:t>
            </a:r>
          </a:p>
          <a:p>
            <a:r>
              <a:rPr lang="en-US" dirty="0" smtClean="0"/>
              <a:t>Example: A Service starts an Activity to pick a photo by using an intent. The photo is returned to the Service also using an intent.</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Shutting Down Components</a:t>
            </a:r>
            <a:endParaRPr lang="en-US" dirty="0"/>
          </a:p>
        </p:txBody>
      </p:sp>
      <p:sp>
        <p:nvSpPr>
          <p:cNvPr id="3" name="Content Placeholder 2"/>
          <p:cNvSpPr>
            <a:spLocks noGrp="1"/>
          </p:cNvSpPr>
          <p:nvPr>
            <p:ph idx="1"/>
          </p:nvPr>
        </p:nvSpPr>
        <p:spPr/>
        <p:txBody>
          <a:bodyPr>
            <a:normAutofit fontScale="92500"/>
          </a:bodyPr>
          <a:lstStyle/>
          <a:p>
            <a:r>
              <a:rPr lang="en-US" dirty="0" smtClean="0"/>
              <a:t>Content providers are only active when responding to </a:t>
            </a:r>
            <a:r>
              <a:rPr lang="en-US" dirty="0" err="1" smtClean="0"/>
              <a:t>ContentResolvers</a:t>
            </a:r>
            <a:endParaRPr lang="en-US" dirty="0" smtClean="0"/>
          </a:p>
          <a:p>
            <a:r>
              <a:rPr lang="en-US" dirty="0" smtClean="0"/>
              <a:t>Broadcast receivers are only active when responding to broadcast messages</a:t>
            </a:r>
          </a:p>
          <a:p>
            <a:r>
              <a:rPr lang="en-US" dirty="0" smtClean="0"/>
              <a:t>Activities can stop themselves with </a:t>
            </a:r>
            <a:r>
              <a:rPr lang="en-US" dirty="0" smtClean="0">
                <a:latin typeface="Courier New" pitchFamily="49" charset="0"/>
                <a:cs typeface="Courier New" pitchFamily="49" charset="0"/>
              </a:rPr>
              <a:t>finish()</a:t>
            </a:r>
            <a:r>
              <a:rPr lang="en-US" dirty="0" smtClean="0"/>
              <a:t> or stop other activities it started with </a:t>
            </a:r>
            <a:r>
              <a:rPr lang="en-US" dirty="0" err="1" smtClean="0">
                <a:latin typeface="Courier New" pitchFamily="49" charset="0"/>
                <a:cs typeface="Courier New" pitchFamily="49" charset="0"/>
              </a:rPr>
              <a:t>finishActivity</a:t>
            </a:r>
            <a:r>
              <a:rPr lang="en-US" dirty="0" smtClean="0">
                <a:latin typeface="Courier New" pitchFamily="49" charset="0"/>
                <a:cs typeface="Courier New" pitchFamily="49" charset="0"/>
              </a:rPr>
              <a:t>()</a:t>
            </a:r>
          </a:p>
          <a:p>
            <a:r>
              <a:rPr lang="en-US" dirty="0" smtClean="0"/>
              <a:t>Services can stop themselves with </a:t>
            </a:r>
            <a:r>
              <a:rPr lang="en-US" dirty="0" err="1" smtClean="0">
                <a:latin typeface="Courier New" pitchFamily="49" charset="0"/>
                <a:cs typeface="Courier New" pitchFamily="49" charset="0"/>
              </a:rPr>
              <a:t>stopSelf</a:t>
            </a:r>
            <a:r>
              <a:rPr lang="en-US" dirty="0" smtClean="0">
                <a:latin typeface="Courier New" pitchFamily="49" charset="0"/>
                <a:cs typeface="Courier New" pitchFamily="49" charset="0"/>
              </a:rPr>
              <a:t>()</a:t>
            </a:r>
            <a:r>
              <a:rPr lang="en-US" dirty="0" smtClean="0"/>
              <a:t> or </a:t>
            </a:r>
            <a:r>
              <a:rPr lang="en-US" dirty="0" err="1" smtClean="0">
                <a:latin typeface="Courier New" pitchFamily="49" charset="0"/>
                <a:cs typeface="Courier New" pitchFamily="49" charset="0"/>
              </a:rPr>
              <a:t>Context.stopService</a:t>
            </a:r>
            <a:r>
              <a:rPr lang="en-US" dirty="0" smtClean="0">
                <a:latin typeface="Courier New" pitchFamily="49" charset="0"/>
                <a:cs typeface="Courier New" pitchFamily="49" charset="0"/>
              </a:rPr>
              <a:t>()</a:t>
            </a:r>
            <a:endParaRPr lang="en-US" dirty="0">
              <a:latin typeface="Courier New" pitchFamily="49" charset="0"/>
              <a:cs typeface="Courier New" pitchFamily="49"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6" name="Picture 8" descr="http://findmearobot.com/Pages/Required%20robots/Images/Do%20androids%20dream%20of%20electric%20sheep.jpg"/>
          <p:cNvPicPr>
            <a:picLocks noChangeAspect="1" noChangeArrowheads="1"/>
          </p:cNvPicPr>
          <p:nvPr/>
        </p:nvPicPr>
        <p:blipFill>
          <a:blip r:embed="rId2" cstate="print"/>
          <a:srcRect/>
          <a:stretch>
            <a:fillRect/>
          </a:stretch>
        </p:blipFill>
        <p:spPr bwMode="auto">
          <a:xfrm>
            <a:off x="304800" y="228600"/>
            <a:ext cx="4083632" cy="6096000"/>
          </a:xfrm>
          <a:prstGeom prst="rect">
            <a:avLst/>
          </a:prstGeom>
          <a:noFill/>
        </p:spPr>
      </p:pic>
      <p:pic>
        <p:nvPicPr>
          <p:cNvPr id="37898" name="Picture 10" descr="http://doctorbeatnik.files.wordpress.com/2009/10/blade_runner2.jpg"/>
          <p:cNvPicPr>
            <a:picLocks noChangeAspect="1" noChangeArrowheads="1"/>
          </p:cNvPicPr>
          <p:nvPr/>
        </p:nvPicPr>
        <p:blipFill>
          <a:blip r:embed="rId3" cstate="print"/>
          <a:srcRect/>
          <a:stretch>
            <a:fillRect/>
          </a:stretch>
        </p:blipFill>
        <p:spPr bwMode="auto">
          <a:xfrm>
            <a:off x="4799667" y="228600"/>
            <a:ext cx="4048131" cy="6088324"/>
          </a:xfrm>
          <a:prstGeom prst="rect">
            <a:avLst/>
          </a:prstGeom>
          <a:noFill/>
        </p:spPr>
      </p:pic>
      <p:sp>
        <p:nvSpPr>
          <p:cNvPr id="7" name="TextBox 6"/>
          <p:cNvSpPr txBox="1"/>
          <p:nvPr/>
        </p:nvSpPr>
        <p:spPr>
          <a:xfrm>
            <a:off x="4724400" y="6396335"/>
            <a:ext cx="4419600" cy="261610"/>
          </a:xfrm>
          <a:prstGeom prst="rect">
            <a:avLst/>
          </a:prstGeom>
          <a:noFill/>
        </p:spPr>
        <p:txBody>
          <a:bodyPr wrap="square" rtlCol="0">
            <a:spAutoFit/>
          </a:bodyPr>
          <a:lstStyle/>
          <a:p>
            <a:r>
              <a:rPr lang="en-US" sz="1100" dirty="0" smtClean="0">
                <a:hlinkClick r:id="rId4"/>
              </a:rPr>
              <a:t>http://doctorbeatnik.files.wordpress.com/2009/10/blade_runner2.jpg</a:t>
            </a:r>
            <a:endParaRPr lang="en-US" sz="1100" dirty="0"/>
          </a:p>
        </p:txBody>
      </p:sp>
      <p:sp>
        <p:nvSpPr>
          <p:cNvPr id="8" name="TextBox 7"/>
          <p:cNvSpPr txBox="1"/>
          <p:nvPr/>
        </p:nvSpPr>
        <p:spPr>
          <a:xfrm>
            <a:off x="381000" y="6400800"/>
            <a:ext cx="3962400" cy="430887"/>
          </a:xfrm>
          <a:prstGeom prst="rect">
            <a:avLst/>
          </a:prstGeom>
          <a:noFill/>
        </p:spPr>
        <p:txBody>
          <a:bodyPr wrap="square" rtlCol="0">
            <a:spAutoFit/>
          </a:bodyPr>
          <a:lstStyle/>
          <a:p>
            <a:r>
              <a:rPr lang="en-US" sz="1100" dirty="0" smtClean="0">
                <a:hlinkClick r:id="rId5"/>
              </a:rPr>
              <a:t>http://findmearobot.com/Pages/Required%20robots/Images/Do%20androids%20dream%20of%20electric%20sheep.jpg</a:t>
            </a:r>
            <a:endParaRPr lang="en-US" sz="11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AndroidManifest.xml</a:t>
            </a:r>
            <a:endParaRPr lang="en-US" dirty="0"/>
          </a:p>
        </p:txBody>
      </p:sp>
      <p:sp>
        <p:nvSpPr>
          <p:cNvPr id="3" name="Content Placeholder 2"/>
          <p:cNvSpPr>
            <a:spLocks noGrp="1"/>
          </p:cNvSpPr>
          <p:nvPr>
            <p:ph idx="1"/>
          </p:nvPr>
        </p:nvSpPr>
        <p:spPr/>
        <p:txBody>
          <a:bodyPr/>
          <a:lstStyle/>
          <a:p>
            <a:r>
              <a:rPr lang="en-US" dirty="0" smtClean="0"/>
              <a:t>Bundled into Android package (.</a:t>
            </a:r>
            <a:r>
              <a:rPr lang="en-US" dirty="0" err="1" smtClean="0"/>
              <a:t>apk</a:t>
            </a:r>
            <a:r>
              <a:rPr lang="en-US" dirty="0" smtClean="0"/>
              <a:t> file)</a:t>
            </a:r>
          </a:p>
          <a:p>
            <a:r>
              <a:rPr lang="en-US" dirty="0" smtClean="0"/>
              <a:t>Declares all the app’s components</a:t>
            </a:r>
          </a:p>
          <a:p>
            <a:r>
              <a:rPr lang="en-US" dirty="0" smtClean="0"/>
              <a:t>Names libraries app needs to be linked against</a:t>
            </a:r>
          </a:p>
          <a:p>
            <a:r>
              <a:rPr lang="en-US" dirty="0" smtClean="0"/>
              <a:t>Identifies permissions the app expects to be granted</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Storage</a:t>
            </a:r>
            <a:endParaRPr lang="en-US" dirty="0"/>
          </a:p>
        </p:txBody>
      </p:sp>
      <p:sp>
        <p:nvSpPr>
          <p:cNvPr id="3" name="Content Placeholder 2"/>
          <p:cNvSpPr>
            <a:spLocks noGrp="1"/>
          </p:cNvSpPr>
          <p:nvPr>
            <p:ph idx="1"/>
          </p:nvPr>
        </p:nvSpPr>
        <p:spPr/>
        <p:txBody>
          <a:bodyPr>
            <a:normAutofit fontScale="92500"/>
          </a:bodyPr>
          <a:lstStyle/>
          <a:p>
            <a:r>
              <a:rPr lang="en-US" dirty="0" smtClean="0"/>
              <a:t>App’s data is private</a:t>
            </a:r>
          </a:p>
          <a:p>
            <a:r>
              <a:rPr lang="en-US" dirty="0" smtClean="0"/>
              <a:t>Data can be shared using content providers</a:t>
            </a:r>
          </a:p>
          <a:p>
            <a:r>
              <a:rPr lang="en-US" dirty="0" smtClean="0"/>
              <a:t>Four ways to store data:</a:t>
            </a:r>
          </a:p>
          <a:p>
            <a:pPr marL="971550" lvl="1" indent="-514350">
              <a:buFont typeface="+mj-lt"/>
              <a:buAutoNum type="arabicPeriod"/>
            </a:pPr>
            <a:r>
              <a:rPr lang="en-US" b="1" dirty="0" smtClean="0"/>
              <a:t>Preferences</a:t>
            </a:r>
            <a:r>
              <a:rPr lang="en-US" dirty="0" smtClean="0"/>
              <a:t>: Lightweight </a:t>
            </a:r>
            <a:r>
              <a:rPr lang="en-US" dirty="0"/>
              <a:t>mechanism to store and retrieve key-value pairs of primitive data types</a:t>
            </a:r>
            <a:endParaRPr lang="en-US" dirty="0" smtClean="0"/>
          </a:p>
          <a:p>
            <a:pPr marL="971550" lvl="1" indent="-514350">
              <a:buFont typeface="+mj-lt"/>
              <a:buAutoNum type="arabicPeriod"/>
            </a:pPr>
            <a:r>
              <a:rPr lang="en-US" b="1" dirty="0" smtClean="0"/>
              <a:t>Files</a:t>
            </a:r>
            <a:r>
              <a:rPr lang="en-US" dirty="0" smtClean="0"/>
              <a:t>: Store on mobile </a:t>
            </a:r>
            <a:r>
              <a:rPr lang="en-US" dirty="0"/>
              <a:t>device or on a removable storage medium</a:t>
            </a:r>
            <a:endParaRPr lang="en-US" dirty="0" smtClean="0"/>
          </a:p>
          <a:p>
            <a:pPr marL="971550" lvl="1" indent="-514350">
              <a:buFont typeface="+mj-lt"/>
              <a:buAutoNum type="arabicPeriod"/>
            </a:pPr>
            <a:r>
              <a:rPr lang="en-US" b="1" dirty="0" smtClean="0"/>
              <a:t>Databases</a:t>
            </a:r>
            <a:r>
              <a:rPr lang="en-US" dirty="0" smtClean="0"/>
              <a:t>: </a:t>
            </a:r>
            <a:r>
              <a:rPr lang="en-US" dirty="0" err="1"/>
              <a:t>SQLite</a:t>
            </a:r>
            <a:r>
              <a:rPr lang="en-US" dirty="0"/>
              <a:t> </a:t>
            </a:r>
            <a:endParaRPr lang="en-US" dirty="0" smtClean="0"/>
          </a:p>
          <a:p>
            <a:pPr marL="971550" lvl="1" indent="-514350">
              <a:buFont typeface="+mj-lt"/>
              <a:buAutoNum type="arabicPeriod"/>
            </a:pPr>
            <a:r>
              <a:rPr lang="en-US" b="1" dirty="0" smtClean="0"/>
              <a:t>Network</a:t>
            </a:r>
            <a:r>
              <a:rPr lang="en-US" dirty="0" smtClean="0"/>
              <a:t>: Store/retrieve data stored elsewhere</a:t>
            </a:r>
          </a:p>
          <a:p>
            <a:endParaRPr 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Layouts</a:t>
            </a:r>
            <a:endParaRPr lang="en-US" dirty="0"/>
          </a:p>
        </p:txBody>
      </p:sp>
      <p:pic>
        <p:nvPicPr>
          <p:cNvPr id="23554" name="Picture 2"/>
          <p:cNvPicPr>
            <a:picLocks noChangeAspect="1" noChangeArrowheads="1"/>
          </p:cNvPicPr>
          <p:nvPr/>
        </p:nvPicPr>
        <p:blipFill>
          <a:blip r:embed="rId2" cstate="print"/>
          <a:srcRect/>
          <a:stretch>
            <a:fillRect/>
          </a:stretch>
        </p:blipFill>
        <p:spPr bwMode="auto">
          <a:xfrm>
            <a:off x="457200" y="2133600"/>
            <a:ext cx="8153400" cy="3598059"/>
          </a:xfrm>
          <a:prstGeom prst="rect">
            <a:avLst/>
          </a:prstGeom>
          <a:noFill/>
          <a:ln w="9525">
            <a:noFill/>
            <a:miter lim="800000"/>
            <a:headEnd/>
            <a:tailEnd/>
          </a:ln>
        </p:spPr>
      </p:pic>
      <p:sp>
        <p:nvSpPr>
          <p:cNvPr id="4" name="TextBox 3"/>
          <p:cNvSpPr txBox="1"/>
          <p:nvPr/>
        </p:nvSpPr>
        <p:spPr>
          <a:xfrm>
            <a:off x="990600" y="6248400"/>
            <a:ext cx="7239000" cy="369332"/>
          </a:xfrm>
          <a:prstGeom prst="rect">
            <a:avLst/>
          </a:prstGeom>
          <a:noFill/>
        </p:spPr>
        <p:txBody>
          <a:bodyPr wrap="square" rtlCol="0">
            <a:spAutoFit/>
          </a:bodyPr>
          <a:lstStyle/>
          <a:p>
            <a:pPr algn="ctr"/>
            <a:r>
              <a:rPr lang="en-US" dirty="0" smtClean="0">
                <a:hlinkClick r:id="rId3"/>
              </a:rPr>
              <a:t>http://developer.android.com/resources/tutorials/views/index.html</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Various Widgets</a:t>
            </a:r>
            <a:endParaRPr lang="en-US" dirty="0"/>
          </a:p>
        </p:txBody>
      </p:sp>
      <p:pic>
        <p:nvPicPr>
          <p:cNvPr id="36867" name="Picture 3"/>
          <p:cNvPicPr>
            <a:picLocks noChangeAspect="1" noChangeArrowheads="1"/>
          </p:cNvPicPr>
          <p:nvPr/>
        </p:nvPicPr>
        <p:blipFill>
          <a:blip r:embed="rId2" cstate="print"/>
          <a:srcRect/>
          <a:stretch>
            <a:fillRect/>
          </a:stretch>
        </p:blipFill>
        <p:spPr bwMode="auto">
          <a:xfrm>
            <a:off x="1676400" y="3886200"/>
            <a:ext cx="5493845" cy="2419376"/>
          </a:xfrm>
          <a:prstGeom prst="rect">
            <a:avLst/>
          </a:prstGeom>
          <a:noFill/>
          <a:ln w="9525">
            <a:noFill/>
            <a:miter lim="800000"/>
            <a:headEnd/>
            <a:tailEnd/>
          </a:ln>
        </p:spPr>
      </p:pic>
      <p:pic>
        <p:nvPicPr>
          <p:cNvPr id="36868" name="Picture 4"/>
          <p:cNvPicPr>
            <a:picLocks noChangeAspect="1" noChangeArrowheads="1"/>
          </p:cNvPicPr>
          <p:nvPr/>
        </p:nvPicPr>
        <p:blipFill>
          <a:blip r:embed="rId3" cstate="print"/>
          <a:srcRect/>
          <a:stretch>
            <a:fillRect/>
          </a:stretch>
        </p:blipFill>
        <p:spPr bwMode="auto">
          <a:xfrm>
            <a:off x="1752600" y="1371600"/>
            <a:ext cx="5486400" cy="2434264"/>
          </a:xfrm>
          <a:prstGeom prst="rect">
            <a:avLst/>
          </a:prstGeom>
          <a:noFill/>
          <a:ln w="9525">
            <a:noFill/>
            <a:miter lim="800000"/>
            <a:headEnd/>
            <a:tailEnd/>
          </a:ln>
        </p:spPr>
      </p:pic>
      <p:sp>
        <p:nvSpPr>
          <p:cNvPr id="6" name="TextBox 5"/>
          <p:cNvSpPr txBox="1"/>
          <p:nvPr/>
        </p:nvSpPr>
        <p:spPr>
          <a:xfrm>
            <a:off x="990600" y="6488668"/>
            <a:ext cx="7239000" cy="369332"/>
          </a:xfrm>
          <a:prstGeom prst="rect">
            <a:avLst/>
          </a:prstGeom>
          <a:noFill/>
        </p:spPr>
        <p:txBody>
          <a:bodyPr wrap="square" rtlCol="0">
            <a:spAutoFit/>
          </a:bodyPr>
          <a:lstStyle/>
          <a:p>
            <a:pPr algn="ctr"/>
            <a:r>
              <a:rPr lang="en-US" dirty="0" smtClean="0">
                <a:hlinkClick r:id="rId4"/>
              </a:rPr>
              <a:t>http://developer.android.com/resources/tutorials/views/index.html</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SDK Samples</a:t>
            </a:r>
            <a:endParaRPr lang="en-US" dirty="0"/>
          </a:p>
        </p:txBody>
      </p:sp>
      <p:pic>
        <p:nvPicPr>
          <p:cNvPr id="24580" name="Picture 4" descr="http://developer.android.com/resources/samples/images/Snake.png"/>
          <p:cNvPicPr>
            <a:picLocks noChangeAspect="1" noChangeArrowheads="1"/>
          </p:cNvPicPr>
          <p:nvPr/>
        </p:nvPicPr>
        <p:blipFill>
          <a:blip r:embed="rId2" cstate="print"/>
          <a:srcRect/>
          <a:stretch>
            <a:fillRect/>
          </a:stretch>
        </p:blipFill>
        <p:spPr bwMode="auto">
          <a:xfrm>
            <a:off x="228600" y="762000"/>
            <a:ext cx="2057400" cy="3086100"/>
          </a:xfrm>
          <a:prstGeom prst="rect">
            <a:avLst/>
          </a:prstGeom>
          <a:noFill/>
        </p:spPr>
      </p:pic>
      <p:pic>
        <p:nvPicPr>
          <p:cNvPr id="24582" name="Picture 6" descr="Screenshot 2"/>
          <p:cNvPicPr>
            <a:picLocks noChangeAspect="1" noChangeArrowheads="1"/>
          </p:cNvPicPr>
          <p:nvPr/>
        </p:nvPicPr>
        <p:blipFill>
          <a:blip r:embed="rId3" cstate="print"/>
          <a:srcRect/>
          <a:stretch>
            <a:fillRect/>
          </a:stretch>
        </p:blipFill>
        <p:spPr bwMode="auto">
          <a:xfrm>
            <a:off x="1371600" y="2743200"/>
            <a:ext cx="2209800" cy="3314700"/>
          </a:xfrm>
          <a:prstGeom prst="rect">
            <a:avLst/>
          </a:prstGeom>
          <a:noFill/>
        </p:spPr>
      </p:pic>
      <p:pic>
        <p:nvPicPr>
          <p:cNvPr id="24586" name="Picture 10" descr="http://developer.android.com/resources/samples/images/sample_lunarlander.png"/>
          <p:cNvPicPr>
            <a:picLocks noChangeAspect="1" noChangeArrowheads="1"/>
          </p:cNvPicPr>
          <p:nvPr/>
        </p:nvPicPr>
        <p:blipFill>
          <a:blip r:embed="rId4" cstate="print"/>
          <a:srcRect/>
          <a:stretch>
            <a:fillRect/>
          </a:stretch>
        </p:blipFill>
        <p:spPr bwMode="auto">
          <a:xfrm>
            <a:off x="4114800" y="1447800"/>
            <a:ext cx="2133600" cy="3200400"/>
          </a:xfrm>
          <a:prstGeom prst="rect">
            <a:avLst/>
          </a:prstGeom>
          <a:noFill/>
        </p:spPr>
      </p:pic>
      <p:pic>
        <p:nvPicPr>
          <p:cNvPr id="24588" name="Picture 12" descr="http://developer.android.com/resources/samples/images/SearchableDictionary1.png"/>
          <p:cNvPicPr>
            <a:picLocks noChangeAspect="1" noChangeArrowheads="1"/>
          </p:cNvPicPr>
          <p:nvPr/>
        </p:nvPicPr>
        <p:blipFill>
          <a:blip r:embed="rId5" cstate="print"/>
          <a:srcRect/>
          <a:stretch>
            <a:fillRect/>
          </a:stretch>
        </p:blipFill>
        <p:spPr bwMode="auto">
          <a:xfrm>
            <a:off x="6781800" y="685800"/>
            <a:ext cx="2133600" cy="3200400"/>
          </a:xfrm>
          <a:prstGeom prst="rect">
            <a:avLst/>
          </a:prstGeom>
          <a:noFill/>
        </p:spPr>
      </p:pic>
      <p:pic>
        <p:nvPicPr>
          <p:cNvPr id="24584" name="Picture 8" descr="http://developer.android.com/resources/samples/images/JetBoy.png"/>
          <p:cNvPicPr>
            <a:picLocks noChangeAspect="1" noChangeArrowheads="1"/>
          </p:cNvPicPr>
          <p:nvPr/>
        </p:nvPicPr>
        <p:blipFill>
          <a:blip r:embed="rId6" cstate="print"/>
          <a:srcRect/>
          <a:stretch>
            <a:fillRect/>
          </a:stretch>
        </p:blipFill>
        <p:spPr bwMode="auto">
          <a:xfrm>
            <a:off x="5181600" y="4419600"/>
            <a:ext cx="3276600" cy="2184401"/>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State diagram for an Android Activity Lifecycle."/>
          <p:cNvPicPr>
            <a:picLocks noChangeAspect="1" noChangeArrowheads="1"/>
          </p:cNvPicPr>
          <p:nvPr/>
        </p:nvPicPr>
        <p:blipFill>
          <a:blip r:embed="rId2" cstate="print"/>
          <a:srcRect/>
          <a:stretch>
            <a:fillRect/>
          </a:stretch>
        </p:blipFill>
        <p:spPr bwMode="auto">
          <a:xfrm>
            <a:off x="304800" y="85724"/>
            <a:ext cx="5191125" cy="6772276"/>
          </a:xfrm>
          <a:prstGeom prst="rect">
            <a:avLst/>
          </a:prstGeom>
          <a:noFill/>
        </p:spPr>
      </p:pic>
      <p:sp>
        <p:nvSpPr>
          <p:cNvPr id="3" name="Title 2"/>
          <p:cNvSpPr>
            <a:spLocks noGrp="1"/>
          </p:cNvSpPr>
          <p:nvPr>
            <p:ph type="title"/>
          </p:nvPr>
        </p:nvSpPr>
        <p:spPr>
          <a:xfrm>
            <a:off x="5562600" y="304800"/>
            <a:ext cx="3352800" cy="1143000"/>
          </a:xfrm>
        </p:spPr>
        <p:txBody>
          <a:bodyPr>
            <a:normAutofit fontScale="90000"/>
          </a:bodyPr>
          <a:lstStyle/>
          <a:p>
            <a:r>
              <a:rPr lang="en-US" dirty="0" smtClean="0"/>
              <a:t>Activity Lifecycle</a:t>
            </a:r>
            <a:endParaRPr lang="en-US" dirty="0"/>
          </a:p>
        </p:txBody>
      </p:sp>
      <p:sp>
        <p:nvSpPr>
          <p:cNvPr id="4" name="TextBox 3"/>
          <p:cNvSpPr txBox="1"/>
          <p:nvPr/>
        </p:nvSpPr>
        <p:spPr>
          <a:xfrm>
            <a:off x="3733800" y="6248400"/>
            <a:ext cx="5181600" cy="307777"/>
          </a:xfrm>
          <a:prstGeom prst="rect">
            <a:avLst/>
          </a:prstGeom>
          <a:noFill/>
        </p:spPr>
        <p:txBody>
          <a:bodyPr wrap="square" rtlCol="0">
            <a:spAutoFit/>
          </a:bodyPr>
          <a:lstStyle/>
          <a:p>
            <a:r>
              <a:rPr lang="en-US" sz="1400" dirty="0" smtClean="0">
                <a:hlinkClick r:id="rId3"/>
              </a:rPr>
              <a:t>http://developer.android.com/reference/android/app/Activity.html</a:t>
            </a:r>
            <a:endParaRPr lang="en-US" sz="1400"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lstStyle/>
          <a:p>
            <a:r>
              <a:rPr lang="en-US" dirty="0" smtClean="0"/>
              <a:t>Android Introduction by Marko </a:t>
            </a:r>
            <a:r>
              <a:rPr lang="en-US" dirty="0" err="1" smtClean="0"/>
              <a:t>Gargenta</a:t>
            </a:r>
            <a:r>
              <a:rPr lang="en-US" dirty="0" smtClean="0"/>
              <a:t>, </a:t>
            </a:r>
            <a:r>
              <a:rPr lang="en-US" dirty="0" smtClean="0">
                <a:hlinkClick r:id="rId2"/>
              </a:rPr>
              <a:t>http://www.lecturemaker.com/2009/10/android-software-platform/</a:t>
            </a:r>
            <a:endParaRPr lang="en-US" dirty="0" smtClean="0"/>
          </a:p>
          <a:p>
            <a:r>
              <a:rPr lang="en-US" dirty="0" smtClean="0"/>
              <a:t>Android Dev Guide</a:t>
            </a:r>
            <a:r>
              <a:rPr lang="en-US" dirty="0" smtClean="0">
                <a:hlinkClick r:id="rId3"/>
              </a:rPr>
              <a:t> http://developer.android.com/guide/topics/fundamentals.html</a:t>
            </a:r>
            <a:endParaRPr lang="en-US" dirty="0" smtClean="0"/>
          </a:p>
          <a:p>
            <a:r>
              <a:rPr lang="en-US" i="1" dirty="0" smtClean="0"/>
              <a:t>Pro Android </a:t>
            </a:r>
            <a:r>
              <a:rPr lang="en-US" dirty="0" smtClean="0"/>
              <a:t>by </a:t>
            </a:r>
            <a:r>
              <a:rPr lang="en-US" dirty="0" err="1" smtClean="0"/>
              <a:t>Hashimi</a:t>
            </a:r>
            <a:r>
              <a:rPr lang="en-US" dirty="0" smtClean="0"/>
              <a:t> &amp; </a:t>
            </a:r>
            <a:r>
              <a:rPr lang="en-US" dirty="0" err="1" smtClean="0"/>
              <a:t>Komatineni</a:t>
            </a:r>
            <a:r>
              <a:rPr lang="en-US" dirty="0" smtClean="0"/>
              <a:t> (2009)</a:t>
            </a:r>
          </a:p>
          <a:p>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pic>
        <p:nvPicPr>
          <p:cNvPr id="48130" name="Picture 2" descr="Android-powered microwave brings cooking to the Google OS"/>
          <p:cNvPicPr>
            <a:picLocks noChangeAspect="1" noChangeArrowheads="1"/>
          </p:cNvPicPr>
          <p:nvPr/>
        </p:nvPicPr>
        <p:blipFill>
          <a:blip r:embed="rId2" cstate="print"/>
          <a:srcRect/>
          <a:stretch>
            <a:fillRect/>
          </a:stretch>
        </p:blipFill>
        <p:spPr bwMode="auto">
          <a:xfrm>
            <a:off x="1685925" y="1676400"/>
            <a:ext cx="5857875" cy="3905251"/>
          </a:xfrm>
          <a:prstGeom prst="rect">
            <a:avLst/>
          </a:prstGeom>
          <a:noFill/>
        </p:spPr>
      </p:pic>
      <p:sp>
        <p:nvSpPr>
          <p:cNvPr id="5" name="TextBox 4"/>
          <p:cNvSpPr txBox="1"/>
          <p:nvPr/>
        </p:nvSpPr>
        <p:spPr>
          <a:xfrm>
            <a:off x="1295400" y="6019800"/>
            <a:ext cx="6629400" cy="307777"/>
          </a:xfrm>
          <a:prstGeom prst="rect">
            <a:avLst/>
          </a:prstGeom>
          <a:noFill/>
        </p:spPr>
        <p:txBody>
          <a:bodyPr wrap="square" rtlCol="0">
            <a:spAutoFit/>
          </a:bodyPr>
          <a:lstStyle/>
          <a:p>
            <a:pPr algn="ctr"/>
            <a:r>
              <a:rPr lang="en-US" sz="1400" dirty="0" smtClean="0">
                <a:hlinkClick r:id="rId3"/>
              </a:rPr>
              <a:t>http://www.pocket-lint.com/news/30712/android-powered-microwave-cooking-google</a:t>
            </a:r>
            <a:endParaRPr lang="en-US" sz="14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2005</a:t>
            </a:r>
          </a:p>
          <a:p>
            <a:pPr lvl="1"/>
            <a:r>
              <a:rPr lang="en-US" dirty="0" smtClean="0"/>
              <a:t>Google acquires startup Android Inc. to start Android platform</a:t>
            </a:r>
          </a:p>
          <a:p>
            <a:pPr lvl="1"/>
            <a:r>
              <a:rPr lang="en-US" dirty="0" smtClean="0"/>
              <a:t>Work on </a:t>
            </a:r>
            <a:r>
              <a:rPr lang="en-US" dirty="0" err="1" smtClean="0"/>
              <a:t>Dalvik</a:t>
            </a:r>
            <a:r>
              <a:rPr lang="en-US" dirty="0" smtClean="0"/>
              <a:t> VM begins</a:t>
            </a:r>
          </a:p>
          <a:p>
            <a:r>
              <a:rPr lang="en-US" dirty="0" smtClean="0"/>
              <a:t>2007</a:t>
            </a:r>
          </a:p>
          <a:p>
            <a:pPr lvl="1"/>
            <a:r>
              <a:rPr lang="en-US" dirty="0" smtClean="0"/>
              <a:t>Open Handset Alliance announced</a:t>
            </a:r>
          </a:p>
          <a:p>
            <a:pPr lvl="1"/>
            <a:r>
              <a:rPr lang="en-US" dirty="0" smtClean="0"/>
              <a:t>Early look at SDK</a:t>
            </a:r>
          </a:p>
          <a:p>
            <a:r>
              <a:rPr lang="en-US" dirty="0" smtClean="0"/>
              <a:t>2008</a:t>
            </a:r>
          </a:p>
          <a:p>
            <a:pPr lvl="1"/>
            <a:r>
              <a:rPr lang="en-US" dirty="0" smtClean="0"/>
              <a:t>Google sponsors 1</a:t>
            </a:r>
            <a:r>
              <a:rPr lang="en-US" baseline="30000" dirty="0" smtClean="0"/>
              <a:t>st</a:t>
            </a:r>
            <a:r>
              <a:rPr lang="en-US" dirty="0" smtClean="0"/>
              <a:t>  Android Developer Challenge</a:t>
            </a:r>
          </a:p>
          <a:p>
            <a:pPr lvl="1"/>
            <a:r>
              <a:rPr lang="en-US" dirty="0" smtClean="0"/>
              <a:t>T-Mobile G1 announced</a:t>
            </a:r>
          </a:p>
          <a:p>
            <a:pPr lvl="1"/>
            <a:r>
              <a:rPr lang="en-US" dirty="0" smtClean="0"/>
              <a:t>SDK 1.0 released</a:t>
            </a:r>
          </a:p>
          <a:p>
            <a:pPr lvl="1"/>
            <a:r>
              <a:rPr lang="en-US" dirty="0" smtClean="0"/>
              <a:t>Android released open source (Apache License)</a:t>
            </a:r>
          </a:p>
          <a:p>
            <a:pPr lvl="1"/>
            <a:r>
              <a:rPr lang="en-US" dirty="0" smtClean="0"/>
              <a:t>Android Dev Phone 1 released</a:t>
            </a:r>
          </a:p>
          <a:p>
            <a:endParaRPr lang="en-US" dirty="0"/>
          </a:p>
        </p:txBody>
      </p:sp>
      <p:sp>
        <p:nvSpPr>
          <p:cNvPr id="4" name="TextBox 3"/>
          <p:cNvSpPr txBox="1"/>
          <p:nvPr/>
        </p:nvSpPr>
        <p:spPr>
          <a:xfrm>
            <a:off x="1371600" y="6324600"/>
            <a:ext cx="6400800" cy="369332"/>
          </a:xfrm>
          <a:prstGeom prst="rect">
            <a:avLst/>
          </a:prstGeom>
          <a:noFill/>
        </p:spPr>
        <p:txBody>
          <a:bodyPr wrap="square" rtlCol="0">
            <a:spAutoFit/>
          </a:bodyPr>
          <a:lstStyle/>
          <a:p>
            <a:pPr algn="ctr"/>
            <a:r>
              <a:rPr lang="en-US" dirty="0" smtClean="0"/>
              <a:t>Pro Android by </a:t>
            </a:r>
            <a:r>
              <a:rPr lang="en-US" dirty="0" err="1" smtClean="0"/>
              <a:t>Hashimi</a:t>
            </a:r>
            <a:r>
              <a:rPr lang="en-US" dirty="0" smtClean="0"/>
              <a:t> &amp; </a:t>
            </a:r>
            <a:r>
              <a:rPr lang="en-US" dirty="0" err="1" smtClean="0"/>
              <a:t>Komatineni</a:t>
            </a:r>
            <a:r>
              <a:rPr lang="en-US" dirty="0" smtClean="0"/>
              <a:t> (2009)</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History cont.</a:t>
            </a:r>
            <a:endParaRPr lang="en-US" dirty="0"/>
          </a:p>
        </p:txBody>
      </p:sp>
      <p:sp>
        <p:nvSpPr>
          <p:cNvPr id="3" name="Content Placeholder 2"/>
          <p:cNvSpPr>
            <a:spLocks noGrp="1"/>
          </p:cNvSpPr>
          <p:nvPr>
            <p:ph idx="1"/>
          </p:nvPr>
        </p:nvSpPr>
        <p:spPr/>
        <p:txBody>
          <a:bodyPr>
            <a:normAutofit lnSpcReduction="10000"/>
          </a:bodyPr>
          <a:lstStyle/>
          <a:p>
            <a:r>
              <a:rPr lang="en-US" dirty="0" smtClean="0"/>
              <a:t>2009</a:t>
            </a:r>
          </a:p>
          <a:p>
            <a:pPr lvl="1"/>
            <a:r>
              <a:rPr lang="en-US" dirty="0" smtClean="0"/>
              <a:t>SDK 1.5 (Cupcake)</a:t>
            </a:r>
          </a:p>
          <a:p>
            <a:pPr lvl="2"/>
            <a:r>
              <a:rPr lang="en-US" dirty="0"/>
              <a:t>new soft keyboard with an "</a:t>
            </a:r>
            <a:r>
              <a:rPr lang="en-US" dirty="0" err="1"/>
              <a:t>Autocomplete</a:t>
            </a:r>
            <a:r>
              <a:rPr lang="en-US" dirty="0"/>
              <a:t>" feature</a:t>
            </a:r>
            <a:endParaRPr lang="en-US" dirty="0" smtClean="0"/>
          </a:p>
          <a:p>
            <a:pPr lvl="1"/>
            <a:r>
              <a:rPr lang="en-US" dirty="0" smtClean="0"/>
              <a:t>SDK 1.6 (Donut)</a:t>
            </a:r>
          </a:p>
          <a:p>
            <a:pPr lvl="1"/>
            <a:r>
              <a:rPr lang="en-US" dirty="0" smtClean="0"/>
              <a:t>Android </a:t>
            </a:r>
            <a:r>
              <a:rPr lang="en-US" dirty="0" smtClean="0"/>
              <a:t>runs on 3.5% of all smartphones</a:t>
            </a:r>
          </a:p>
          <a:p>
            <a:pPr lvl="2"/>
            <a:r>
              <a:rPr lang="en-US" dirty="0" smtClean="0"/>
              <a:t>Gartner Inc. predicts 14% in 2012</a:t>
            </a:r>
          </a:p>
          <a:p>
            <a:r>
              <a:rPr lang="en-US" dirty="0" smtClean="0"/>
              <a:t>2010</a:t>
            </a:r>
          </a:p>
          <a:p>
            <a:pPr lvl="1"/>
            <a:r>
              <a:rPr lang="en-US" dirty="0" smtClean="0"/>
              <a:t>SDK </a:t>
            </a:r>
            <a:r>
              <a:rPr lang="en-US" smtClean="0"/>
              <a:t>2.0/2.0.1/2.1 </a:t>
            </a:r>
            <a:r>
              <a:rPr lang="en-US" smtClean="0"/>
              <a:t>(Éclair)</a:t>
            </a:r>
            <a:endParaRPr lang="en-US" dirty="0" smtClean="0"/>
          </a:p>
          <a:p>
            <a:pPr lvl="1"/>
            <a:r>
              <a:rPr lang="en-US" dirty="0" smtClean="0"/>
              <a:t>Nexus </a:t>
            </a:r>
            <a:r>
              <a:rPr lang="en-US" dirty="0" smtClean="0"/>
              <a:t>One released to the public</a:t>
            </a:r>
          </a:p>
          <a:p>
            <a:pPr lvl="1"/>
            <a:endParaRPr lang="en-US" dirty="0" smtClean="0"/>
          </a:p>
          <a:p>
            <a:endParaRPr lang="en-US" dirty="0"/>
          </a:p>
        </p:txBody>
      </p:sp>
      <p:sp>
        <p:nvSpPr>
          <p:cNvPr id="4" name="TextBox 3"/>
          <p:cNvSpPr txBox="1"/>
          <p:nvPr/>
        </p:nvSpPr>
        <p:spPr>
          <a:xfrm>
            <a:off x="457200" y="6172200"/>
            <a:ext cx="8077200" cy="523220"/>
          </a:xfrm>
          <a:prstGeom prst="rect">
            <a:avLst/>
          </a:prstGeom>
          <a:noFill/>
        </p:spPr>
        <p:txBody>
          <a:bodyPr wrap="square" rtlCol="0">
            <a:spAutoFit/>
          </a:bodyPr>
          <a:lstStyle/>
          <a:p>
            <a:pPr algn="ctr"/>
            <a:r>
              <a:rPr lang="en-US" sz="1400" dirty="0" smtClean="0">
                <a:hlinkClick r:id="rId3"/>
              </a:rPr>
              <a:t>http://en.wikipedia.org/wiki/Android_(operating_system)</a:t>
            </a:r>
            <a:endParaRPr lang="en-US" sz="1400" dirty="0" smtClean="0"/>
          </a:p>
          <a:p>
            <a:pPr algn="ctr"/>
            <a:r>
              <a:rPr lang="en-US" sz="1400" dirty="0" smtClean="0">
                <a:hlinkClick r:id="rId4"/>
              </a:rPr>
              <a:t>http://www.computerworld.com/s/article/9139026/Android_to_grab_No._2_spot_by_2012_says_Gartner</a:t>
            </a:r>
            <a:endParaRPr lang="en-US" sz="14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cstate="print"/>
          <a:srcRect/>
          <a:stretch>
            <a:fillRect/>
          </a:stretch>
        </p:blipFill>
        <p:spPr bwMode="auto">
          <a:xfrm>
            <a:off x="304800" y="1600200"/>
            <a:ext cx="8558893" cy="2590800"/>
          </a:xfrm>
          <a:prstGeom prst="rect">
            <a:avLst/>
          </a:prstGeom>
          <a:noFill/>
          <a:ln w="9525">
            <a:noFill/>
            <a:miter lim="800000"/>
            <a:headEnd/>
            <a:tailEnd/>
          </a:ln>
        </p:spPr>
      </p:pic>
      <p:sp>
        <p:nvSpPr>
          <p:cNvPr id="8" name="TextBox 7"/>
          <p:cNvSpPr txBox="1"/>
          <p:nvPr/>
        </p:nvSpPr>
        <p:spPr>
          <a:xfrm>
            <a:off x="1828800" y="5410200"/>
            <a:ext cx="5715000" cy="523220"/>
          </a:xfrm>
          <a:prstGeom prst="rect">
            <a:avLst/>
          </a:prstGeom>
          <a:noFill/>
        </p:spPr>
        <p:txBody>
          <a:bodyPr wrap="square" rtlCol="0">
            <a:spAutoFit/>
          </a:bodyPr>
          <a:lstStyle/>
          <a:p>
            <a:pPr algn="ctr"/>
            <a:r>
              <a:rPr lang="en-US" sz="2800" dirty="0" smtClean="0">
                <a:hlinkClick r:id="rId3"/>
              </a:rPr>
              <a:t>http://www.xkcd.com/662/</a:t>
            </a:r>
            <a:r>
              <a:rPr lang="en-US" sz="2800" dirty="0" smtClean="0"/>
              <a:t> </a:t>
            </a:r>
            <a:endParaRPr lang="en-US" sz="2800" dirty="0"/>
          </a:p>
        </p:txBody>
      </p:sp>
      <p:sp>
        <p:nvSpPr>
          <p:cNvPr id="9" name="Title 8"/>
          <p:cNvSpPr>
            <a:spLocks noGrp="1"/>
          </p:cNvSpPr>
          <p:nvPr>
            <p:ph type="title"/>
          </p:nvPr>
        </p:nvSpPr>
        <p:spPr/>
        <p:txBody>
          <a:bodyPr/>
          <a:lstStyle/>
          <a:p>
            <a:r>
              <a:rPr lang="en-US" dirty="0" err="1" smtClean="0"/>
              <a:t>iPhone</a:t>
            </a:r>
            <a:r>
              <a:rPr lang="en-US" dirty="0" smtClean="0"/>
              <a:t> or Droid?</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a:bodyPr>
          <a:lstStyle/>
          <a:p>
            <a:r>
              <a:rPr lang="en-US" dirty="0" smtClean="0"/>
              <a:t>Key Differences: Android vs. </a:t>
            </a:r>
            <a:r>
              <a:rPr lang="en-US" dirty="0" err="1" smtClean="0"/>
              <a:t>iPhone</a:t>
            </a:r>
            <a:endParaRPr lang="en-US" dirty="0"/>
          </a:p>
        </p:txBody>
      </p:sp>
      <p:sp>
        <p:nvSpPr>
          <p:cNvPr id="10" name="Text Placeholder 9"/>
          <p:cNvSpPr>
            <a:spLocks noGrp="1"/>
          </p:cNvSpPr>
          <p:nvPr>
            <p:ph type="body" idx="1"/>
          </p:nvPr>
        </p:nvSpPr>
        <p:spPr/>
        <p:txBody>
          <a:bodyPr/>
          <a:lstStyle/>
          <a:p>
            <a:pPr algn="ctr"/>
            <a:r>
              <a:rPr lang="en-US" dirty="0" err="1" smtClean="0"/>
              <a:t>iPhone</a:t>
            </a:r>
            <a:endParaRPr lang="en-US" dirty="0"/>
          </a:p>
        </p:txBody>
      </p:sp>
      <p:sp>
        <p:nvSpPr>
          <p:cNvPr id="8" name="Content Placeholder 7"/>
          <p:cNvSpPr>
            <a:spLocks noGrp="1"/>
          </p:cNvSpPr>
          <p:nvPr>
            <p:ph sz="half" idx="2"/>
          </p:nvPr>
        </p:nvSpPr>
        <p:spPr/>
        <p:txBody>
          <a:bodyPr>
            <a:noAutofit/>
          </a:bodyPr>
          <a:lstStyle/>
          <a:p>
            <a:r>
              <a:rPr lang="en-US" dirty="0" smtClean="0"/>
              <a:t>OS is proprietary</a:t>
            </a:r>
          </a:p>
          <a:p>
            <a:r>
              <a:rPr lang="en-US" dirty="0" smtClean="0"/>
              <a:t>OS runs on </a:t>
            </a:r>
            <a:r>
              <a:rPr lang="en-US" dirty="0" err="1" smtClean="0"/>
              <a:t>iPhone</a:t>
            </a:r>
            <a:r>
              <a:rPr lang="en-US" dirty="0" smtClean="0"/>
              <a:t> or iPod Touches only</a:t>
            </a:r>
          </a:p>
          <a:p>
            <a:r>
              <a:rPr lang="en-US" dirty="0" smtClean="0"/>
              <a:t>Apps written in Objective-C</a:t>
            </a:r>
          </a:p>
          <a:p>
            <a:r>
              <a:rPr lang="en-US" dirty="0" smtClean="0"/>
              <a:t>Dev tools Mac-only</a:t>
            </a:r>
          </a:p>
          <a:p>
            <a:r>
              <a:rPr lang="en-US" dirty="0" smtClean="0"/>
              <a:t>Apple must approve all apps </a:t>
            </a:r>
            <a:r>
              <a:rPr lang="en-US" dirty="0" smtClean="0">
                <a:sym typeface="Wingdings" pitchFamily="2" charset="2"/>
              </a:rPr>
              <a:t></a:t>
            </a:r>
            <a:r>
              <a:rPr lang="en-US" dirty="0" smtClean="0"/>
              <a:t> Application </a:t>
            </a:r>
            <a:r>
              <a:rPr lang="en-US" dirty="0"/>
              <a:t>Store</a:t>
            </a:r>
            <a:endParaRPr lang="en-US" dirty="0" smtClean="0"/>
          </a:p>
          <a:p>
            <a:r>
              <a:rPr lang="en-US" dirty="0" smtClean="0"/>
              <a:t>Some apps are more important than others (Safari is your browser)</a:t>
            </a:r>
          </a:p>
          <a:p>
            <a:endParaRPr lang="en-US" dirty="0"/>
          </a:p>
        </p:txBody>
      </p:sp>
      <p:sp>
        <p:nvSpPr>
          <p:cNvPr id="11" name="Text Placeholder 10"/>
          <p:cNvSpPr>
            <a:spLocks noGrp="1"/>
          </p:cNvSpPr>
          <p:nvPr>
            <p:ph type="body" sz="quarter" idx="3"/>
          </p:nvPr>
        </p:nvSpPr>
        <p:spPr/>
        <p:txBody>
          <a:bodyPr/>
          <a:lstStyle/>
          <a:p>
            <a:pPr algn="ctr"/>
            <a:r>
              <a:rPr lang="en-US" dirty="0" smtClean="0"/>
              <a:t>Android</a:t>
            </a:r>
            <a:endParaRPr lang="en-US" dirty="0"/>
          </a:p>
        </p:txBody>
      </p:sp>
      <p:sp>
        <p:nvSpPr>
          <p:cNvPr id="12" name="Content Placeholder 11"/>
          <p:cNvSpPr>
            <a:spLocks noGrp="1"/>
          </p:cNvSpPr>
          <p:nvPr>
            <p:ph sz="quarter" idx="4"/>
          </p:nvPr>
        </p:nvSpPr>
        <p:spPr/>
        <p:txBody>
          <a:bodyPr>
            <a:normAutofit/>
          </a:bodyPr>
          <a:lstStyle/>
          <a:p>
            <a:r>
              <a:rPr lang="en-US" dirty="0" smtClean="0"/>
              <a:t>OS is open source</a:t>
            </a:r>
          </a:p>
          <a:p>
            <a:r>
              <a:rPr lang="en-US" dirty="0" smtClean="0"/>
              <a:t>OS can be licensed for any mobile device</a:t>
            </a:r>
          </a:p>
          <a:p>
            <a:r>
              <a:rPr lang="en-US" dirty="0" smtClean="0"/>
              <a:t>Apps written in Java</a:t>
            </a:r>
          </a:p>
          <a:p>
            <a:r>
              <a:rPr lang="en-US" dirty="0" smtClean="0"/>
              <a:t>Dev tools for many OS’s</a:t>
            </a:r>
          </a:p>
          <a:p>
            <a:r>
              <a:rPr lang="en-US" dirty="0" smtClean="0"/>
              <a:t>No approval process for apps </a:t>
            </a:r>
            <a:r>
              <a:rPr lang="en-US" dirty="0" smtClean="0">
                <a:sym typeface="Wingdings" pitchFamily="2" charset="2"/>
              </a:rPr>
              <a:t> Android Market</a:t>
            </a:r>
            <a:endParaRPr lang="en-US" dirty="0" smtClean="0"/>
          </a:p>
          <a:p>
            <a:r>
              <a:rPr lang="en-US" dirty="0" smtClean="0"/>
              <a:t>All apps considered equal (choose your browser)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Google Android?</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software stack for mobile devices that includes</a:t>
            </a:r>
          </a:p>
          <a:p>
            <a:pPr lvl="1"/>
            <a:r>
              <a:rPr lang="en-US" dirty="0" smtClean="0"/>
              <a:t>An operating system</a:t>
            </a:r>
          </a:p>
          <a:p>
            <a:pPr lvl="1"/>
            <a:r>
              <a:rPr lang="en-US" dirty="0" smtClean="0"/>
              <a:t>Middleware</a:t>
            </a:r>
          </a:p>
          <a:p>
            <a:pPr lvl="1"/>
            <a:r>
              <a:rPr lang="en-US" dirty="0" smtClean="0"/>
              <a:t>Key Applications</a:t>
            </a:r>
          </a:p>
          <a:p>
            <a:r>
              <a:rPr lang="en-US" dirty="0" smtClean="0"/>
              <a:t>Uses Linux to provide core system services</a:t>
            </a:r>
          </a:p>
          <a:p>
            <a:pPr lvl="1"/>
            <a:r>
              <a:rPr lang="en-US" dirty="0" smtClean="0"/>
              <a:t>Security</a:t>
            </a:r>
          </a:p>
          <a:p>
            <a:pPr lvl="1"/>
            <a:r>
              <a:rPr lang="en-US" dirty="0" smtClean="0"/>
              <a:t>Memory management</a:t>
            </a:r>
          </a:p>
          <a:p>
            <a:pPr lvl="1"/>
            <a:r>
              <a:rPr lang="en-US" dirty="0" smtClean="0"/>
              <a:t>Process management</a:t>
            </a:r>
          </a:p>
          <a:p>
            <a:pPr lvl="1"/>
            <a:r>
              <a:rPr lang="en-US" dirty="0" smtClean="0"/>
              <a:t>Power management</a:t>
            </a:r>
          </a:p>
          <a:p>
            <a:pPr lvl="1"/>
            <a:r>
              <a:rPr lang="en-US" dirty="0" smtClean="0"/>
              <a:t>Hardware drivers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ndroid System Architecture"/>
          <p:cNvPicPr>
            <a:picLocks noChangeAspect="1" noChangeArrowheads="1"/>
          </p:cNvPicPr>
          <p:nvPr/>
        </p:nvPicPr>
        <p:blipFill>
          <a:blip r:embed="rId2" cstate="print"/>
          <a:srcRect/>
          <a:stretch>
            <a:fillRect/>
          </a:stretch>
        </p:blipFill>
        <p:spPr bwMode="auto">
          <a:xfrm>
            <a:off x="762000" y="381000"/>
            <a:ext cx="7848600" cy="5636022"/>
          </a:xfrm>
          <a:prstGeom prst="rect">
            <a:avLst/>
          </a:prstGeom>
          <a:noFill/>
        </p:spPr>
      </p:pic>
      <p:sp>
        <p:nvSpPr>
          <p:cNvPr id="5" name="TextBox 4"/>
          <p:cNvSpPr txBox="1"/>
          <p:nvPr/>
        </p:nvSpPr>
        <p:spPr>
          <a:xfrm>
            <a:off x="1219200" y="6324600"/>
            <a:ext cx="7086600" cy="369332"/>
          </a:xfrm>
          <a:prstGeom prst="rect">
            <a:avLst/>
          </a:prstGeom>
          <a:noFill/>
        </p:spPr>
        <p:txBody>
          <a:bodyPr wrap="square" rtlCol="0">
            <a:spAutoFit/>
          </a:bodyPr>
          <a:lstStyle/>
          <a:p>
            <a:pPr algn="ctr"/>
            <a:r>
              <a:rPr lang="en-US" dirty="0" smtClean="0">
                <a:hlinkClick r:id="rId3"/>
              </a:rPr>
              <a:t>http://developer.android.com/guide/basics/what-is-android.html</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Android Runtime: </a:t>
            </a:r>
            <a:r>
              <a:rPr lang="en-US" dirty="0" err="1" smtClean="0"/>
              <a:t>Dalvik</a:t>
            </a:r>
            <a:r>
              <a:rPr lang="en-US" dirty="0" smtClean="0"/>
              <a:t> VM</a:t>
            </a:r>
            <a:endParaRPr lang="en-US" dirty="0"/>
          </a:p>
        </p:txBody>
      </p:sp>
      <p:sp>
        <p:nvSpPr>
          <p:cNvPr id="3" name="Content Placeholder 2"/>
          <p:cNvSpPr>
            <a:spLocks noGrp="1"/>
          </p:cNvSpPr>
          <p:nvPr>
            <p:ph idx="1"/>
          </p:nvPr>
        </p:nvSpPr>
        <p:spPr/>
        <p:txBody>
          <a:bodyPr/>
          <a:lstStyle/>
          <a:p>
            <a:r>
              <a:rPr lang="en-US" dirty="0" smtClean="0"/>
              <a:t>Subset of Java developed by Google</a:t>
            </a:r>
          </a:p>
          <a:p>
            <a:r>
              <a:rPr lang="en-US" dirty="0" smtClean="0"/>
              <a:t>Optimized for mobile devices (better memory management, battery utilization, etc.)</a:t>
            </a:r>
          </a:p>
          <a:p>
            <a:r>
              <a:rPr lang="en-US" dirty="0" err="1" smtClean="0"/>
              <a:t>Dalvik</a:t>
            </a:r>
            <a:r>
              <a:rPr lang="en-US" dirty="0" smtClean="0"/>
              <a:t> runs .</a:t>
            </a:r>
            <a:r>
              <a:rPr lang="en-US" dirty="0" err="1" smtClean="0"/>
              <a:t>dex</a:t>
            </a:r>
            <a:r>
              <a:rPr lang="en-US" dirty="0" smtClean="0"/>
              <a:t> files that are compiled from .class files</a:t>
            </a:r>
          </a:p>
          <a:p>
            <a:r>
              <a:rPr lang="en-US" dirty="0" smtClean="0"/>
              <a:t>Introduces some new libraries</a:t>
            </a:r>
          </a:p>
          <a:p>
            <a:r>
              <a:rPr lang="en-US" dirty="0" smtClean="0"/>
              <a:t>Does not support some Java libraries like AWT</a:t>
            </a:r>
          </a:p>
          <a:p>
            <a:pPr lvl="1"/>
            <a:endParaRPr lang="en-US" dirty="0" smtClean="0"/>
          </a:p>
          <a:p>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33127</TotalTime>
  <Words>1049</Words>
  <Application>Microsoft Office PowerPoint</Application>
  <PresentationFormat>On-screen Show (4:3)</PresentationFormat>
  <Paragraphs>182</Paragraphs>
  <Slides>27</Slides>
  <Notes>3</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A Developer’s Introduction to Google Android</vt:lpstr>
      <vt:lpstr>Slide 2</vt:lpstr>
      <vt:lpstr>Brief History</vt:lpstr>
      <vt:lpstr>Brief History cont.</vt:lpstr>
      <vt:lpstr>iPhone or Droid?</vt:lpstr>
      <vt:lpstr>Key Differences: Android vs. iPhone</vt:lpstr>
      <vt:lpstr>What is Google Android?</vt:lpstr>
      <vt:lpstr>Slide 8</vt:lpstr>
      <vt:lpstr>Android Runtime: Dalvik VM</vt:lpstr>
      <vt:lpstr>Applications Are Boxed</vt:lpstr>
      <vt:lpstr>Android Emulator</vt:lpstr>
      <vt:lpstr>Emulator Hardware</vt:lpstr>
      <vt:lpstr>Emulator Limitations</vt:lpstr>
      <vt:lpstr>Setup Development Environment</vt:lpstr>
      <vt:lpstr>Producing an Android App</vt:lpstr>
      <vt:lpstr>Hello Android Tutorial</vt:lpstr>
      <vt:lpstr>Four Application Components</vt:lpstr>
      <vt:lpstr>Activating Components</vt:lpstr>
      <vt:lpstr>Shutting Down Components</vt:lpstr>
      <vt:lpstr>AndroidManifest.xml</vt:lpstr>
      <vt:lpstr>Data Storage</vt:lpstr>
      <vt:lpstr>Various Layouts</vt:lpstr>
      <vt:lpstr>Various Widgets</vt:lpstr>
      <vt:lpstr>SDK Samples</vt:lpstr>
      <vt:lpstr>Activity Lifecycle</vt:lpstr>
      <vt:lpstr>References</vt:lpstr>
      <vt:lpstr>Questions?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Google Android</dc:title>
  <dc:creator>Frank McCown</dc:creator>
  <cp:lastModifiedBy>Frank McCown</cp:lastModifiedBy>
  <cp:revision>1343</cp:revision>
  <dcterms:created xsi:type="dcterms:W3CDTF">2009-12-30T21:07:34Z</dcterms:created>
  <dcterms:modified xsi:type="dcterms:W3CDTF">2011-02-20T22:28:22Z</dcterms:modified>
</cp:coreProperties>
</file>