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360" r:id="rId3"/>
    <p:sldId id="362" r:id="rId4"/>
    <p:sldId id="366" r:id="rId5"/>
    <p:sldId id="361" r:id="rId6"/>
    <p:sldId id="363" r:id="rId7"/>
    <p:sldId id="364" r:id="rId8"/>
    <p:sldId id="365" r:id="rId9"/>
    <p:sldId id="374" r:id="rId10"/>
    <p:sldId id="368" r:id="rId11"/>
    <p:sldId id="369" r:id="rId12"/>
    <p:sldId id="370" r:id="rId13"/>
    <p:sldId id="371" r:id="rId14"/>
    <p:sldId id="372" r:id="rId15"/>
    <p:sldId id="373" r:id="rId16"/>
    <p:sldId id="375" r:id="rId17"/>
    <p:sldId id="379" r:id="rId18"/>
    <p:sldId id="376" r:id="rId19"/>
    <p:sldId id="377" r:id="rId20"/>
    <p:sldId id="378" r:id="rId21"/>
    <p:sldId id="380" r:id="rId22"/>
    <p:sldId id="381" r:id="rId23"/>
    <p:sldId id="385" r:id="rId24"/>
    <p:sldId id="383" r:id="rId25"/>
    <p:sldId id="384" r:id="rId26"/>
    <p:sldId id="386" r:id="rId27"/>
    <p:sldId id="388" r:id="rId28"/>
    <p:sldId id="387" r:id="rId29"/>
    <p:sldId id="367" r:id="rId30"/>
    <p:sldId id="389" r:id="rId31"/>
    <p:sldId id="413" r:id="rId32"/>
    <p:sldId id="392" r:id="rId33"/>
    <p:sldId id="394" r:id="rId34"/>
    <p:sldId id="393" r:id="rId35"/>
    <p:sldId id="409" r:id="rId36"/>
    <p:sldId id="395" r:id="rId37"/>
    <p:sldId id="410" r:id="rId38"/>
    <p:sldId id="398" r:id="rId39"/>
    <p:sldId id="399" r:id="rId40"/>
    <p:sldId id="400" r:id="rId41"/>
    <p:sldId id="401" r:id="rId42"/>
    <p:sldId id="402" r:id="rId43"/>
    <p:sldId id="403" r:id="rId44"/>
    <p:sldId id="404" r:id="rId45"/>
    <p:sldId id="405" r:id="rId46"/>
    <p:sldId id="406" r:id="rId47"/>
    <p:sldId id="407" r:id="rId48"/>
    <p:sldId id="408" r:id="rId49"/>
    <p:sldId id="412" r:id="rId50"/>
    <p:sldId id="411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8A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9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0C65F-6D79-4D58-97A0-23C1691BD1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A14BE-539A-45AA-B88F-E34EDB2B78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34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AE19D-5339-4756-B8A9-1250AF6B265C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520A2-ED9F-47E8-A938-FCDAA9B59C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02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D9B34-50F3-4805-929D-3EDBDB23DF05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hyperlink" Target="http://creativecommons.org/licenses/by-nc-sa/3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cornell.edu/home/kleinber/networks-book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ndfonline.com/doi/abs/10.1080/0022250X.2001.9990249" TargetMode="External"/><Relationship Id="rId2" Type="http://schemas.openxmlformats.org/officeDocument/2006/relationships/hyperlink" Target="http://www-personal.umich.edu/~mejn/papers/016132.pdf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x.doi.org/10.1073/pnas.122653799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9000"/>
            <a:lum/>
          </a:blip>
          <a:srcRect/>
          <a:stretch>
            <a:fillRect l="22000" t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848600" cy="1470025"/>
          </a:xfrm>
        </p:spPr>
        <p:txBody>
          <a:bodyPr>
            <a:normAutofit/>
          </a:bodyPr>
          <a:lstStyle/>
          <a:p>
            <a:r>
              <a:rPr lang="en-US" b="1" dirty="0"/>
              <a:t>Graph Partitioning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Dr. Frank McCown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Intro to Web Science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Harding University</a:t>
            </a:r>
          </a:p>
        </p:txBody>
      </p:sp>
      <p:sp>
        <p:nvSpPr>
          <p:cNvPr id="6" name="TextBox 5"/>
          <p:cNvSpPr txBox="1"/>
          <p:nvPr>
            <p:custDataLst>
              <p:tags r:id="rId1"/>
            </p:custDataLst>
          </p:nvPr>
        </p:nvSpPr>
        <p:spPr>
          <a:xfrm>
            <a:off x="800100" y="5983069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work is licensed under a </a:t>
            </a:r>
            <a:r>
              <a:rPr lang="en-US" dirty="0">
                <a:hlinkClick r:id="rId4"/>
              </a:rPr>
              <a:t>Creative Commons Attribution-</a:t>
            </a:r>
            <a:r>
              <a:rPr lang="en-US" dirty="0" err="1">
                <a:hlinkClick r:id="rId4"/>
              </a:rPr>
              <a:t>NonCommercial</a:t>
            </a:r>
            <a:r>
              <a:rPr lang="en-US" dirty="0">
                <a:hlinkClick r:id="rId4"/>
              </a:rPr>
              <a:t>-</a:t>
            </a:r>
            <a:r>
              <a:rPr lang="en-US" dirty="0" err="1">
                <a:hlinkClick r:id="rId4"/>
              </a:rPr>
              <a:t>ShareAlike</a:t>
            </a:r>
            <a:r>
              <a:rPr lang="en-US" dirty="0">
                <a:hlinkClick r:id="rId4"/>
              </a:rPr>
              <a:t> 3.0 </a:t>
            </a:r>
            <a:r>
              <a:rPr lang="en-US" dirty="0" err="1">
                <a:hlinkClick r:id="rId4"/>
              </a:rPr>
              <a:t>Unported</a:t>
            </a:r>
            <a:r>
              <a:rPr lang="en-US" dirty="0">
                <a:hlinkClick r:id="rId4"/>
              </a:rPr>
              <a:t> License</a:t>
            </a:r>
            <a:endParaRPr lang="en-US" b="1" dirty="0"/>
          </a:p>
        </p:txBody>
      </p:sp>
      <p:pic>
        <p:nvPicPr>
          <p:cNvPr id="7" name="Picture 2" descr="Creative Commons Licen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5638800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423092" y="2999459"/>
            <a:ext cx="736853" cy="73434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" name="Oval 9"/>
          <p:cNvSpPr/>
          <p:nvPr/>
        </p:nvSpPr>
        <p:spPr>
          <a:xfrm>
            <a:off x="5035866" y="2999459"/>
            <a:ext cx="736853" cy="73434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7" name="Oval 6"/>
          <p:cNvSpPr/>
          <p:nvPr/>
        </p:nvSpPr>
        <p:spPr>
          <a:xfrm>
            <a:off x="2311906" y="1856459"/>
            <a:ext cx="736853" cy="73434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838200" y="1856458"/>
            <a:ext cx="736853" cy="73434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1575053" y="713459"/>
            <a:ext cx="736853" cy="73434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4" name="Straight Arrow Connector 13"/>
          <p:cNvCxnSpPr>
            <a:stCxn id="9" idx="3"/>
            <a:endCxn id="8" idx="0"/>
          </p:cNvCxnSpPr>
          <p:nvPr/>
        </p:nvCxnSpPr>
        <p:spPr>
          <a:xfrm flipH="1">
            <a:off x="1206627" y="1340258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0"/>
            <a:endCxn id="9" idx="5"/>
          </p:cNvCxnSpPr>
          <p:nvPr/>
        </p:nvCxnSpPr>
        <p:spPr>
          <a:xfrm flipH="1" flipV="1">
            <a:off x="2203996" y="1340258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2"/>
            <a:endCxn id="8" idx="6"/>
          </p:cNvCxnSpPr>
          <p:nvPr/>
        </p:nvCxnSpPr>
        <p:spPr>
          <a:xfrm flipH="1" flipV="1">
            <a:off x="1575053" y="2223629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620000" y="1856457"/>
            <a:ext cx="736853" cy="73434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32" name="Oval 31"/>
          <p:cNvSpPr/>
          <p:nvPr/>
        </p:nvSpPr>
        <p:spPr>
          <a:xfrm>
            <a:off x="6146294" y="1856456"/>
            <a:ext cx="736853" cy="73434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3" name="Oval 32"/>
          <p:cNvSpPr/>
          <p:nvPr/>
        </p:nvSpPr>
        <p:spPr>
          <a:xfrm>
            <a:off x="6883147" y="713457"/>
            <a:ext cx="736853" cy="73434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34" name="Straight Arrow Connector 33"/>
          <p:cNvCxnSpPr>
            <a:stCxn id="33" idx="3"/>
            <a:endCxn id="32" idx="0"/>
          </p:cNvCxnSpPr>
          <p:nvPr/>
        </p:nvCxnSpPr>
        <p:spPr>
          <a:xfrm flipH="1">
            <a:off x="6514721" y="1340256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1" idx="0"/>
            <a:endCxn id="33" idx="5"/>
          </p:cNvCxnSpPr>
          <p:nvPr/>
        </p:nvCxnSpPr>
        <p:spPr>
          <a:xfrm flipH="1" flipV="1">
            <a:off x="7512090" y="1340256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2"/>
            <a:endCxn id="32" idx="6"/>
          </p:cNvCxnSpPr>
          <p:nvPr/>
        </p:nvCxnSpPr>
        <p:spPr>
          <a:xfrm flipH="1" flipV="1">
            <a:off x="6883147" y="2223627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2311906" y="4218659"/>
            <a:ext cx="736853" cy="73434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8" name="Oval 37"/>
          <p:cNvSpPr/>
          <p:nvPr/>
        </p:nvSpPr>
        <p:spPr>
          <a:xfrm>
            <a:off x="873673" y="4218659"/>
            <a:ext cx="736853" cy="73434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9" name="Oval 38"/>
          <p:cNvSpPr/>
          <p:nvPr/>
        </p:nvSpPr>
        <p:spPr>
          <a:xfrm>
            <a:off x="1610527" y="5361659"/>
            <a:ext cx="736853" cy="73434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</a:p>
        </p:txBody>
      </p:sp>
      <p:cxnSp>
        <p:nvCxnSpPr>
          <p:cNvPr id="40" name="Straight Arrow Connector 39"/>
          <p:cNvCxnSpPr>
            <a:stCxn id="39" idx="1"/>
            <a:endCxn id="38" idx="4"/>
          </p:cNvCxnSpPr>
          <p:nvPr/>
        </p:nvCxnSpPr>
        <p:spPr>
          <a:xfrm flipH="1" flipV="1">
            <a:off x="1242100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7" idx="4"/>
            <a:endCxn id="39" idx="7"/>
          </p:cNvCxnSpPr>
          <p:nvPr/>
        </p:nvCxnSpPr>
        <p:spPr>
          <a:xfrm flipH="1">
            <a:off x="2239470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2"/>
            <a:endCxn id="38" idx="6"/>
          </p:cNvCxnSpPr>
          <p:nvPr/>
        </p:nvCxnSpPr>
        <p:spPr>
          <a:xfrm flipH="1">
            <a:off x="1610526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7584527" y="4218659"/>
            <a:ext cx="736853" cy="73434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54" name="Oval 53"/>
          <p:cNvSpPr/>
          <p:nvPr/>
        </p:nvSpPr>
        <p:spPr>
          <a:xfrm>
            <a:off x="6146294" y="4218659"/>
            <a:ext cx="736853" cy="73434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55" name="Oval 54"/>
          <p:cNvSpPr/>
          <p:nvPr/>
        </p:nvSpPr>
        <p:spPr>
          <a:xfrm>
            <a:off x="6883148" y="5361659"/>
            <a:ext cx="736853" cy="73434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14</a:t>
            </a:r>
          </a:p>
        </p:txBody>
      </p:sp>
      <p:cxnSp>
        <p:nvCxnSpPr>
          <p:cNvPr id="56" name="Straight Arrow Connector 55"/>
          <p:cNvCxnSpPr>
            <a:stCxn id="55" idx="1"/>
            <a:endCxn id="54" idx="4"/>
          </p:cNvCxnSpPr>
          <p:nvPr/>
        </p:nvCxnSpPr>
        <p:spPr>
          <a:xfrm flipH="1" flipV="1">
            <a:off x="6514721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3" idx="4"/>
            <a:endCxn id="55" idx="7"/>
          </p:cNvCxnSpPr>
          <p:nvPr/>
        </p:nvCxnSpPr>
        <p:spPr>
          <a:xfrm flipH="1">
            <a:off x="7512091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3" idx="2"/>
            <a:endCxn id="54" idx="6"/>
          </p:cNvCxnSpPr>
          <p:nvPr/>
        </p:nvCxnSpPr>
        <p:spPr>
          <a:xfrm flipH="1">
            <a:off x="6883147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6" idx="1"/>
            <a:endCxn id="7" idx="5"/>
          </p:cNvCxnSpPr>
          <p:nvPr/>
        </p:nvCxnSpPr>
        <p:spPr>
          <a:xfrm flipH="1" flipV="1">
            <a:off x="2940849" y="2483258"/>
            <a:ext cx="590153" cy="6237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7" idx="7"/>
          </p:cNvCxnSpPr>
          <p:nvPr/>
        </p:nvCxnSpPr>
        <p:spPr>
          <a:xfrm flipH="1">
            <a:off x="2940849" y="3626258"/>
            <a:ext cx="590153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0" idx="2"/>
          </p:cNvCxnSpPr>
          <p:nvPr/>
        </p:nvCxnSpPr>
        <p:spPr>
          <a:xfrm flipH="1">
            <a:off x="4159945" y="3366630"/>
            <a:ext cx="875921" cy="141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7"/>
            <a:endCxn id="32" idx="3"/>
          </p:cNvCxnSpPr>
          <p:nvPr/>
        </p:nvCxnSpPr>
        <p:spPr>
          <a:xfrm flipV="1">
            <a:off x="5664809" y="2483255"/>
            <a:ext cx="589395" cy="623746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4" idx="1"/>
            <a:endCxn id="10" idx="5"/>
          </p:cNvCxnSpPr>
          <p:nvPr/>
        </p:nvCxnSpPr>
        <p:spPr>
          <a:xfrm flipH="1" flipV="1">
            <a:off x="5664809" y="3626258"/>
            <a:ext cx="589395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 1"/>
          <p:cNvSpPr/>
          <p:nvPr/>
        </p:nvSpPr>
        <p:spPr>
          <a:xfrm>
            <a:off x="2347380" y="1203960"/>
            <a:ext cx="2727540" cy="2037644"/>
          </a:xfrm>
          <a:custGeom>
            <a:avLst/>
            <a:gdLst>
              <a:gd name="connsiteX0" fmla="*/ 0 w 2636520"/>
              <a:gd name="connsiteY0" fmla="*/ 0 h 2037644"/>
              <a:gd name="connsiteX1" fmla="*/ 579120 w 2636520"/>
              <a:gd name="connsiteY1" fmla="*/ 533400 h 2037644"/>
              <a:gd name="connsiteX2" fmla="*/ 777240 w 2636520"/>
              <a:gd name="connsiteY2" fmla="*/ 1249680 h 2037644"/>
              <a:gd name="connsiteX3" fmla="*/ 1082040 w 2636520"/>
              <a:gd name="connsiteY3" fmla="*/ 1676400 h 2037644"/>
              <a:gd name="connsiteX4" fmla="*/ 1584960 w 2636520"/>
              <a:gd name="connsiteY4" fmla="*/ 1661160 h 2037644"/>
              <a:gd name="connsiteX5" fmla="*/ 2026920 w 2636520"/>
              <a:gd name="connsiteY5" fmla="*/ 2011680 h 2037644"/>
              <a:gd name="connsiteX6" fmla="*/ 2407920 w 2636520"/>
              <a:gd name="connsiteY6" fmla="*/ 2011680 h 2037644"/>
              <a:gd name="connsiteX7" fmla="*/ 2636520 w 2636520"/>
              <a:gd name="connsiteY7" fmla="*/ 2011680 h 2037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6520" h="2037644">
                <a:moveTo>
                  <a:pt x="0" y="0"/>
                </a:moveTo>
                <a:cubicBezTo>
                  <a:pt x="224790" y="162560"/>
                  <a:pt x="449580" y="325120"/>
                  <a:pt x="579120" y="533400"/>
                </a:cubicBezTo>
                <a:cubicBezTo>
                  <a:pt x="708660" y="741680"/>
                  <a:pt x="693420" y="1059180"/>
                  <a:pt x="777240" y="1249680"/>
                </a:cubicBezTo>
                <a:cubicBezTo>
                  <a:pt x="861060" y="1440180"/>
                  <a:pt x="947420" y="1607820"/>
                  <a:pt x="1082040" y="1676400"/>
                </a:cubicBezTo>
                <a:cubicBezTo>
                  <a:pt x="1216660" y="1744980"/>
                  <a:pt x="1427480" y="1605280"/>
                  <a:pt x="1584960" y="1661160"/>
                </a:cubicBezTo>
                <a:cubicBezTo>
                  <a:pt x="1742440" y="1717040"/>
                  <a:pt x="1889760" y="1953260"/>
                  <a:pt x="2026920" y="2011680"/>
                </a:cubicBezTo>
                <a:cubicBezTo>
                  <a:pt x="2164080" y="2070100"/>
                  <a:pt x="2407920" y="2011680"/>
                  <a:pt x="2407920" y="2011680"/>
                </a:cubicBezTo>
                <a:lnTo>
                  <a:pt x="2636520" y="2011680"/>
                </a:ln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26790" y="1856456"/>
            <a:ext cx="2632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One unit flows over 7-8 to get from 1 to 8 </a:t>
            </a:r>
          </a:p>
        </p:txBody>
      </p:sp>
    </p:spTree>
    <p:extLst>
      <p:ext uri="{BB962C8B-B14F-4D97-AF65-F5344CB8AC3E}">
        <p14:creationId xmlns:p14="http://schemas.microsoft.com/office/powerpoint/2010/main" val="1204382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C1C1657-AD27-4245-BEFD-EF61BE93BD1A}"/>
              </a:ext>
            </a:extLst>
          </p:cNvPr>
          <p:cNvGrpSpPr/>
          <p:nvPr/>
        </p:nvGrpSpPr>
        <p:grpSpPr>
          <a:xfrm>
            <a:off x="838200" y="713457"/>
            <a:ext cx="7518653" cy="5382543"/>
            <a:chOff x="838200" y="713457"/>
            <a:chExt cx="7518653" cy="5382543"/>
          </a:xfrm>
        </p:grpSpPr>
        <p:sp>
          <p:nvSpPr>
            <p:cNvPr id="6" name="Oval 5"/>
            <p:cNvSpPr/>
            <p:nvPr/>
          </p:nvSpPr>
          <p:spPr>
            <a:xfrm>
              <a:off x="3423092" y="2999459"/>
              <a:ext cx="736853" cy="73434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5035866" y="2999459"/>
              <a:ext cx="736853" cy="73434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8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E0029C3-842A-4100-8459-C3A44D36026C}"/>
                </a:ext>
              </a:extLst>
            </p:cNvPr>
            <p:cNvGrpSpPr/>
            <p:nvPr/>
          </p:nvGrpSpPr>
          <p:grpSpPr>
            <a:xfrm>
              <a:off x="838200" y="713459"/>
              <a:ext cx="2210559" cy="1877341"/>
              <a:chOff x="838200" y="713459"/>
              <a:chExt cx="2210559" cy="1877341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2311906" y="18564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838200" y="1856458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1575053" y="7134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cxnSp>
            <p:nvCxnSpPr>
              <p:cNvPr id="14" name="Straight Arrow Connector 13"/>
              <p:cNvCxnSpPr>
                <a:stCxn id="9" idx="3"/>
                <a:endCxn id="8" idx="0"/>
              </p:cNvCxnSpPr>
              <p:nvPr/>
            </p:nvCxnSpPr>
            <p:spPr>
              <a:xfrm flipH="1">
                <a:off x="1206627" y="1340258"/>
                <a:ext cx="476336" cy="51620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>
                <a:stCxn id="7" idx="0"/>
                <a:endCxn id="9" idx="5"/>
              </p:cNvCxnSpPr>
              <p:nvPr/>
            </p:nvCxnSpPr>
            <p:spPr>
              <a:xfrm flipH="1" flipV="1">
                <a:off x="2203996" y="1340258"/>
                <a:ext cx="476337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>
                <a:stCxn id="7" idx="2"/>
                <a:endCxn id="8" idx="6"/>
              </p:cNvCxnSpPr>
              <p:nvPr/>
            </p:nvCxnSpPr>
            <p:spPr>
              <a:xfrm flipH="1" flipV="1">
                <a:off x="1575053" y="2223629"/>
                <a:ext cx="736853" cy="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43025B8-3B63-41AD-ABF7-CDE8664B6115}"/>
                </a:ext>
              </a:extLst>
            </p:cNvPr>
            <p:cNvGrpSpPr/>
            <p:nvPr/>
          </p:nvGrpSpPr>
          <p:grpSpPr>
            <a:xfrm>
              <a:off x="6146294" y="713457"/>
              <a:ext cx="2210559" cy="1877341"/>
              <a:chOff x="6146294" y="713457"/>
              <a:chExt cx="2210559" cy="1877341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7620000" y="1856457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6146294" y="1856456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6883147" y="713457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cxnSp>
            <p:nvCxnSpPr>
              <p:cNvPr id="34" name="Straight Arrow Connector 33"/>
              <p:cNvCxnSpPr>
                <a:stCxn id="33" idx="3"/>
                <a:endCxn id="32" idx="0"/>
              </p:cNvCxnSpPr>
              <p:nvPr/>
            </p:nvCxnSpPr>
            <p:spPr>
              <a:xfrm flipH="1">
                <a:off x="6514721" y="1340256"/>
                <a:ext cx="476336" cy="51620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>
                <a:stCxn id="31" idx="0"/>
                <a:endCxn id="33" idx="5"/>
              </p:cNvCxnSpPr>
              <p:nvPr/>
            </p:nvCxnSpPr>
            <p:spPr>
              <a:xfrm flipH="1" flipV="1">
                <a:off x="7512090" y="1340256"/>
                <a:ext cx="476337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>
                <a:stCxn id="31" idx="2"/>
                <a:endCxn id="32" idx="6"/>
              </p:cNvCxnSpPr>
              <p:nvPr/>
            </p:nvCxnSpPr>
            <p:spPr>
              <a:xfrm flipH="1" flipV="1">
                <a:off x="6883147" y="2223627"/>
                <a:ext cx="736853" cy="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6481FD7-EE06-4FEC-B795-A3F488FAE7C0}"/>
                </a:ext>
              </a:extLst>
            </p:cNvPr>
            <p:cNvGrpSpPr/>
            <p:nvPr/>
          </p:nvGrpSpPr>
          <p:grpSpPr>
            <a:xfrm>
              <a:off x="873673" y="4218659"/>
              <a:ext cx="7447707" cy="1877341"/>
              <a:chOff x="873673" y="4218659"/>
              <a:chExt cx="7447707" cy="1877341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2311906" y="4218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873673" y="4218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610527" y="5361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cxnSp>
            <p:nvCxnSpPr>
              <p:cNvPr id="40" name="Straight Arrow Connector 39"/>
              <p:cNvCxnSpPr>
                <a:stCxn id="39" idx="1"/>
                <a:endCxn id="38" idx="4"/>
              </p:cNvCxnSpPr>
              <p:nvPr/>
            </p:nvCxnSpPr>
            <p:spPr>
              <a:xfrm flipH="1" flipV="1">
                <a:off x="1242100" y="4953000"/>
                <a:ext cx="476337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>
                <a:stCxn id="37" idx="4"/>
                <a:endCxn id="39" idx="7"/>
              </p:cNvCxnSpPr>
              <p:nvPr/>
            </p:nvCxnSpPr>
            <p:spPr>
              <a:xfrm flipH="1">
                <a:off x="2239470" y="4953000"/>
                <a:ext cx="440863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>
                <a:stCxn id="37" idx="2"/>
                <a:endCxn id="38" idx="6"/>
              </p:cNvCxnSpPr>
              <p:nvPr/>
            </p:nvCxnSpPr>
            <p:spPr>
              <a:xfrm flipH="1">
                <a:off x="1610526" y="4585830"/>
                <a:ext cx="701380" cy="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Oval 52"/>
              <p:cNvSpPr/>
              <p:nvPr/>
            </p:nvSpPr>
            <p:spPr>
              <a:xfrm>
                <a:off x="7584527" y="4218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6146294" y="4218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12</a:t>
                </a: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83148" y="5361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14</a:t>
                </a:r>
              </a:p>
            </p:txBody>
          </p:sp>
          <p:cxnSp>
            <p:nvCxnSpPr>
              <p:cNvPr id="56" name="Straight Arrow Connector 55"/>
              <p:cNvCxnSpPr>
                <a:stCxn id="55" idx="1"/>
                <a:endCxn id="54" idx="4"/>
              </p:cNvCxnSpPr>
              <p:nvPr/>
            </p:nvCxnSpPr>
            <p:spPr>
              <a:xfrm flipH="1" flipV="1">
                <a:off x="6514721" y="4953000"/>
                <a:ext cx="476337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>
                <a:stCxn id="53" idx="4"/>
                <a:endCxn id="55" idx="7"/>
              </p:cNvCxnSpPr>
              <p:nvPr/>
            </p:nvCxnSpPr>
            <p:spPr>
              <a:xfrm flipH="1">
                <a:off x="7512091" y="4953000"/>
                <a:ext cx="440863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>
                <a:stCxn id="53" idx="2"/>
                <a:endCxn id="54" idx="6"/>
              </p:cNvCxnSpPr>
              <p:nvPr/>
            </p:nvCxnSpPr>
            <p:spPr>
              <a:xfrm flipH="1">
                <a:off x="6883147" y="4585830"/>
                <a:ext cx="701380" cy="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1" name="Straight Arrow Connector 60"/>
            <p:cNvCxnSpPr>
              <a:stCxn id="6" idx="1"/>
              <a:endCxn id="7" idx="5"/>
            </p:cNvCxnSpPr>
            <p:nvPr/>
          </p:nvCxnSpPr>
          <p:spPr>
            <a:xfrm flipH="1" flipV="1">
              <a:off x="2940849" y="2483258"/>
              <a:ext cx="590153" cy="62374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6" idx="3"/>
              <a:endCxn id="37" idx="7"/>
            </p:cNvCxnSpPr>
            <p:nvPr/>
          </p:nvCxnSpPr>
          <p:spPr>
            <a:xfrm flipH="1">
              <a:off x="2940849" y="3626258"/>
              <a:ext cx="590153" cy="69994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10" idx="2"/>
            </p:cNvCxnSpPr>
            <p:nvPr/>
          </p:nvCxnSpPr>
          <p:spPr>
            <a:xfrm flipH="1">
              <a:off x="4159945" y="3366630"/>
              <a:ext cx="875921" cy="141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10" idx="7"/>
              <a:endCxn id="32" idx="3"/>
            </p:cNvCxnSpPr>
            <p:nvPr/>
          </p:nvCxnSpPr>
          <p:spPr>
            <a:xfrm flipV="1">
              <a:off x="5664809" y="2483255"/>
              <a:ext cx="589395" cy="62374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54" idx="1"/>
              <a:endCxn id="10" idx="5"/>
            </p:cNvCxnSpPr>
            <p:nvPr/>
          </p:nvCxnSpPr>
          <p:spPr>
            <a:xfrm flipH="1" flipV="1">
              <a:off x="5664809" y="3626258"/>
              <a:ext cx="589395" cy="69994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3326790" y="1856456"/>
            <a:ext cx="2632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One unit flows over 7-8 to get from 1 to 9 </a:t>
            </a:r>
          </a:p>
        </p:txBody>
      </p:sp>
      <p:sp>
        <p:nvSpPr>
          <p:cNvPr id="4" name="Freeform 3"/>
          <p:cNvSpPr/>
          <p:nvPr/>
        </p:nvSpPr>
        <p:spPr>
          <a:xfrm>
            <a:off x="2346960" y="1188720"/>
            <a:ext cx="3810000" cy="2015327"/>
          </a:xfrm>
          <a:custGeom>
            <a:avLst/>
            <a:gdLst>
              <a:gd name="connsiteX0" fmla="*/ 0 w 3810000"/>
              <a:gd name="connsiteY0" fmla="*/ 0 h 2015327"/>
              <a:gd name="connsiteX1" fmla="*/ 396240 w 3810000"/>
              <a:gd name="connsiteY1" fmla="*/ 518160 h 2015327"/>
              <a:gd name="connsiteX2" fmla="*/ 807720 w 3810000"/>
              <a:gd name="connsiteY2" fmla="*/ 746760 h 2015327"/>
              <a:gd name="connsiteX3" fmla="*/ 807720 w 3810000"/>
              <a:gd name="connsiteY3" fmla="*/ 1280160 h 2015327"/>
              <a:gd name="connsiteX4" fmla="*/ 1280160 w 3810000"/>
              <a:gd name="connsiteY4" fmla="*/ 1767840 h 2015327"/>
              <a:gd name="connsiteX5" fmla="*/ 1752600 w 3810000"/>
              <a:gd name="connsiteY5" fmla="*/ 1783080 h 2015327"/>
              <a:gd name="connsiteX6" fmla="*/ 2042160 w 3810000"/>
              <a:gd name="connsiteY6" fmla="*/ 2011680 h 2015327"/>
              <a:gd name="connsiteX7" fmla="*/ 2529840 w 3810000"/>
              <a:gd name="connsiteY7" fmla="*/ 1905000 h 2015327"/>
              <a:gd name="connsiteX8" fmla="*/ 2880360 w 3810000"/>
              <a:gd name="connsiteY8" fmla="*/ 1661160 h 2015327"/>
              <a:gd name="connsiteX9" fmla="*/ 3307080 w 3810000"/>
              <a:gd name="connsiteY9" fmla="*/ 1615440 h 2015327"/>
              <a:gd name="connsiteX10" fmla="*/ 3810000 w 3810000"/>
              <a:gd name="connsiteY10" fmla="*/ 1219200 h 2015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10000" h="2015327">
                <a:moveTo>
                  <a:pt x="0" y="0"/>
                </a:moveTo>
                <a:cubicBezTo>
                  <a:pt x="130810" y="196850"/>
                  <a:pt x="261620" y="393700"/>
                  <a:pt x="396240" y="518160"/>
                </a:cubicBezTo>
                <a:cubicBezTo>
                  <a:pt x="530860" y="642620"/>
                  <a:pt x="739140" y="619760"/>
                  <a:pt x="807720" y="746760"/>
                </a:cubicBezTo>
                <a:cubicBezTo>
                  <a:pt x="876300" y="873760"/>
                  <a:pt x="728980" y="1109980"/>
                  <a:pt x="807720" y="1280160"/>
                </a:cubicBezTo>
                <a:cubicBezTo>
                  <a:pt x="886460" y="1450340"/>
                  <a:pt x="1122680" y="1684020"/>
                  <a:pt x="1280160" y="1767840"/>
                </a:cubicBezTo>
                <a:cubicBezTo>
                  <a:pt x="1437640" y="1851660"/>
                  <a:pt x="1625600" y="1742440"/>
                  <a:pt x="1752600" y="1783080"/>
                </a:cubicBezTo>
                <a:cubicBezTo>
                  <a:pt x="1879600" y="1823720"/>
                  <a:pt x="1912620" y="1991360"/>
                  <a:pt x="2042160" y="2011680"/>
                </a:cubicBezTo>
                <a:cubicBezTo>
                  <a:pt x="2171700" y="2032000"/>
                  <a:pt x="2390140" y="1963420"/>
                  <a:pt x="2529840" y="1905000"/>
                </a:cubicBezTo>
                <a:cubicBezTo>
                  <a:pt x="2669540" y="1846580"/>
                  <a:pt x="2750820" y="1709420"/>
                  <a:pt x="2880360" y="1661160"/>
                </a:cubicBezTo>
                <a:cubicBezTo>
                  <a:pt x="3009900" y="1612900"/>
                  <a:pt x="3152140" y="1689100"/>
                  <a:pt x="3307080" y="1615440"/>
                </a:cubicBezTo>
                <a:cubicBezTo>
                  <a:pt x="3462020" y="1541780"/>
                  <a:pt x="3636010" y="1380490"/>
                  <a:pt x="3810000" y="1219200"/>
                </a:cubicBez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450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423092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" name="Oval 9"/>
          <p:cNvSpPr/>
          <p:nvPr/>
        </p:nvSpPr>
        <p:spPr>
          <a:xfrm>
            <a:off x="5035866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7" name="Oval 6"/>
          <p:cNvSpPr/>
          <p:nvPr/>
        </p:nvSpPr>
        <p:spPr>
          <a:xfrm>
            <a:off x="2311906" y="1856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838200" y="1856458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1575053" y="713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4" name="Straight Arrow Connector 13"/>
          <p:cNvCxnSpPr>
            <a:stCxn id="9" idx="3"/>
            <a:endCxn id="8" idx="0"/>
          </p:cNvCxnSpPr>
          <p:nvPr/>
        </p:nvCxnSpPr>
        <p:spPr>
          <a:xfrm flipH="1">
            <a:off x="1206627" y="1340258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0"/>
            <a:endCxn id="9" idx="5"/>
          </p:cNvCxnSpPr>
          <p:nvPr/>
        </p:nvCxnSpPr>
        <p:spPr>
          <a:xfrm flipH="1" flipV="1">
            <a:off x="2203996" y="1340258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2"/>
            <a:endCxn id="8" idx="6"/>
          </p:cNvCxnSpPr>
          <p:nvPr/>
        </p:nvCxnSpPr>
        <p:spPr>
          <a:xfrm flipH="1" flipV="1">
            <a:off x="1575053" y="2223629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620000" y="1856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32" name="Oval 31"/>
          <p:cNvSpPr/>
          <p:nvPr/>
        </p:nvSpPr>
        <p:spPr>
          <a:xfrm>
            <a:off x="6146294" y="1856456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3" name="Oval 32"/>
          <p:cNvSpPr/>
          <p:nvPr/>
        </p:nvSpPr>
        <p:spPr>
          <a:xfrm>
            <a:off x="6883147" y="713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34" name="Straight Arrow Connector 33"/>
          <p:cNvCxnSpPr>
            <a:stCxn id="33" idx="3"/>
            <a:endCxn id="32" idx="0"/>
          </p:cNvCxnSpPr>
          <p:nvPr/>
        </p:nvCxnSpPr>
        <p:spPr>
          <a:xfrm flipH="1">
            <a:off x="6514721" y="1340256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1" idx="0"/>
            <a:endCxn id="33" idx="5"/>
          </p:cNvCxnSpPr>
          <p:nvPr/>
        </p:nvCxnSpPr>
        <p:spPr>
          <a:xfrm flipH="1" flipV="1">
            <a:off x="7512090" y="1340256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2"/>
            <a:endCxn id="32" idx="6"/>
          </p:cNvCxnSpPr>
          <p:nvPr/>
        </p:nvCxnSpPr>
        <p:spPr>
          <a:xfrm flipH="1" flipV="1">
            <a:off x="6883147" y="2223627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2311906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8" name="Oval 37"/>
          <p:cNvSpPr/>
          <p:nvPr/>
        </p:nvSpPr>
        <p:spPr>
          <a:xfrm>
            <a:off x="873673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9" name="Oval 38"/>
          <p:cNvSpPr/>
          <p:nvPr/>
        </p:nvSpPr>
        <p:spPr>
          <a:xfrm>
            <a:off x="1610527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</a:p>
        </p:txBody>
      </p:sp>
      <p:cxnSp>
        <p:nvCxnSpPr>
          <p:cNvPr id="40" name="Straight Arrow Connector 39"/>
          <p:cNvCxnSpPr>
            <a:stCxn id="39" idx="1"/>
            <a:endCxn id="38" idx="4"/>
          </p:cNvCxnSpPr>
          <p:nvPr/>
        </p:nvCxnSpPr>
        <p:spPr>
          <a:xfrm flipH="1" flipV="1">
            <a:off x="1242100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7" idx="4"/>
            <a:endCxn id="39" idx="7"/>
          </p:cNvCxnSpPr>
          <p:nvPr/>
        </p:nvCxnSpPr>
        <p:spPr>
          <a:xfrm flipH="1">
            <a:off x="2239470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2"/>
            <a:endCxn id="38" idx="6"/>
          </p:cNvCxnSpPr>
          <p:nvPr/>
        </p:nvCxnSpPr>
        <p:spPr>
          <a:xfrm flipH="1">
            <a:off x="1610526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7584527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54" name="Oval 53"/>
          <p:cNvSpPr/>
          <p:nvPr/>
        </p:nvSpPr>
        <p:spPr>
          <a:xfrm>
            <a:off x="6146294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55" name="Oval 54"/>
          <p:cNvSpPr/>
          <p:nvPr/>
        </p:nvSpPr>
        <p:spPr>
          <a:xfrm>
            <a:off x="6883148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14</a:t>
            </a:r>
          </a:p>
        </p:txBody>
      </p:sp>
      <p:cxnSp>
        <p:nvCxnSpPr>
          <p:cNvPr id="56" name="Straight Arrow Connector 55"/>
          <p:cNvCxnSpPr>
            <a:stCxn id="55" idx="1"/>
            <a:endCxn id="54" idx="4"/>
          </p:cNvCxnSpPr>
          <p:nvPr/>
        </p:nvCxnSpPr>
        <p:spPr>
          <a:xfrm flipH="1" flipV="1">
            <a:off x="6514721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3" idx="4"/>
            <a:endCxn id="55" idx="7"/>
          </p:cNvCxnSpPr>
          <p:nvPr/>
        </p:nvCxnSpPr>
        <p:spPr>
          <a:xfrm flipH="1">
            <a:off x="7512091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3" idx="2"/>
            <a:endCxn id="54" idx="6"/>
          </p:cNvCxnSpPr>
          <p:nvPr/>
        </p:nvCxnSpPr>
        <p:spPr>
          <a:xfrm flipH="1">
            <a:off x="6883147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6" idx="1"/>
            <a:endCxn id="7" idx="5"/>
          </p:cNvCxnSpPr>
          <p:nvPr/>
        </p:nvCxnSpPr>
        <p:spPr>
          <a:xfrm flipH="1" flipV="1">
            <a:off x="2940849" y="2483258"/>
            <a:ext cx="590153" cy="6237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7" idx="7"/>
          </p:cNvCxnSpPr>
          <p:nvPr/>
        </p:nvCxnSpPr>
        <p:spPr>
          <a:xfrm flipH="1">
            <a:off x="2940849" y="3626258"/>
            <a:ext cx="590153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0" idx="2"/>
          </p:cNvCxnSpPr>
          <p:nvPr/>
        </p:nvCxnSpPr>
        <p:spPr>
          <a:xfrm flipH="1">
            <a:off x="4159945" y="3366630"/>
            <a:ext cx="875921" cy="141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7"/>
            <a:endCxn id="32" idx="3"/>
          </p:cNvCxnSpPr>
          <p:nvPr/>
        </p:nvCxnSpPr>
        <p:spPr>
          <a:xfrm flipV="1">
            <a:off x="5664809" y="2483255"/>
            <a:ext cx="589395" cy="623746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4" idx="1"/>
            <a:endCxn id="10" idx="5"/>
          </p:cNvCxnSpPr>
          <p:nvPr/>
        </p:nvCxnSpPr>
        <p:spPr>
          <a:xfrm flipH="1" flipV="1">
            <a:off x="5664809" y="3626258"/>
            <a:ext cx="589395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326790" y="1856456"/>
            <a:ext cx="2632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One unit flows over 7-8 to get from 1 to 10 </a:t>
            </a:r>
          </a:p>
        </p:txBody>
      </p:sp>
      <p:sp>
        <p:nvSpPr>
          <p:cNvPr id="2" name="Freeform 1"/>
          <p:cNvSpPr/>
          <p:nvPr/>
        </p:nvSpPr>
        <p:spPr>
          <a:xfrm>
            <a:off x="2385261" y="1181947"/>
            <a:ext cx="4548939" cy="2084622"/>
          </a:xfrm>
          <a:custGeom>
            <a:avLst/>
            <a:gdLst>
              <a:gd name="connsiteX0" fmla="*/ 7419 w 4548939"/>
              <a:gd name="connsiteY0" fmla="*/ 6773 h 2084622"/>
              <a:gd name="connsiteX1" fmla="*/ 53139 w 4548939"/>
              <a:gd name="connsiteY1" fmla="*/ 67733 h 2084622"/>
              <a:gd name="connsiteX2" fmla="*/ 403659 w 4548939"/>
              <a:gd name="connsiteY2" fmla="*/ 494453 h 2084622"/>
              <a:gd name="connsiteX3" fmla="*/ 769419 w 4548939"/>
              <a:gd name="connsiteY3" fmla="*/ 784013 h 2084622"/>
              <a:gd name="connsiteX4" fmla="*/ 815139 w 4548939"/>
              <a:gd name="connsiteY4" fmla="*/ 1241213 h 2084622"/>
              <a:gd name="connsiteX5" fmla="*/ 1241859 w 4548939"/>
              <a:gd name="connsiteY5" fmla="*/ 1637453 h 2084622"/>
              <a:gd name="connsiteX6" fmla="*/ 1561899 w 4548939"/>
              <a:gd name="connsiteY6" fmla="*/ 1637453 h 2084622"/>
              <a:gd name="connsiteX7" fmla="*/ 2003859 w 4548939"/>
              <a:gd name="connsiteY7" fmla="*/ 2003213 h 2084622"/>
              <a:gd name="connsiteX8" fmla="*/ 2491539 w 4548939"/>
              <a:gd name="connsiteY8" fmla="*/ 2064173 h 2084622"/>
              <a:gd name="connsiteX9" fmla="*/ 2826819 w 4548939"/>
              <a:gd name="connsiteY9" fmla="*/ 1728893 h 2084622"/>
              <a:gd name="connsiteX10" fmla="*/ 3451659 w 4548939"/>
              <a:gd name="connsiteY10" fmla="*/ 1515533 h 2084622"/>
              <a:gd name="connsiteX11" fmla="*/ 3604059 w 4548939"/>
              <a:gd name="connsiteY11" fmla="*/ 890693 h 2084622"/>
              <a:gd name="connsiteX12" fmla="*/ 4548939 w 4548939"/>
              <a:gd name="connsiteY12" fmla="*/ 67733 h 2084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8939" h="2084622">
                <a:moveTo>
                  <a:pt x="7419" y="6773"/>
                </a:moveTo>
                <a:cubicBezTo>
                  <a:pt x="-2741" y="-3387"/>
                  <a:pt x="-12901" y="-13547"/>
                  <a:pt x="53139" y="67733"/>
                </a:cubicBezTo>
                <a:cubicBezTo>
                  <a:pt x="119179" y="149013"/>
                  <a:pt x="284279" y="375073"/>
                  <a:pt x="403659" y="494453"/>
                </a:cubicBezTo>
                <a:cubicBezTo>
                  <a:pt x="523039" y="613833"/>
                  <a:pt x="700839" y="659553"/>
                  <a:pt x="769419" y="784013"/>
                </a:cubicBezTo>
                <a:cubicBezTo>
                  <a:pt x="837999" y="908473"/>
                  <a:pt x="736399" y="1098973"/>
                  <a:pt x="815139" y="1241213"/>
                </a:cubicBezTo>
                <a:cubicBezTo>
                  <a:pt x="893879" y="1383453"/>
                  <a:pt x="1117399" y="1571413"/>
                  <a:pt x="1241859" y="1637453"/>
                </a:cubicBezTo>
                <a:cubicBezTo>
                  <a:pt x="1366319" y="1703493"/>
                  <a:pt x="1434899" y="1576493"/>
                  <a:pt x="1561899" y="1637453"/>
                </a:cubicBezTo>
                <a:cubicBezTo>
                  <a:pt x="1688899" y="1698413"/>
                  <a:pt x="1848919" y="1932093"/>
                  <a:pt x="2003859" y="2003213"/>
                </a:cubicBezTo>
                <a:cubicBezTo>
                  <a:pt x="2158799" y="2074333"/>
                  <a:pt x="2354379" y="2109893"/>
                  <a:pt x="2491539" y="2064173"/>
                </a:cubicBezTo>
                <a:cubicBezTo>
                  <a:pt x="2628699" y="2018453"/>
                  <a:pt x="2666799" y="1820333"/>
                  <a:pt x="2826819" y="1728893"/>
                </a:cubicBezTo>
                <a:cubicBezTo>
                  <a:pt x="2986839" y="1637453"/>
                  <a:pt x="3322119" y="1655233"/>
                  <a:pt x="3451659" y="1515533"/>
                </a:cubicBezTo>
                <a:cubicBezTo>
                  <a:pt x="3581199" y="1375833"/>
                  <a:pt x="3421179" y="1131993"/>
                  <a:pt x="3604059" y="890693"/>
                </a:cubicBezTo>
                <a:cubicBezTo>
                  <a:pt x="3786939" y="649393"/>
                  <a:pt x="4167939" y="358563"/>
                  <a:pt x="4548939" y="67733"/>
                </a:cubicBez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9CBBC8B-FF96-467D-9678-4C01A28B653F}"/>
              </a:ext>
            </a:extLst>
          </p:cNvPr>
          <p:cNvGrpSpPr/>
          <p:nvPr/>
        </p:nvGrpSpPr>
        <p:grpSpPr>
          <a:xfrm>
            <a:off x="838200" y="713457"/>
            <a:ext cx="7518653" cy="5382543"/>
            <a:chOff x="838200" y="713457"/>
            <a:chExt cx="7518653" cy="5382543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1122F5F-8823-4BD5-8BBA-8927F983A956}"/>
                </a:ext>
              </a:extLst>
            </p:cNvPr>
            <p:cNvSpPr/>
            <p:nvPr/>
          </p:nvSpPr>
          <p:spPr>
            <a:xfrm>
              <a:off x="3423092" y="2999459"/>
              <a:ext cx="736853" cy="73434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1F06EC9-2FCD-483B-8ACF-B77817075D10}"/>
                </a:ext>
              </a:extLst>
            </p:cNvPr>
            <p:cNvSpPr/>
            <p:nvPr/>
          </p:nvSpPr>
          <p:spPr>
            <a:xfrm>
              <a:off x="5035866" y="2999459"/>
              <a:ext cx="736853" cy="73434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8</a:t>
              </a: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BE7BD721-8085-4913-8D84-024C46DEE201}"/>
                </a:ext>
              </a:extLst>
            </p:cNvPr>
            <p:cNvGrpSpPr/>
            <p:nvPr/>
          </p:nvGrpSpPr>
          <p:grpSpPr>
            <a:xfrm>
              <a:off x="838200" y="713459"/>
              <a:ext cx="2210559" cy="1877341"/>
              <a:chOff x="838200" y="713459"/>
              <a:chExt cx="2210559" cy="1877341"/>
            </a:xfrm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AE0A506B-ECEC-4491-95B5-CA31EE7DBABA}"/>
                  </a:ext>
                </a:extLst>
              </p:cNvPr>
              <p:cNvSpPr/>
              <p:nvPr/>
            </p:nvSpPr>
            <p:spPr>
              <a:xfrm>
                <a:off x="2311906" y="18564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91488EB5-7471-4744-ABC9-7650F44EE964}"/>
                  </a:ext>
                </a:extLst>
              </p:cNvPr>
              <p:cNvSpPr/>
              <p:nvPr/>
            </p:nvSpPr>
            <p:spPr>
              <a:xfrm>
                <a:off x="838200" y="1856458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7CFAA279-A7CB-4148-9C09-F3D6ABF49693}"/>
                  </a:ext>
                </a:extLst>
              </p:cNvPr>
              <p:cNvSpPr/>
              <p:nvPr/>
            </p:nvSpPr>
            <p:spPr>
              <a:xfrm>
                <a:off x="1575053" y="7134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DFBAC6A2-8EE2-4F3D-A6FE-6277BF874651}"/>
                  </a:ext>
                </a:extLst>
              </p:cNvPr>
              <p:cNvCxnSpPr>
                <a:stCxn id="85" idx="3"/>
                <a:endCxn id="84" idx="0"/>
              </p:cNvCxnSpPr>
              <p:nvPr/>
            </p:nvCxnSpPr>
            <p:spPr>
              <a:xfrm flipH="1">
                <a:off x="1206627" y="1340258"/>
                <a:ext cx="476336" cy="51620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C0A06104-1E32-4A4E-BAFA-62AB3206D184}"/>
                  </a:ext>
                </a:extLst>
              </p:cNvPr>
              <p:cNvCxnSpPr>
                <a:stCxn id="83" idx="0"/>
                <a:endCxn id="85" idx="5"/>
              </p:cNvCxnSpPr>
              <p:nvPr/>
            </p:nvCxnSpPr>
            <p:spPr>
              <a:xfrm flipH="1" flipV="1">
                <a:off x="2203996" y="1340258"/>
                <a:ext cx="476337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D3BFF741-720D-4D05-8A56-5685EA13AFE5}"/>
                  </a:ext>
                </a:extLst>
              </p:cNvPr>
              <p:cNvCxnSpPr>
                <a:stCxn id="83" idx="2"/>
                <a:endCxn id="84" idx="6"/>
              </p:cNvCxnSpPr>
              <p:nvPr/>
            </p:nvCxnSpPr>
            <p:spPr>
              <a:xfrm flipH="1" flipV="1">
                <a:off x="1575053" y="2223629"/>
                <a:ext cx="736853" cy="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556A19DC-0D32-4740-B723-CEB7FE50FFD7}"/>
                </a:ext>
              </a:extLst>
            </p:cNvPr>
            <p:cNvGrpSpPr/>
            <p:nvPr/>
          </p:nvGrpSpPr>
          <p:grpSpPr>
            <a:xfrm>
              <a:off x="6146294" y="713457"/>
              <a:ext cx="2210559" cy="1877341"/>
              <a:chOff x="6146294" y="713457"/>
              <a:chExt cx="2210559" cy="1877341"/>
            </a:xfrm>
          </p:grpSpPr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8C8F6716-C867-4AD2-BAAB-8BB1A19689BE}"/>
                  </a:ext>
                </a:extLst>
              </p:cNvPr>
              <p:cNvSpPr/>
              <p:nvPr/>
            </p:nvSpPr>
            <p:spPr>
              <a:xfrm>
                <a:off x="7620000" y="1856457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A175568A-212D-46EE-9D72-A9023EC7F27F}"/>
                  </a:ext>
                </a:extLst>
              </p:cNvPr>
              <p:cNvSpPr/>
              <p:nvPr/>
            </p:nvSpPr>
            <p:spPr>
              <a:xfrm>
                <a:off x="6146294" y="1856456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3011D4C5-241C-479F-82F1-6E4D3E3755C6}"/>
                  </a:ext>
                </a:extLst>
              </p:cNvPr>
              <p:cNvSpPr/>
              <p:nvPr/>
            </p:nvSpPr>
            <p:spPr>
              <a:xfrm>
                <a:off x="6883147" y="713457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6D8693E1-7FE2-4043-B905-D7E643482179}"/>
                  </a:ext>
                </a:extLst>
              </p:cNvPr>
              <p:cNvCxnSpPr>
                <a:stCxn id="79" idx="3"/>
                <a:endCxn id="78" idx="0"/>
              </p:cNvCxnSpPr>
              <p:nvPr/>
            </p:nvCxnSpPr>
            <p:spPr>
              <a:xfrm flipH="1">
                <a:off x="6514721" y="1340256"/>
                <a:ext cx="476336" cy="51620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0E40E34D-69FE-404C-94E5-EDD4651EB58B}"/>
                  </a:ext>
                </a:extLst>
              </p:cNvPr>
              <p:cNvCxnSpPr>
                <a:stCxn id="77" idx="0"/>
                <a:endCxn id="79" idx="5"/>
              </p:cNvCxnSpPr>
              <p:nvPr/>
            </p:nvCxnSpPr>
            <p:spPr>
              <a:xfrm flipH="1" flipV="1">
                <a:off x="7512090" y="1340256"/>
                <a:ext cx="476337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41AA11B5-35D0-4D69-BD86-4F9A8215EA97}"/>
                  </a:ext>
                </a:extLst>
              </p:cNvPr>
              <p:cNvCxnSpPr>
                <a:stCxn id="77" idx="2"/>
                <a:endCxn id="78" idx="6"/>
              </p:cNvCxnSpPr>
              <p:nvPr/>
            </p:nvCxnSpPr>
            <p:spPr>
              <a:xfrm flipH="1" flipV="1">
                <a:off x="6883147" y="2223627"/>
                <a:ext cx="736853" cy="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AA492AA1-C7BF-43C9-AE61-82CC3BA2EEBF}"/>
                </a:ext>
              </a:extLst>
            </p:cNvPr>
            <p:cNvGrpSpPr/>
            <p:nvPr/>
          </p:nvGrpSpPr>
          <p:grpSpPr>
            <a:xfrm>
              <a:off x="873673" y="4218659"/>
              <a:ext cx="7447707" cy="1877341"/>
              <a:chOff x="873673" y="4218659"/>
              <a:chExt cx="7447707" cy="1877341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D2173498-9202-4900-AE4C-7985E043DC52}"/>
                  </a:ext>
                </a:extLst>
              </p:cNvPr>
              <p:cNvSpPr/>
              <p:nvPr/>
            </p:nvSpPr>
            <p:spPr>
              <a:xfrm>
                <a:off x="2311906" y="4218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73B89D00-E971-42A2-A035-555961369A19}"/>
                  </a:ext>
                </a:extLst>
              </p:cNvPr>
              <p:cNvSpPr/>
              <p:nvPr/>
            </p:nvSpPr>
            <p:spPr>
              <a:xfrm>
                <a:off x="873673" y="4218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5B4E4C00-63C5-49AF-A91D-D3B2C8158537}"/>
                  </a:ext>
                </a:extLst>
              </p:cNvPr>
              <p:cNvSpPr/>
              <p:nvPr/>
            </p:nvSpPr>
            <p:spPr>
              <a:xfrm>
                <a:off x="1610527" y="5361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428A4408-1273-4049-933F-5BB6D4677BAB}"/>
                  </a:ext>
                </a:extLst>
              </p:cNvPr>
              <p:cNvCxnSpPr>
                <a:stCxn id="63" idx="1"/>
                <a:endCxn id="62" idx="4"/>
              </p:cNvCxnSpPr>
              <p:nvPr/>
            </p:nvCxnSpPr>
            <p:spPr>
              <a:xfrm flipH="1" flipV="1">
                <a:off x="1242100" y="4953000"/>
                <a:ext cx="476337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F3A61FB6-8B0A-4A5A-8259-10C4AAA6A770}"/>
                  </a:ext>
                </a:extLst>
              </p:cNvPr>
              <p:cNvCxnSpPr>
                <a:stCxn id="60" idx="4"/>
                <a:endCxn id="63" idx="7"/>
              </p:cNvCxnSpPr>
              <p:nvPr/>
            </p:nvCxnSpPr>
            <p:spPr>
              <a:xfrm flipH="1">
                <a:off x="2239470" y="4953000"/>
                <a:ext cx="440863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3055BF52-C0BC-4136-BDC7-96AB08C72846}"/>
                  </a:ext>
                </a:extLst>
              </p:cNvPr>
              <p:cNvCxnSpPr>
                <a:stCxn id="60" idx="2"/>
                <a:endCxn id="62" idx="6"/>
              </p:cNvCxnSpPr>
              <p:nvPr/>
            </p:nvCxnSpPr>
            <p:spPr>
              <a:xfrm flipH="1">
                <a:off x="1610526" y="4585830"/>
                <a:ext cx="701380" cy="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D67B3ECD-A7FE-4530-A53F-57DB8A28E550}"/>
                  </a:ext>
                </a:extLst>
              </p:cNvPr>
              <p:cNvSpPr/>
              <p:nvPr/>
            </p:nvSpPr>
            <p:spPr>
              <a:xfrm>
                <a:off x="7584527" y="4218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D8FCC3C1-32D4-4ECE-AE01-9F524B1B07D3}"/>
                  </a:ext>
                </a:extLst>
              </p:cNvPr>
              <p:cNvSpPr/>
              <p:nvPr/>
            </p:nvSpPr>
            <p:spPr>
              <a:xfrm>
                <a:off x="6146294" y="4218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12</a:t>
                </a: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DFDC3A83-1926-48FA-8D83-20733D39CF3B}"/>
                  </a:ext>
                </a:extLst>
              </p:cNvPr>
              <p:cNvSpPr/>
              <p:nvPr/>
            </p:nvSpPr>
            <p:spPr>
              <a:xfrm>
                <a:off x="6883148" y="5361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14</a:t>
                </a:r>
              </a:p>
            </p:txBody>
          </p: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E188C9BC-67BC-47C2-A2D5-9571C95EDE0E}"/>
                  </a:ext>
                </a:extLst>
              </p:cNvPr>
              <p:cNvCxnSpPr>
                <a:stCxn id="73" idx="1"/>
                <a:endCxn id="71" idx="4"/>
              </p:cNvCxnSpPr>
              <p:nvPr/>
            </p:nvCxnSpPr>
            <p:spPr>
              <a:xfrm flipH="1" flipV="1">
                <a:off x="6514721" y="4953000"/>
                <a:ext cx="476337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1AAAD388-4C05-4C65-9621-03BB1B481224}"/>
                  </a:ext>
                </a:extLst>
              </p:cNvPr>
              <p:cNvCxnSpPr>
                <a:stCxn id="70" idx="4"/>
                <a:endCxn id="73" idx="7"/>
              </p:cNvCxnSpPr>
              <p:nvPr/>
            </p:nvCxnSpPr>
            <p:spPr>
              <a:xfrm flipH="1">
                <a:off x="7512091" y="4953000"/>
                <a:ext cx="440863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36B6DCF7-CBD3-4689-B588-728108F2D5EF}"/>
                  </a:ext>
                </a:extLst>
              </p:cNvPr>
              <p:cNvCxnSpPr>
                <a:stCxn id="70" idx="2"/>
                <a:endCxn id="71" idx="6"/>
              </p:cNvCxnSpPr>
              <p:nvPr/>
            </p:nvCxnSpPr>
            <p:spPr>
              <a:xfrm flipH="1">
                <a:off x="6883147" y="4585830"/>
                <a:ext cx="701380" cy="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3BBD5F2C-8752-460D-BB79-D5D34B5D9D0B}"/>
                </a:ext>
              </a:extLst>
            </p:cNvPr>
            <p:cNvCxnSpPr>
              <a:stCxn id="44" idx="1"/>
              <a:endCxn id="83" idx="5"/>
            </p:cNvCxnSpPr>
            <p:nvPr/>
          </p:nvCxnSpPr>
          <p:spPr>
            <a:xfrm flipH="1" flipV="1">
              <a:off x="2940849" y="2483258"/>
              <a:ext cx="590153" cy="62374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FD41DC88-4075-439B-827E-11DB79F6E1C8}"/>
                </a:ext>
              </a:extLst>
            </p:cNvPr>
            <p:cNvCxnSpPr>
              <a:stCxn id="44" idx="3"/>
              <a:endCxn id="60" idx="7"/>
            </p:cNvCxnSpPr>
            <p:nvPr/>
          </p:nvCxnSpPr>
          <p:spPr>
            <a:xfrm flipH="1">
              <a:off x="2940849" y="3626258"/>
              <a:ext cx="590153" cy="69994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3E7C3B8E-8359-4CA2-8872-7E60462099BA}"/>
                </a:ext>
              </a:extLst>
            </p:cNvPr>
            <p:cNvCxnSpPr>
              <a:stCxn id="45" idx="2"/>
            </p:cNvCxnSpPr>
            <p:nvPr/>
          </p:nvCxnSpPr>
          <p:spPr>
            <a:xfrm flipH="1">
              <a:off x="4159945" y="3366630"/>
              <a:ext cx="875921" cy="141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6462BDE4-6E19-4EF2-9233-E11B2142F923}"/>
                </a:ext>
              </a:extLst>
            </p:cNvPr>
            <p:cNvCxnSpPr>
              <a:stCxn id="45" idx="7"/>
              <a:endCxn id="78" idx="3"/>
            </p:cNvCxnSpPr>
            <p:nvPr/>
          </p:nvCxnSpPr>
          <p:spPr>
            <a:xfrm flipV="1">
              <a:off x="5664809" y="2483255"/>
              <a:ext cx="589395" cy="62374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D03D7739-8AF8-4269-951B-E09EFF0F344A}"/>
                </a:ext>
              </a:extLst>
            </p:cNvPr>
            <p:cNvCxnSpPr>
              <a:stCxn id="71" idx="1"/>
              <a:endCxn id="45" idx="5"/>
            </p:cNvCxnSpPr>
            <p:nvPr/>
          </p:nvCxnSpPr>
          <p:spPr>
            <a:xfrm flipH="1" flipV="1">
              <a:off x="5664809" y="3626258"/>
              <a:ext cx="589395" cy="69994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43042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423092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" name="Oval 9"/>
          <p:cNvSpPr/>
          <p:nvPr/>
        </p:nvSpPr>
        <p:spPr>
          <a:xfrm>
            <a:off x="5035866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7" name="Oval 6"/>
          <p:cNvSpPr/>
          <p:nvPr/>
        </p:nvSpPr>
        <p:spPr>
          <a:xfrm>
            <a:off x="2311906" y="1856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838200" y="1856458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1575053" y="713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4" name="Straight Arrow Connector 13"/>
          <p:cNvCxnSpPr>
            <a:stCxn id="9" idx="3"/>
            <a:endCxn id="8" idx="0"/>
          </p:cNvCxnSpPr>
          <p:nvPr/>
        </p:nvCxnSpPr>
        <p:spPr>
          <a:xfrm flipH="1">
            <a:off x="1206627" y="1340258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0"/>
            <a:endCxn id="9" idx="5"/>
          </p:cNvCxnSpPr>
          <p:nvPr/>
        </p:nvCxnSpPr>
        <p:spPr>
          <a:xfrm flipH="1" flipV="1">
            <a:off x="2203996" y="1340258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2"/>
            <a:endCxn id="8" idx="6"/>
          </p:cNvCxnSpPr>
          <p:nvPr/>
        </p:nvCxnSpPr>
        <p:spPr>
          <a:xfrm flipH="1" flipV="1">
            <a:off x="1575053" y="2223629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620000" y="1856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32" name="Oval 31"/>
          <p:cNvSpPr/>
          <p:nvPr/>
        </p:nvSpPr>
        <p:spPr>
          <a:xfrm>
            <a:off x="6146294" y="1856456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3" name="Oval 32"/>
          <p:cNvSpPr/>
          <p:nvPr/>
        </p:nvSpPr>
        <p:spPr>
          <a:xfrm>
            <a:off x="6883147" y="713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34" name="Straight Arrow Connector 33"/>
          <p:cNvCxnSpPr>
            <a:stCxn id="33" idx="3"/>
            <a:endCxn id="32" idx="0"/>
          </p:cNvCxnSpPr>
          <p:nvPr/>
        </p:nvCxnSpPr>
        <p:spPr>
          <a:xfrm flipH="1">
            <a:off x="6514721" y="1340256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1" idx="0"/>
            <a:endCxn id="33" idx="5"/>
          </p:cNvCxnSpPr>
          <p:nvPr/>
        </p:nvCxnSpPr>
        <p:spPr>
          <a:xfrm flipH="1" flipV="1">
            <a:off x="7512090" y="1340256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2"/>
            <a:endCxn id="32" idx="6"/>
          </p:cNvCxnSpPr>
          <p:nvPr/>
        </p:nvCxnSpPr>
        <p:spPr>
          <a:xfrm flipH="1" flipV="1">
            <a:off x="6883147" y="2223627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2311906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8" name="Oval 37"/>
          <p:cNvSpPr/>
          <p:nvPr/>
        </p:nvSpPr>
        <p:spPr>
          <a:xfrm>
            <a:off x="873673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9" name="Oval 38"/>
          <p:cNvSpPr/>
          <p:nvPr/>
        </p:nvSpPr>
        <p:spPr>
          <a:xfrm>
            <a:off x="1610527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</a:p>
        </p:txBody>
      </p:sp>
      <p:cxnSp>
        <p:nvCxnSpPr>
          <p:cNvPr id="40" name="Straight Arrow Connector 39"/>
          <p:cNvCxnSpPr>
            <a:stCxn id="39" idx="1"/>
            <a:endCxn id="38" idx="4"/>
          </p:cNvCxnSpPr>
          <p:nvPr/>
        </p:nvCxnSpPr>
        <p:spPr>
          <a:xfrm flipH="1" flipV="1">
            <a:off x="1242100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7" idx="4"/>
            <a:endCxn id="39" idx="7"/>
          </p:cNvCxnSpPr>
          <p:nvPr/>
        </p:nvCxnSpPr>
        <p:spPr>
          <a:xfrm flipH="1">
            <a:off x="2239470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2"/>
            <a:endCxn id="38" idx="6"/>
          </p:cNvCxnSpPr>
          <p:nvPr/>
        </p:nvCxnSpPr>
        <p:spPr>
          <a:xfrm flipH="1">
            <a:off x="1610526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7584527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54" name="Oval 53"/>
          <p:cNvSpPr/>
          <p:nvPr/>
        </p:nvSpPr>
        <p:spPr>
          <a:xfrm>
            <a:off x="6146294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55" name="Oval 54"/>
          <p:cNvSpPr/>
          <p:nvPr/>
        </p:nvSpPr>
        <p:spPr>
          <a:xfrm>
            <a:off x="6883148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14</a:t>
            </a:r>
          </a:p>
        </p:txBody>
      </p:sp>
      <p:cxnSp>
        <p:nvCxnSpPr>
          <p:cNvPr id="56" name="Straight Arrow Connector 55"/>
          <p:cNvCxnSpPr>
            <a:stCxn id="55" idx="1"/>
            <a:endCxn id="54" idx="4"/>
          </p:cNvCxnSpPr>
          <p:nvPr/>
        </p:nvCxnSpPr>
        <p:spPr>
          <a:xfrm flipH="1" flipV="1">
            <a:off x="6514721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3" idx="4"/>
            <a:endCxn id="55" idx="7"/>
          </p:cNvCxnSpPr>
          <p:nvPr/>
        </p:nvCxnSpPr>
        <p:spPr>
          <a:xfrm flipH="1">
            <a:off x="7512091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3" idx="2"/>
            <a:endCxn id="54" idx="6"/>
          </p:cNvCxnSpPr>
          <p:nvPr/>
        </p:nvCxnSpPr>
        <p:spPr>
          <a:xfrm flipH="1">
            <a:off x="6883147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6" idx="1"/>
            <a:endCxn id="7" idx="5"/>
          </p:cNvCxnSpPr>
          <p:nvPr/>
        </p:nvCxnSpPr>
        <p:spPr>
          <a:xfrm flipH="1" flipV="1">
            <a:off x="2940849" y="2483258"/>
            <a:ext cx="590153" cy="6237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7" idx="7"/>
          </p:cNvCxnSpPr>
          <p:nvPr/>
        </p:nvCxnSpPr>
        <p:spPr>
          <a:xfrm flipH="1">
            <a:off x="2940849" y="3626258"/>
            <a:ext cx="590153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0" idx="2"/>
          </p:cNvCxnSpPr>
          <p:nvPr/>
        </p:nvCxnSpPr>
        <p:spPr>
          <a:xfrm flipH="1">
            <a:off x="4159945" y="3366630"/>
            <a:ext cx="875921" cy="141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7"/>
            <a:endCxn id="32" idx="3"/>
          </p:cNvCxnSpPr>
          <p:nvPr/>
        </p:nvCxnSpPr>
        <p:spPr>
          <a:xfrm flipV="1">
            <a:off x="5664809" y="2483255"/>
            <a:ext cx="589395" cy="623746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4" idx="1"/>
            <a:endCxn id="10" idx="5"/>
          </p:cNvCxnSpPr>
          <p:nvPr/>
        </p:nvCxnSpPr>
        <p:spPr>
          <a:xfrm flipH="1" flipV="1">
            <a:off x="5664809" y="3626258"/>
            <a:ext cx="589395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735188" y="5469201"/>
            <a:ext cx="2632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7 total units </a:t>
            </a:r>
            <a:r>
              <a:rPr lang="en-US" sz="2000" dirty="0"/>
              <a:t>flow over 7-8 to get from 1 to nodes 8-14 </a:t>
            </a:r>
          </a:p>
        </p:txBody>
      </p:sp>
      <p:sp>
        <p:nvSpPr>
          <p:cNvPr id="43" name="Oval 42"/>
          <p:cNvSpPr/>
          <p:nvPr/>
        </p:nvSpPr>
        <p:spPr>
          <a:xfrm>
            <a:off x="4856032" y="350520"/>
            <a:ext cx="3983168" cy="61722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 rot="15728675">
            <a:off x="3357787" y="4095602"/>
            <a:ext cx="1859518" cy="607073"/>
          </a:xfrm>
          <a:custGeom>
            <a:avLst/>
            <a:gdLst>
              <a:gd name="connsiteX0" fmla="*/ 1097280 w 1100857"/>
              <a:gd name="connsiteY0" fmla="*/ 457200 h 457200"/>
              <a:gd name="connsiteX1" fmla="*/ 1036320 w 1100857"/>
              <a:gd name="connsiteY1" fmla="*/ 381000 h 457200"/>
              <a:gd name="connsiteX2" fmla="*/ 655320 w 1100857"/>
              <a:gd name="connsiteY2" fmla="*/ 76200 h 457200"/>
              <a:gd name="connsiteX3" fmla="*/ 472440 w 1100857"/>
              <a:gd name="connsiteY3" fmla="*/ 274320 h 457200"/>
              <a:gd name="connsiteX4" fmla="*/ 0 w 1100857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857" h="457200">
                <a:moveTo>
                  <a:pt x="1097280" y="457200"/>
                </a:moveTo>
                <a:cubicBezTo>
                  <a:pt x="1103630" y="450850"/>
                  <a:pt x="1109980" y="444500"/>
                  <a:pt x="1036320" y="381000"/>
                </a:cubicBezTo>
                <a:cubicBezTo>
                  <a:pt x="962660" y="317500"/>
                  <a:pt x="749300" y="93980"/>
                  <a:pt x="655320" y="76200"/>
                </a:cubicBezTo>
                <a:cubicBezTo>
                  <a:pt x="561340" y="58420"/>
                  <a:pt x="581660" y="287020"/>
                  <a:pt x="472440" y="274320"/>
                </a:cubicBezTo>
                <a:cubicBezTo>
                  <a:pt x="363220" y="261620"/>
                  <a:pt x="181610" y="130810"/>
                  <a:pt x="0" y="0"/>
                </a:cubicBezTo>
              </a:path>
            </a:pathLst>
          </a:custGeom>
          <a:noFill/>
          <a:ln>
            <a:head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2377440" y="1203960"/>
            <a:ext cx="2484120" cy="2049172"/>
          </a:xfrm>
          <a:custGeom>
            <a:avLst/>
            <a:gdLst>
              <a:gd name="connsiteX0" fmla="*/ 0 w 2484120"/>
              <a:gd name="connsiteY0" fmla="*/ 0 h 2049172"/>
              <a:gd name="connsiteX1" fmla="*/ 152400 w 2484120"/>
              <a:gd name="connsiteY1" fmla="*/ 289560 h 2049172"/>
              <a:gd name="connsiteX2" fmla="*/ 381000 w 2484120"/>
              <a:gd name="connsiteY2" fmla="*/ 518160 h 2049172"/>
              <a:gd name="connsiteX3" fmla="*/ 777240 w 2484120"/>
              <a:gd name="connsiteY3" fmla="*/ 762000 h 2049172"/>
              <a:gd name="connsiteX4" fmla="*/ 883920 w 2484120"/>
              <a:gd name="connsiteY4" fmla="*/ 1325880 h 2049172"/>
              <a:gd name="connsiteX5" fmla="*/ 1219200 w 2484120"/>
              <a:gd name="connsiteY5" fmla="*/ 1676400 h 2049172"/>
              <a:gd name="connsiteX6" fmla="*/ 1752600 w 2484120"/>
              <a:gd name="connsiteY6" fmla="*/ 1752600 h 2049172"/>
              <a:gd name="connsiteX7" fmla="*/ 2026920 w 2484120"/>
              <a:gd name="connsiteY7" fmla="*/ 2011680 h 2049172"/>
              <a:gd name="connsiteX8" fmla="*/ 2484120 w 2484120"/>
              <a:gd name="connsiteY8" fmla="*/ 2042160 h 2049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4120" h="2049172">
                <a:moveTo>
                  <a:pt x="0" y="0"/>
                </a:moveTo>
                <a:cubicBezTo>
                  <a:pt x="44450" y="101600"/>
                  <a:pt x="88900" y="203200"/>
                  <a:pt x="152400" y="289560"/>
                </a:cubicBezTo>
                <a:cubicBezTo>
                  <a:pt x="215900" y="375920"/>
                  <a:pt x="276860" y="439420"/>
                  <a:pt x="381000" y="518160"/>
                </a:cubicBezTo>
                <a:cubicBezTo>
                  <a:pt x="485140" y="596900"/>
                  <a:pt x="693420" y="627380"/>
                  <a:pt x="777240" y="762000"/>
                </a:cubicBezTo>
                <a:cubicBezTo>
                  <a:pt x="861060" y="896620"/>
                  <a:pt x="810260" y="1173480"/>
                  <a:pt x="883920" y="1325880"/>
                </a:cubicBezTo>
                <a:cubicBezTo>
                  <a:pt x="957580" y="1478280"/>
                  <a:pt x="1074420" y="1605280"/>
                  <a:pt x="1219200" y="1676400"/>
                </a:cubicBezTo>
                <a:cubicBezTo>
                  <a:pt x="1363980" y="1747520"/>
                  <a:pt x="1617980" y="1696720"/>
                  <a:pt x="1752600" y="1752600"/>
                </a:cubicBezTo>
                <a:cubicBezTo>
                  <a:pt x="1887220" y="1808480"/>
                  <a:pt x="1905000" y="1963420"/>
                  <a:pt x="2026920" y="2011680"/>
                </a:cubicBezTo>
                <a:cubicBezTo>
                  <a:pt x="2148840" y="2059940"/>
                  <a:pt x="2316480" y="2051050"/>
                  <a:pt x="2484120" y="2042160"/>
                </a:cubicBez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625B66C-3B07-401B-B8F9-C6BFD66BDB21}"/>
              </a:ext>
            </a:extLst>
          </p:cNvPr>
          <p:cNvGrpSpPr/>
          <p:nvPr/>
        </p:nvGrpSpPr>
        <p:grpSpPr>
          <a:xfrm>
            <a:off x="838200" y="713457"/>
            <a:ext cx="7518653" cy="5382543"/>
            <a:chOff x="838200" y="713457"/>
            <a:chExt cx="7518653" cy="5382543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DDD3D46-BD65-424C-9FE2-CA5BC6465424}"/>
                </a:ext>
              </a:extLst>
            </p:cNvPr>
            <p:cNvSpPr/>
            <p:nvPr/>
          </p:nvSpPr>
          <p:spPr>
            <a:xfrm>
              <a:off x="3423092" y="2999459"/>
              <a:ext cx="736853" cy="73434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79C8B92A-C75A-4810-94A1-425E9C03C239}"/>
                </a:ext>
              </a:extLst>
            </p:cNvPr>
            <p:cNvSpPr/>
            <p:nvPr/>
          </p:nvSpPr>
          <p:spPr>
            <a:xfrm>
              <a:off x="5035866" y="2999459"/>
              <a:ext cx="736853" cy="73434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8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A01AA1C9-21BD-457B-AD39-AF72A38428B3}"/>
                </a:ext>
              </a:extLst>
            </p:cNvPr>
            <p:cNvGrpSpPr/>
            <p:nvPr/>
          </p:nvGrpSpPr>
          <p:grpSpPr>
            <a:xfrm>
              <a:off x="838200" y="713459"/>
              <a:ext cx="2210559" cy="1877341"/>
              <a:chOff x="838200" y="713459"/>
              <a:chExt cx="2210559" cy="1877341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6D82A957-EA68-4304-8E4D-F07E2556C2EF}"/>
                  </a:ext>
                </a:extLst>
              </p:cNvPr>
              <p:cNvSpPr/>
              <p:nvPr/>
            </p:nvSpPr>
            <p:spPr>
              <a:xfrm>
                <a:off x="2311906" y="18564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A007E4A3-03CE-4F21-814A-4493431E2A9C}"/>
                  </a:ext>
                </a:extLst>
              </p:cNvPr>
              <p:cNvSpPr/>
              <p:nvPr/>
            </p:nvSpPr>
            <p:spPr>
              <a:xfrm>
                <a:off x="838200" y="1856458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D37A633A-C9C8-4A6C-92D4-0BA400FF854C}"/>
                  </a:ext>
                </a:extLst>
              </p:cNvPr>
              <p:cNvSpPr/>
              <p:nvPr/>
            </p:nvSpPr>
            <p:spPr>
              <a:xfrm>
                <a:off x="1575053" y="7134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8942E41A-CF3D-4F16-91B4-654DE401496D}"/>
                  </a:ext>
                </a:extLst>
              </p:cNvPr>
              <p:cNvCxnSpPr>
                <a:stCxn id="87" idx="3"/>
                <a:endCxn id="86" idx="0"/>
              </p:cNvCxnSpPr>
              <p:nvPr/>
            </p:nvCxnSpPr>
            <p:spPr>
              <a:xfrm flipH="1">
                <a:off x="1206627" y="1340258"/>
                <a:ext cx="476336" cy="51620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>
                <a:extLst>
                  <a:ext uri="{FF2B5EF4-FFF2-40B4-BE49-F238E27FC236}">
                    <a16:creationId xmlns:a16="http://schemas.microsoft.com/office/drawing/2014/main" id="{0480B519-BF05-4F13-BF7D-6389D5E957D9}"/>
                  </a:ext>
                </a:extLst>
              </p:cNvPr>
              <p:cNvCxnSpPr>
                <a:stCxn id="85" idx="0"/>
                <a:endCxn id="87" idx="5"/>
              </p:cNvCxnSpPr>
              <p:nvPr/>
            </p:nvCxnSpPr>
            <p:spPr>
              <a:xfrm flipH="1" flipV="1">
                <a:off x="2203996" y="1340258"/>
                <a:ext cx="476337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12E6A65F-720A-4CA0-AF67-540C27CE87E2}"/>
                  </a:ext>
                </a:extLst>
              </p:cNvPr>
              <p:cNvCxnSpPr>
                <a:stCxn id="85" idx="2"/>
                <a:endCxn id="86" idx="6"/>
              </p:cNvCxnSpPr>
              <p:nvPr/>
            </p:nvCxnSpPr>
            <p:spPr>
              <a:xfrm flipH="1" flipV="1">
                <a:off x="1575053" y="2223629"/>
                <a:ext cx="736853" cy="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BE5B8193-8304-4147-B738-DFFCB7C350A4}"/>
                </a:ext>
              </a:extLst>
            </p:cNvPr>
            <p:cNvGrpSpPr/>
            <p:nvPr/>
          </p:nvGrpSpPr>
          <p:grpSpPr>
            <a:xfrm>
              <a:off x="6146294" y="713457"/>
              <a:ext cx="2210559" cy="1877341"/>
              <a:chOff x="6146294" y="713457"/>
              <a:chExt cx="2210559" cy="1877341"/>
            </a:xfrm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D1733D80-0869-4E90-812A-DE00E588048A}"/>
                  </a:ext>
                </a:extLst>
              </p:cNvPr>
              <p:cNvSpPr/>
              <p:nvPr/>
            </p:nvSpPr>
            <p:spPr>
              <a:xfrm>
                <a:off x="7620000" y="1856457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49900500-7328-4260-9CE9-717C90C744F2}"/>
                  </a:ext>
                </a:extLst>
              </p:cNvPr>
              <p:cNvSpPr/>
              <p:nvPr/>
            </p:nvSpPr>
            <p:spPr>
              <a:xfrm>
                <a:off x="6146294" y="1856456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D47BA1A3-2193-43FB-870A-1B9758D3BB84}"/>
                  </a:ext>
                </a:extLst>
              </p:cNvPr>
              <p:cNvSpPr/>
              <p:nvPr/>
            </p:nvSpPr>
            <p:spPr>
              <a:xfrm>
                <a:off x="6883147" y="713457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033E29FB-4F76-458B-A55D-C9D5C319DBE5}"/>
                  </a:ext>
                </a:extLst>
              </p:cNvPr>
              <p:cNvCxnSpPr>
                <a:stCxn id="81" idx="3"/>
                <a:endCxn id="80" idx="0"/>
              </p:cNvCxnSpPr>
              <p:nvPr/>
            </p:nvCxnSpPr>
            <p:spPr>
              <a:xfrm flipH="1">
                <a:off x="6514721" y="1340256"/>
                <a:ext cx="476336" cy="51620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2838C494-3DA7-4EB3-80F6-01C2600E9698}"/>
                  </a:ext>
                </a:extLst>
              </p:cNvPr>
              <p:cNvCxnSpPr>
                <a:stCxn id="79" idx="0"/>
                <a:endCxn id="81" idx="5"/>
              </p:cNvCxnSpPr>
              <p:nvPr/>
            </p:nvCxnSpPr>
            <p:spPr>
              <a:xfrm flipH="1" flipV="1">
                <a:off x="7512090" y="1340256"/>
                <a:ext cx="476337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AABC26D3-8174-4269-A31F-DA200401FBB6}"/>
                  </a:ext>
                </a:extLst>
              </p:cNvPr>
              <p:cNvCxnSpPr>
                <a:stCxn id="79" idx="2"/>
                <a:endCxn id="80" idx="6"/>
              </p:cNvCxnSpPr>
              <p:nvPr/>
            </p:nvCxnSpPr>
            <p:spPr>
              <a:xfrm flipH="1" flipV="1">
                <a:off x="6883147" y="2223627"/>
                <a:ext cx="736853" cy="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833F97C0-E72F-4EF2-8378-278D24C1376A}"/>
                </a:ext>
              </a:extLst>
            </p:cNvPr>
            <p:cNvGrpSpPr/>
            <p:nvPr/>
          </p:nvGrpSpPr>
          <p:grpSpPr>
            <a:xfrm>
              <a:off x="873673" y="4218659"/>
              <a:ext cx="7447707" cy="1877341"/>
              <a:chOff x="873673" y="4218659"/>
              <a:chExt cx="7447707" cy="1877341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A877CE82-2808-4EE9-88E0-36F5DE6F42B2}"/>
                  </a:ext>
                </a:extLst>
              </p:cNvPr>
              <p:cNvSpPr/>
              <p:nvPr/>
            </p:nvSpPr>
            <p:spPr>
              <a:xfrm>
                <a:off x="2311906" y="4218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D363A18D-DF48-42E1-8FB6-58A3A709DEBF}"/>
                  </a:ext>
                </a:extLst>
              </p:cNvPr>
              <p:cNvSpPr/>
              <p:nvPr/>
            </p:nvSpPr>
            <p:spPr>
              <a:xfrm>
                <a:off x="873673" y="4218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CB6EA638-6C78-436D-AC9E-8AFE3B0F0764}"/>
                  </a:ext>
                </a:extLst>
              </p:cNvPr>
              <p:cNvSpPr/>
              <p:nvPr/>
            </p:nvSpPr>
            <p:spPr>
              <a:xfrm>
                <a:off x="1610527" y="5361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5B7CB914-9FBF-4EEE-B922-E105F32CEDD4}"/>
                  </a:ext>
                </a:extLst>
              </p:cNvPr>
              <p:cNvCxnSpPr>
                <a:stCxn id="66" idx="1"/>
                <a:endCxn id="65" idx="4"/>
              </p:cNvCxnSpPr>
              <p:nvPr/>
            </p:nvCxnSpPr>
            <p:spPr>
              <a:xfrm flipH="1" flipV="1">
                <a:off x="1242100" y="4953000"/>
                <a:ext cx="476337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77D97F86-39FC-4810-89B2-E804C6AA0B68}"/>
                  </a:ext>
                </a:extLst>
              </p:cNvPr>
              <p:cNvCxnSpPr>
                <a:stCxn id="63" idx="4"/>
                <a:endCxn id="66" idx="7"/>
              </p:cNvCxnSpPr>
              <p:nvPr/>
            </p:nvCxnSpPr>
            <p:spPr>
              <a:xfrm flipH="1">
                <a:off x="2239470" y="4953000"/>
                <a:ext cx="440863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2E0B19A4-517D-492D-A786-4394FF957DE8}"/>
                  </a:ext>
                </a:extLst>
              </p:cNvPr>
              <p:cNvCxnSpPr>
                <a:stCxn id="63" idx="2"/>
                <a:endCxn id="65" idx="6"/>
              </p:cNvCxnSpPr>
              <p:nvPr/>
            </p:nvCxnSpPr>
            <p:spPr>
              <a:xfrm flipH="1">
                <a:off x="1610526" y="4585830"/>
                <a:ext cx="701380" cy="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CBB9BEF4-BC64-4220-863B-75B1F9186448}"/>
                  </a:ext>
                </a:extLst>
              </p:cNvPr>
              <p:cNvSpPr/>
              <p:nvPr/>
            </p:nvSpPr>
            <p:spPr>
              <a:xfrm>
                <a:off x="7584527" y="4218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9B98638D-EAD8-4AFE-BD3C-C9C04312CBFC}"/>
                  </a:ext>
                </a:extLst>
              </p:cNvPr>
              <p:cNvSpPr/>
              <p:nvPr/>
            </p:nvSpPr>
            <p:spPr>
              <a:xfrm>
                <a:off x="6146294" y="4218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12</a:t>
                </a: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62C54933-61E4-42F4-B9FD-04872A3E0B86}"/>
                  </a:ext>
                </a:extLst>
              </p:cNvPr>
              <p:cNvSpPr/>
              <p:nvPr/>
            </p:nvSpPr>
            <p:spPr>
              <a:xfrm>
                <a:off x="6883148" y="5361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14</a:t>
                </a:r>
              </a:p>
            </p:txBody>
          </p: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4044814E-F25F-4EAF-9742-DE6F9D5D2AF6}"/>
                  </a:ext>
                </a:extLst>
              </p:cNvPr>
              <p:cNvCxnSpPr>
                <a:stCxn id="75" idx="1"/>
                <a:endCxn id="74" idx="4"/>
              </p:cNvCxnSpPr>
              <p:nvPr/>
            </p:nvCxnSpPr>
            <p:spPr>
              <a:xfrm flipH="1" flipV="1">
                <a:off x="6514721" y="4953000"/>
                <a:ext cx="476337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DD605F92-3F48-404F-B4C6-36A222763865}"/>
                  </a:ext>
                </a:extLst>
              </p:cNvPr>
              <p:cNvCxnSpPr>
                <a:stCxn id="73" idx="4"/>
                <a:endCxn id="75" idx="7"/>
              </p:cNvCxnSpPr>
              <p:nvPr/>
            </p:nvCxnSpPr>
            <p:spPr>
              <a:xfrm flipH="1">
                <a:off x="7512091" y="4953000"/>
                <a:ext cx="440863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3A3F772F-69CD-4BBD-AA9C-62FAE9D2ACE1}"/>
                  </a:ext>
                </a:extLst>
              </p:cNvPr>
              <p:cNvCxnSpPr>
                <a:stCxn id="73" idx="2"/>
                <a:endCxn id="74" idx="6"/>
              </p:cNvCxnSpPr>
              <p:nvPr/>
            </p:nvCxnSpPr>
            <p:spPr>
              <a:xfrm flipH="1">
                <a:off x="6883147" y="4585830"/>
                <a:ext cx="701380" cy="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BA531DC2-41BA-47C5-8E44-012C561F2EFA}"/>
                </a:ext>
              </a:extLst>
            </p:cNvPr>
            <p:cNvCxnSpPr>
              <a:stCxn id="46" idx="1"/>
              <a:endCxn id="85" idx="5"/>
            </p:cNvCxnSpPr>
            <p:nvPr/>
          </p:nvCxnSpPr>
          <p:spPr>
            <a:xfrm flipH="1" flipV="1">
              <a:off x="2940849" y="2483258"/>
              <a:ext cx="590153" cy="62374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92D88029-A24D-4A80-8DAD-3CEEF9D021F4}"/>
                </a:ext>
              </a:extLst>
            </p:cNvPr>
            <p:cNvCxnSpPr>
              <a:stCxn id="46" idx="3"/>
              <a:endCxn id="63" idx="7"/>
            </p:cNvCxnSpPr>
            <p:nvPr/>
          </p:nvCxnSpPr>
          <p:spPr>
            <a:xfrm flipH="1">
              <a:off x="2940849" y="3626258"/>
              <a:ext cx="590153" cy="69994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F2B314C8-5DCB-407B-B320-739970BC578A}"/>
                </a:ext>
              </a:extLst>
            </p:cNvPr>
            <p:cNvCxnSpPr>
              <a:stCxn id="47" idx="2"/>
            </p:cNvCxnSpPr>
            <p:nvPr/>
          </p:nvCxnSpPr>
          <p:spPr>
            <a:xfrm flipH="1">
              <a:off x="4159945" y="3366630"/>
              <a:ext cx="875921" cy="141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4B8992B0-4A22-431F-BA23-24D054A880DB}"/>
                </a:ext>
              </a:extLst>
            </p:cNvPr>
            <p:cNvCxnSpPr>
              <a:stCxn id="47" idx="7"/>
              <a:endCxn id="80" idx="3"/>
            </p:cNvCxnSpPr>
            <p:nvPr/>
          </p:nvCxnSpPr>
          <p:spPr>
            <a:xfrm flipV="1">
              <a:off x="5664809" y="2483255"/>
              <a:ext cx="589395" cy="62374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20C84C87-5B90-4293-9563-35424CC84DCE}"/>
                </a:ext>
              </a:extLst>
            </p:cNvPr>
            <p:cNvCxnSpPr>
              <a:stCxn id="74" idx="1"/>
              <a:endCxn id="47" idx="5"/>
            </p:cNvCxnSpPr>
            <p:nvPr/>
          </p:nvCxnSpPr>
          <p:spPr>
            <a:xfrm flipH="1" flipV="1">
              <a:off x="5664809" y="3626258"/>
              <a:ext cx="589395" cy="69994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55525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35188" y="5469201"/>
            <a:ext cx="2632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7 total units </a:t>
            </a:r>
            <a:r>
              <a:rPr lang="en-US" sz="2000" dirty="0"/>
              <a:t>flow over 7-8 to get from 2 to nodes 8-14 </a:t>
            </a:r>
          </a:p>
        </p:txBody>
      </p:sp>
      <p:sp>
        <p:nvSpPr>
          <p:cNvPr id="43" name="Oval 42"/>
          <p:cNvSpPr/>
          <p:nvPr/>
        </p:nvSpPr>
        <p:spPr>
          <a:xfrm>
            <a:off x="4856032" y="350520"/>
            <a:ext cx="3983168" cy="61722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 rot="15728675">
            <a:off x="3357787" y="4095602"/>
            <a:ext cx="1859518" cy="607073"/>
          </a:xfrm>
          <a:custGeom>
            <a:avLst/>
            <a:gdLst>
              <a:gd name="connsiteX0" fmla="*/ 1097280 w 1100857"/>
              <a:gd name="connsiteY0" fmla="*/ 457200 h 457200"/>
              <a:gd name="connsiteX1" fmla="*/ 1036320 w 1100857"/>
              <a:gd name="connsiteY1" fmla="*/ 381000 h 457200"/>
              <a:gd name="connsiteX2" fmla="*/ 655320 w 1100857"/>
              <a:gd name="connsiteY2" fmla="*/ 76200 h 457200"/>
              <a:gd name="connsiteX3" fmla="*/ 472440 w 1100857"/>
              <a:gd name="connsiteY3" fmla="*/ 274320 h 457200"/>
              <a:gd name="connsiteX4" fmla="*/ 0 w 1100857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857" h="457200">
                <a:moveTo>
                  <a:pt x="1097280" y="457200"/>
                </a:moveTo>
                <a:cubicBezTo>
                  <a:pt x="1103630" y="450850"/>
                  <a:pt x="1109980" y="444500"/>
                  <a:pt x="1036320" y="381000"/>
                </a:cubicBezTo>
                <a:cubicBezTo>
                  <a:pt x="962660" y="317500"/>
                  <a:pt x="749300" y="93980"/>
                  <a:pt x="655320" y="76200"/>
                </a:cubicBezTo>
                <a:cubicBezTo>
                  <a:pt x="561340" y="58420"/>
                  <a:pt x="581660" y="287020"/>
                  <a:pt x="472440" y="274320"/>
                </a:cubicBezTo>
                <a:cubicBezTo>
                  <a:pt x="363220" y="261620"/>
                  <a:pt x="181610" y="130810"/>
                  <a:pt x="0" y="0"/>
                </a:cubicBezTo>
              </a:path>
            </a:pathLst>
          </a:custGeom>
          <a:noFill/>
          <a:ln>
            <a:head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630680" y="2358952"/>
            <a:ext cx="3230880" cy="827316"/>
          </a:xfrm>
          <a:custGeom>
            <a:avLst/>
            <a:gdLst>
              <a:gd name="connsiteX0" fmla="*/ 0 w 3230880"/>
              <a:gd name="connsiteY0" fmla="*/ 33728 h 827316"/>
              <a:gd name="connsiteX1" fmla="*/ 533400 w 3230880"/>
              <a:gd name="connsiteY1" fmla="*/ 33728 h 827316"/>
              <a:gd name="connsiteX2" fmla="*/ 792480 w 3230880"/>
              <a:gd name="connsiteY2" fmla="*/ 384248 h 827316"/>
              <a:gd name="connsiteX3" fmla="*/ 1386840 w 3230880"/>
              <a:gd name="connsiteY3" fmla="*/ 490928 h 827316"/>
              <a:gd name="connsiteX4" fmla="*/ 2362200 w 3230880"/>
              <a:gd name="connsiteY4" fmla="*/ 521408 h 827316"/>
              <a:gd name="connsiteX5" fmla="*/ 2697480 w 3230880"/>
              <a:gd name="connsiteY5" fmla="*/ 780488 h 827316"/>
              <a:gd name="connsiteX6" fmla="*/ 3230880 w 3230880"/>
              <a:gd name="connsiteY6" fmla="*/ 826208 h 8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0880" h="827316">
                <a:moveTo>
                  <a:pt x="0" y="33728"/>
                </a:moveTo>
                <a:cubicBezTo>
                  <a:pt x="200660" y="4518"/>
                  <a:pt x="401320" y="-24692"/>
                  <a:pt x="533400" y="33728"/>
                </a:cubicBezTo>
                <a:cubicBezTo>
                  <a:pt x="665480" y="92148"/>
                  <a:pt x="650240" y="308048"/>
                  <a:pt x="792480" y="384248"/>
                </a:cubicBezTo>
                <a:cubicBezTo>
                  <a:pt x="934720" y="460448"/>
                  <a:pt x="1125220" y="468068"/>
                  <a:pt x="1386840" y="490928"/>
                </a:cubicBezTo>
                <a:cubicBezTo>
                  <a:pt x="1648460" y="513788"/>
                  <a:pt x="2143760" y="473148"/>
                  <a:pt x="2362200" y="521408"/>
                </a:cubicBezTo>
                <a:cubicBezTo>
                  <a:pt x="2580640" y="569668"/>
                  <a:pt x="2552700" y="729688"/>
                  <a:pt x="2697480" y="780488"/>
                </a:cubicBezTo>
                <a:cubicBezTo>
                  <a:pt x="2842260" y="831288"/>
                  <a:pt x="3036570" y="828748"/>
                  <a:pt x="3230880" y="826208"/>
                </a:cubicBez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1B213C9-6FEE-409D-9F01-C100025B398A}"/>
              </a:ext>
            </a:extLst>
          </p:cNvPr>
          <p:cNvGrpSpPr/>
          <p:nvPr/>
        </p:nvGrpSpPr>
        <p:grpSpPr>
          <a:xfrm>
            <a:off x="838200" y="713457"/>
            <a:ext cx="7518653" cy="5382543"/>
            <a:chOff x="838200" y="713457"/>
            <a:chExt cx="7518653" cy="5382543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0090F602-6B4B-4FA8-9120-12BCA1613443}"/>
                </a:ext>
              </a:extLst>
            </p:cNvPr>
            <p:cNvSpPr/>
            <p:nvPr/>
          </p:nvSpPr>
          <p:spPr>
            <a:xfrm>
              <a:off x="3423092" y="2999459"/>
              <a:ext cx="736853" cy="73434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171CCD2F-1550-4D3C-A343-6B0CCF593BBB}"/>
                </a:ext>
              </a:extLst>
            </p:cNvPr>
            <p:cNvSpPr/>
            <p:nvPr/>
          </p:nvSpPr>
          <p:spPr>
            <a:xfrm>
              <a:off x="5035866" y="2999459"/>
              <a:ext cx="736853" cy="73434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8</a:t>
              </a:r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F23FC4D1-921F-4E98-B75E-B5881CA043E2}"/>
                </a:ext>
              </a:extLst>
            </p:cNvPr>
            <p:cNvGrpSpPr/>
            <p:nvPr/>
          </p:nvGrpSpPr>
          <p:grpSpPr>
            <a:xfrm>
              <a:off x="838200" y="713459"/>
              <a:ext cx="2210559" cy="1877341"/>
              <a:chOff x="838200" y="713459"/>
              <a:chExt cx="2210559" cy="1877341"/>
            </a:xfrm>
          </p:grpSpPr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4A8F1C8B-2CCB-46A6-A633-179E6807568A}"/>
                  </a:ext>
                </a:extLst>
              </p:cNvPr>
              <p:cNvSpPr/>
              <p:nvPr/>
            </p:nvSpPr>
            <p:spPr>
              <a:xfrm>
                <a:off x="2311906" y="18564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D55D6A97-75F0-4230-BB93-90F8617A1849}"/>
                  </a:ext>
                </a:extLst>
              </p:cNvPr>
              <p:cNvSpPr/>
              <p:nvPr/>
            </p:nvSpPr>
            <p:spPr>
              <a:xfrm>
                <a:off x="838200" y="1856458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7DC89DA4-2256-4A42-8396-D262AF95793B}"/>
                  </a:ext>
                </a:extLst>
              </p:cNvPr>
              <p:cNvSpPr/>
              <p:nvPr/>
            </p:nvSpPr>
            <p:spPr>
              <a:xfrm>
                <a:off x="1575053" y="7134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cxnSp>
            <p:nvCxnSpPr>
              <p:cNvPr id="123" name="Straight Arrow Connector 122">
                <a:extLst>
                  <a:ext uri="{FF2B5EF4-FFF2-40B4-BE49-F238E27FC236}">
                    <a16:creationId xmlns:a16="http://schemas.microsoft.com/office/drawing/2014/main" id="{53427E07-5E21-4407-BDEF-EAF1B8A0B7C7}"/>
                  </a:ext>
                </a:extLst>
              </p:cNvPr>
              <p:cNvCxnSpPr>
                <a:stCxn id="122" idx="3"/>
                <a:endCxn id="121" idx="0"/>
              </p:cNvCxnSpPr>
              <p:nvPr/>
            </p:nvCxnSpPr>
            <p:spPr>
              <a:xfrm flipH="1">
                <a:off x="1206627" y="1340258"/>
                <a:ext cx="476336" cy="51620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Arrow Connector 123">
                <a:extLst>
                  <a:ext uri="{FF2B5EF4-FFF2-40B4-BE49-F238E27FC236}">
                    <a16:creationId xmlns:a16="http://schemas.microsoft.com/office/drawing/2014/main" id="{6D77CA86-4CB0-4B88-B6CA-C551A871BA1A}"/>
                  </a:ext>
                </a:extLst>
              </p:cNvPr>
              <p:cNvCxnSpPr>
                <a:stCxn id="120" idx="0"/>
                <a:endCxn id="122" idx="5"/>
              </p:cNvCxnSpPr>
              <p:nvPr/>
            </p:nvCxnSpPr>
            <p:spPr>
              <a:xfrm flipH="1" flipV="1">
                <a:off x="2203996" y="1340258"/>
                <a:ext cx="476337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Arrow Connector 124">
                <a:extLst>
                  <a:ext uri="{FF2B5EF4-FFF2-40B4-BE49-F238E27FC236}">
                    <a16:creationId xmlns:a16="http://schemas.microsoft.com/office/drawing/2014/main" id="{C93064EB-E0B4-4682-9E53-0055B1A3DB40}"/>
                  </a:ext>
                </a:extLst>
              </p:cNvPr>
              <p:cNvCxnSpPr>
                <a:stCxn id="120" idx="2"/>
                <a:endCxn id="121" idx="6"/>
              </p:cNvCxnSpPr>
              <p:nvPr/>
            </p:nvCxnSpPr>
            <p:spPr>
              <a:xfrm flipH="1" flipV="1">
                <a:off x="1575053" y="2223629"/>
                <a:ext cx="736853" cy="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745D9744-9F60-482C-BF6D-52D51216EC6A}"/>
                </a:ext>
              </a:extLst>
            </p:cNvPr>
            <p:cNvGrpSpPr/>
            <p:nvPr/>
          </p:nvGrpSpPr>
          <p:grpSpPr>
            <a:xfrm>
              <a:off x="6146294" y="713457"/>
              <a:ext cx="2210559" cy="1877341"/>
              <a:chOff x="6146294" y="713457"/>
              <a:chExt cx="2210559" cy="1877341"/>
            </a:xfrm>
          </p:grpSpPr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2F0A0909-D255-4B56-B84A-61C5E3D824BB}"/>
                  </a:ext>
                </a:extLst>
              </p:cNvPr>
              <p:cNvSpPr/>
              <p:nvPr/>
            </p:nvSpPr>
            <p:spPr>
              <a:xfrm>
                <a:off x="7620000" y="1856457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B3A45B9B-FD67-4C67-B1BC-369218C08ABB}"/>
                  </a:ext>
                </a:extLst>
              </p:cNvPr>
              <p:cNvSpPr/>
              <p:nvPr/>
            </p:nvSpPr>
            <p:spPr>
              <a:xfrm>
                <a:off x="6146294" y="1856456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E94989F8-FEB7-4727-9C7F-5D8419CAFBCD}"/>
                  </a:ext>
                </a:extLst>
              </p:cNvPr>
              <p:cNvSpPr/>
              <p:nvPr/>
            </p:nvSpPr>
            <p:spPr>
              <a:xfrm>
                <a:off x="6883147" y="713457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cxnSp>
            <p:nvCxnSpPr>
              <p:cNvPr id="117" name="Straight Arrow Connector 116">
                <a:extLst>
                  <a:ext uri="{FF2B5EF4-FFF2-40B4-BE49-F238E27FC236}">
                    <a16:creationId xmlns:a16="http://schemas.microsoft.com/office/drawing/2014/main" id="{8E22838E-EAF7-4BEC-93AC-A12AAD1EE073}"/>
                  </a:ext>
                </a:extLst>
              </p:cNvPr>
              <p:cNvCxnSpPr>
                <a:stCxn id="116" idx="3"/>
                <a:endCxn id="115" idx="0"/>
              </p:cNvCxnSpPr>
              <p:nvPr/>
            </p:nvCxnSpPr>
            <p:spPr>
              <a:xfrm flipH="1">
                <a:off x="6514721" y="1340256"/>
                <a:ext cx="476336" cy="51620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Arrow Connector 117">
                <a:extLst>
                  <a:ext uri="{FF2B5EF4-FFF2-40B4-BE49-F238E27FC236}">
                    <a16:creationId xmlns:a16="http://schemas.microsoft.com/office/drawing/2014/main" id="{C699C66A-7D4B-4DC7-94FE-ED58277BC440}"/>
                  </a:ext>
                </a:extLst>
              </p:cNvPr>
              <p:cNvCxnSpPr>
                <a:stCxn id="114" idx="0"/>
                <a:endCxn id="116" idx="5"/>
              </p:cNvCxnSpPr>
              <p:nvPr/>
            </p:nvCxnSpPr>
            <p:spPr>
              <a:xfrm flipH="1" flipV="1">
                <a:off x="7512090" y="1340256"/>
                <a:ext cx="476337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Arrow Connector 118">
                <a:extLst>
                  <a:ext uri="{FF2B5EF4-FFF2-40B4-BE49-F238E27FC236}">
                    <a16:creationId xmlns:a16="http://schemas.microsoft.com/office/drawing/2014/main" id="{8121F56B-2860-4254-9195-362F9ED32FF5}"/>
                  </a:ext>
                </a:extLst>
              </p:cNvPr>
              <p:cNvCxnSpPr>
                <a:stCxn id="114" idx="2"/>
                <a:endCxn id="115" idx="6"/>
              </p:cNvCxnSpPr>
              <p:nvPr/>
            </p:nvCxnSpPr>
            <p:spPr>
              <a:xfrm flipH="1" flipV="1">
                <a:off x="6883147" y="2223627"/>
                <a:ext cx="736853" cy="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4261829F-D0B7-4454-9D05-F4F5BA3D3577}"/>
                </a:ext>
              </a:extLst>
            </p:cNvPr>
            <p:cNvGrpSpPr/>
            <p:nvPr/>
          </p:nvGrpSpPr>
          <p:grpSpPr>
            <a:xfrm>
              <a:off x="873673" y="4218659"/>
              <a:ext cx="7447707" cy="1877341"/>
              <a:chOff x="873673" y="4218659"/>
              <a:chExt cx="7447707" cy="1877341"/>
            </a:xfrm>
          </p:grpSpPr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0F5C893F-7D55-45D8-B5D0-3EDDAE64D0A8}"/>
                  </a:ext>
                </a:extLst>
              </p:cNvPr>
              <p:cNvSpPr/>
              <p:nvPr/>
            </p:nvSpPr>
            <p:spPr>
              <a:xfrm>
                <a:off x="2311906" y="4218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72B4090F-C086-4B9D-AA22-9D5EF94BE028}"/>
                  </a:ext>
                </a:extLst>
              </p:cNvPr>
              <p:cNvSpPr/>
              <p:nvPr/>
            </p:nvSpPr>
            <p:spPr>
              <a:xfrm>
                <a:off x="873673" y="4218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B43C1EEB-CE6B-4DBB-8784-331AE3A27C8B}"/>
                  </a:ext>
                </a:extLst>
              </p:cNvPr>
              <p:cNvSpPr/>
              <p:nvPr/>
            </p:nvSpPr>
            <p:spPr>
              <a:xfrm>
                <a:off x="1610527" y="5361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cxnSp>
            <p:nvCxnSpPr>
              <p:cNvPr id="105" name="Straight Arrow Connector 104">
                <a:extLst>
                  <a:ext uri="{FF2B5EF4-FFF2-40B4-BE49-F238E27FC236}">
                    <a16:creationId xmlns:a16="http://schemas.microsoft.com/office/drawing/2014/main" id="{6439561A-2075-4A12-8BE0-52AA9CC2AE39}"/>
                  </a:ext>
                </a:extLst>
              </p:cNvPr>
              <p:cNvCxnSpPr>
                <a:stCxn id="104" idx="1"/>
                <a:endCxn id="103" idx="4"/>
              </p:cNvCxnSpPr>
              <p:nvPr/>
            </p:nvCxnSpPr>
            <p:spPr>
              <a:xfrm flipH="1" flipV="1">
                <a:off x="1242100" y="4953000"/>
                <a:ext cx="476337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>
                <a:extLst>
                  <a:ext uri="{FF2B5EF4-FFF2-40B4-BE49-F238E27FC236}">
                    <a16:creationId xmlns:a16="http://schemas.microsoft.com/office/drawing/2014/main" id="{308BD6F8-5E7A-4F48-A6BB-0160F1B374B8}"/>
                  </a:ext>
                </a:extLst>
              </p:cNvPr>
              <p:cNvCxnSpPr>
                <a:stCxn id="102" idx="4"/>
                <a:endCxn id="104" idx="7"/>
              </p:cNvCxnSpPr>
              <p:nvPr/>
            </p:nvCxnSpPr>
            <p:spPr>
              <a:xfrm flipH="1">
                <a:off x="2239470" y="4953000"/>
                <a:ext cx="440863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B76A00F1-AAF5-4C8C-938B-304A33B6F1F6}"/>
                  </a:ext>
                </a:extLst>
              </p:cNvPr>
              <p:cNvCxnSpPr>
                <a:stCxn id="102" idx="2"/>
                <a:endCxn id="103" idx="6"/>
              </p:cNvCxnSpPr>
              <p:nvPr/>
            </p:nvCxnSpPr>
            <p:spPr>
              <a:xfrm flipH="1">
                <a:off x="1610526" y="4585830"/>
                <a:ext cx="701380" cy="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6E2572D8-1D00-489C-ABD4-91103C6D51D0}"/>
                  </a:ext>
                </a:extLst>
              </p:cNvPr>
              <p:cNvSpPr/>
              <p:nvPr/>
            </p:nvSpPr>
            <p:spPr>
              <a:xfrm>
                <a:off x="7584527" y="4218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6AF8205A-F8C5-49DF-9F83-EDEA3CAB0B9B}"/>
                  </a:ext>
                </a:extLst>
              </p:cNvPr>
              <p:cNvSpPr/>
              <p:nvPr/>
            </p:nvSpPr>
            <p:spPr>
              <a:xfrm>
                <a:off x="6146294" y="4218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12</a:t>
                </a:r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7E500667-963E-4123-B779-87AA53526D41}"/>
                  </a:ext>
                </a:extLst>
              </p:cNvPr>
              <p:cNvSpPr/>
              <p:nvPr/>
            </p:nvSpPr>
            <p:spPr>
              <a:xfrm>
                <a:off x="6883148" y="5361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14</a:t>
                </a:r>
              </a:p>
            </p:txBody>
          </p:sp>
          <p:cxnSp>
            <p:nvCxnSpPr>
              <p:cNvPr id="111" name="Straight Arrow Connector 110">
                <a:extLst>
                  <a:ext uri="{FF2B5EF4-FFF2-40B4-BE49-F238E27FC236}">
                    <a16:creationId xmlns:a16="http://schemas.microsoft.com/office/drawing/2014/main" id="{74AE09D6-DE74-411A-857B-4D88D5F3E2A2}"/>
                  </a:ext>
                </a:extLst>
              </p:cNvPr>
              <p:cNvCxnSpPr>
                <a:stCxn id="110" idx="1"/>
                <a:endCxn id="109" idx="4"/>
              </p:cNvCxnSpPr>
              <p:nvPr/>
            </p:nvCxnSpPr>
            <p:spPr>
              <a:xfrm flipH="1" flipV="1">
                <a:off x="6514721" y="4953000"/>
                <a:ext cx="476337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>
                <a:extLst>
                  <a:ext uri="{FF2B5EF4-FFF2-40B4-BE49-F238E27FC236}">
                    <a16:creationId xmlns:a16="http://schemas.microsoft.com/office/drawing/2014/main" id="{81F74421-A50B-4398-AEE0-3861921F7AB3}"/>
                  </a:ext>
                </a:extLst>
              </p:cNvPr>
              <p:cNvCxnSpPr>
                <a:stCxn id="108" idx="4"/>
                <a:endCxn id="110" idx="7"/>
              </p:cNvCxnSpPr>
              <p:nvPr/>
            </p:nvCxnSpPr>
            <p:spPr>
              <a:xfrm flipH="1">
                <a:off x="7512091" y="4953000"/>
                <a:ext cx="440863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Arrow Connector 112">
                <a:extLst>
                  <a:ext uri="{FF2B5EF4-FFF2-40B4-BE49-F238E27FC236}">
                    <a16:creationId xmlns:a16="http://schemas.microsoft.com/office/drawing/2014/main" id="{CA867726-F73A-4398-8265-0C0F068D701E}"/>
                  </a:ext>
                </a:extLst>
              </p:cNvPr>
              <p:cNvCxnSpPr>
                <a:stCxn id="108" idx="2"/>
                <a:endCxn id="109" idx="6"/>
              </p:cNvCxnSpPr>
              <p:nvPr/>
            </p:nvCxnSpPr>
            <p:spPr>
              <a:xfrm flipH="1">
                <a:off x="6883147" y="4585830"/>
                <a:ext cx="701380" cy="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6FA141CD-6663-45FE-BF00-29197A91327D}"/>
                </a:ext>
              </a:extLst>
            </p:cNvPr>
            <p:cNvCxnSpPr>
              <a:stCxn id="92" idx="1"/>
              <a:endCxn id="120" idx="5"/>
            </p:cNvCxnSpPr>
            <p:nvPr/>
          </p:nvCxnSpPr>
          <p:spPr>
            <a:xfrm flipH="1" flipV="1">
              <a:off x="2940849" y="2483258"/>
              <a:ext cx="590153" cy="62374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C52F2183-FD85-4612-9E7B-E3154C3AB190}"/>
                </a:ext>
              </a:extLst>
            </p:cNvPr>
            <p:cNvCxnSpPr>
              <a:stCxn id="92" idx="3"/>
              <a:endCxn id="102" idx="7"/>
            </p:cNvCxnSpPr>
            <p:nvPr/>
          </p:nvCxnSpPr>
          <p:spPr>
            <a:xfrm flipH="1">
              <a:off x="2940849" y="3626258"/>
              <a:ext cx="590153" cy="69994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61BA007A-CD09-4D63-80F9-E0D9CF26A639}"/>
                </a:ext>
              </a:extLst>
            </p:cNvPr>
            <p:cNvCxnSpPr>
              <a:stCxn id="93" idx="2"/>
            </p:cNvCxnSpPr>
            <p:nvPr/>
          </p:nvCxnSpPr>
          <p:spPr>
            <a:xfrm flipH="1">
              <a:off x="4159945" y="3366630"/>
              <a:ext cx="875921" cy="141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DA1DD5BC-2269-4468-A23C-2143511180EE}"/>
                </a:ext>
              </a:extLst>
            </p:cNvPr>
            <p:cNvCxnSpPr>
              <a:stCxn id="93" idx="7"/>
              <a:endCxn id="115" idx="3"/>
            </p:cNvCxnSpPr>
            <p:nvPr/>
          </p:nvCxnSpPr>
          <p:spPr>
            <a:xfrm flipV="1">
              <a:off x="5664809" y="2483255"/>
              <a:ext cx="589395" cy="62374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F4AD3FB3-956A-4B4F-8AB6-10A7E0DADE6C}"/>
                </a:ext>
              </a:extLst>
            </p:cNvPr>
            <p:cNvCxnSpPr>
              <a:stCxn id="109" idx="1"/>
              <a:endCxn id="93" idx="5"/>
            </p:cNvCxnSpPr>
            <p:nvPr/>
          </p:nvCxnSpPr>
          <p:spPr>
            <a:xfrm flipH="1" flipV="1">
              <a:off x="5664809" y="3626258"/>
              <a:ext cx="589395" cy="69994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9453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35188" y="5469201"/>
            <a:ext cx="2632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7 total units </a:t>
            </a:r>
            <a:r>
              <a:rPr lang="en-US" sz="2000" dirty="0"/>
              <a:t>flow over 7-8 to get from 3 to nodes 8-14 </a:t>
            </a:r>
          </a:p>
        </p:txBody>
      </p:sp>
      <p:sp>
        <p:nvSpPr>
          <p:cNvPr id="43" name="Oval 42"/>
          <p:cNvSpPr/>
          <p:nvPr/>
        </p:nvSpPr>
        <p:spPr>
          <a:xfrm>
            <a:off x="4856032" y="350520"/>
            <a:ext cx="3983168" cy="61722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 rot="15728675">
            <a:off x="3357787" y="4095602"/>
            <a:ext cx="1859518" cy="607073"/>
          </a:xfrm>
          <a:custGeom>
            <a:avLst/>
            <a:gdLst>
              <a:gd name="connsiteX0" fmla="*/ 1097280 w 1100857"/>
              <a:gd name="connsiteY0" fmla="*/ 457200 h 457200"/>
              <a:gd name="connsiteX1" fmla="*/ 1036320 w 1100857"/>
              <a:gd name="connsiteY1" fmla="*/ 381000 h 457200"/>
              <a:gd name="connsiteX2" fmla="*/ 655320 w 1100857"/>
              <a:gd name="connsiteY2" fmla="*/ 76200 h 457200"/>
              <a:gd name="connsiteX3" fmla="*/ 472440 w 1100857"/>
              <a:gd name="connsiteY3" fmla="*/ 274320 h 457200"/>
              <a:gd name="connsiteX4" fmla="*/ 0 w 1100857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857" h="457200">
                <a:moveTo>
                  <a:pt x="1097280" y="457200"/>
                </a:moveTo>
                <a:cubicBezTo>
                  <a:pt x="1103630" y="450850"/>
                  <a:pt x="1109980" y="444500"/>
                  <a:pt x="1036320" y="381000"/>
                </a:cubicBezTo>
                <a:cubicBezTo>
                  <a:pt x="962660" y="317500"/>
                  <a:pt x="749300" y="93980"/>
                  <a:pt x="655320" y="76200"/>
                </a:cubicBezTo>
                <a:cubicBezTo>
                  <a:pt x="561340" y="58420"/>
                  <a:pt x="581660" y="287020"/>
                  <a:pt x="472440" y="274320"/>
                </a:cubicBezTo>
                <a:cubicBezTo>
                  <a:pt x="363220" y="261620"/>
                  <a:pt x="181610" y="130810"/>
                  <a:pt x="0" y="0"/>
                </a:cubicBezTo>
              </a:path>
            </a:pathLst>
          </a:custGeom>
          <a:noFill/>
          <a:ln>
            <a:head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3093720" y="2316480"/>
            <a:ext cx="1767840" cy="943751"/>
          </a:xfrm>
          <a:custGeom>
            <a:avLst/>
            <a:gdLst>
              <a:gd name="connsiteX0" fmla="*/ 0 w 1767840"/>
              <a:gd name="connsiteY0" fmla="*/ 0 h 943751"/>
              <a:gd name="connsiteX1" fmla="*/ 472440 w 1767840"/>
              <a:gd name="connsiteY1" fmla="*/ 548640 h 943751"/>
              <a:gd name="connsiteX2" fmla="*/ 899160 w 1767840"/>
              <a:gd name="connsiteY2" fmla="*/ 518160 h 943751"/>
              <a:gd name="connsiteX3" fmla="*/ 1295400 w 1767840"/>
              <a:gd name="connsiteY3" fmla="*/ 914400 h 943751"/>
              <a:gd name="connsiteX4" fmla="*/ 1767840 w 1767840"/>
              <a:gd name="connsiteY4" fmla="*/ 914400 h 943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7840" h="943751">
                <a:moveTo>
                  <a:pt x="0" y="0"/>
                </a:moveTo>
                <a:cubicBezTo>
                  <a:pt x="161290" y="231140"/>
                  <a:pt x="322580" y="462280"/>
                  <a:pt x="472440" y="548640"/>
                </a:cubicBezTo>
                <a:cubicBezTo>
                  <a:pt x="622300" y="635000"/>
                  <a:pt x="762000" y="457200"/>
                  <a:pt x="899160" y="518160"/>
                </a:cubicBezTo>
                <a:cubicBezTo>
                  <a:pt x="1036320" y="579120"/>
                  <a:pt x="1150620" y="848360"/>
                  <a:pt x="1295400" y="914400"/>
                </a:cubicBezTo>
                <a:cubicBezTo>
                  <a:pt x="1440180" y="980440"/>
                  <a:pt x="1767840" y="914400"/>
                  <a:pt x="1767840" y="914400"/>
                </a:cubicBez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9EB225B-F099-4C4C-ABF2-D38B833AF86C}"/>
              </a:ext>
            </a:extLst>
          </p:cNvPr>
          <p:cNvGrpSpPr/>
          <p:nvPr/>
        </p:nvGrpSpPr>
        <p:grpSpPr>
          <a:xfrm>
            <a:off x="838200" y="713457"/>
            <a:ext cx="7518653" cy="5382543"/>
            <a:chOff x="838200" y="713457"/>
            <a:chExt cx="7518653" cy="5382543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4ECCA400-70F9-41EF-82D2-441B8BED338E}"/>
                </a:ext>
              </a:extLst>
            </p:cNvPr>
            <p:cNvSpPr/>
            <p:nvPr/>
          </p:nvSpPr>
          <p:spPr>
            <a:xfrm>
              <a:off x="3423092" y="2999459"/>
              <a:ext cx="736853" cy="73434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B8A67E80-E441-4EB8-96BB-E6B17C9BC2BC}"/>
                </a:ext>
              </a:extLst>
            </p:cNvPr>
            <p:cNvSpPr/>
            <p:nvPr/>
          </p:nvSpPr>
          <p:spPr>
            <a:xfrm>
              <a:off x="5035866" y="2999459"/>
              <a:ext cx="736853" cy="73434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8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4F03FB2-683B-4B5E-8ECD-A96DDF4305E4}"/>
                </a:ext>
              </a:extLst>
            </p:cNvPr>
            <p:cNvGrpSpPr/>
            <p:nvPr/>
          </p:nvGrpSpPr>
          <p:grpSpPr>
            <a:xfrm>
              <a:off x="838200" y="713459"/>
              <a:ext cx="2210559" cy="1877341"/>
              <a:chOff x="838200" y="713459"/>
              <a:chExt cx="2210559" cy="1877341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677EA14-7AA9-4F24-A220-394A09F38C3C}"/>
                  </a:ext>
                </a:extLst>
              </p:cNvPr>
              <p:cNvSpPr/>
              <p:nvPr/>
            </p:nvSpPr>
            <p:spPr>
              <a:xfrm>
                <a:off x="2311906" y="18564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5E8E96E8-5B02-4F61-A5F9-C23BAF56D885}"/>
                  </a:ext>
                </a:extLst>
              </p:cNvPr>
              <p:cNvSpPr/>
              <p:nvPr/>
            </p:nvSpPr>
            <p:spPr>
              <a:xfrm>
                <a:off x="838200" y="1856458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1E405523-A103-4E08-B920-ABA3D1554AEB}"/>
                  </a:ext>
                </a:extLst>
              </p:cNvPr>
              <p:cNvSpPr/>
              <p:nvPr/>
            </p:nvSpPr>
            <p:spPr>
              <a:xfrm>
                <a:off x="1575053" y="7134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A974E0D4-C179-40B2-8734-2BCA4C45A158}"/>
                  </a:ext>
                </a:extLst>
              </p:cNvPr>
              <p:cNvCxnSpPr>
                <a:stCxn id="87" idx="3"/>
                <a:endCxn id="86" idx="0"/>
              </p:cNvCxnSpPr>
              <p:nvPr/>
            </p:nvCxnSpPr>
            <p:spPr>
              <a:xfrm flipH="1">
                <a:off x="1206627" y="1340258"/>
                <a:ext cx="476336" cy="51620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>
                <a:extLst>
                  <a:ext uri="{FF2B5EF4-FFF2-40B4-BE49-F238E27FC236}">
                    <a16:creationId xmlns:a16="http://schemas.microsoft.com/office/drawing/2014/main" id="{546ACADF-10D9-48E0-A118-DBF26CC3D302}"/>
                  </a:ext>
                </a:extLst>
              </p:cNvPr>
              <p:cNvCxnSpPr>
                <a:stCxn id="85" idx="0"/>
                <a:endCxn id="87" idx="5"/>
              </p:cNvCxnSpPr>
              <p:nvPr/>
            </p:nvCxnSpPr>
            <p:spPr>
              <a:xfrm flipH="1" flipV="1">
                <a:off x="2203996" y="1340258"/>
                <a:ext cx="476337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2F9F3EF2-35D4-4493-81AB-982D8870D27B}"/>
                  </a:ext>
                </a:extLst>
              </p:cNvPr>
              <p:cNvCxnSpPr>
                <a:stCxn id="85" idx="2"/>
                <a:endCxn id="86" idx="6"/>
              </p:cNvCxnSpPr>
              <p:nvPr/>
            </p:nvCxnSpPr>
            <p:spPr>
              <a:xfrm flipH="1" flipV="1">
                <a:off x="1575053" y="2223629"/>
                <a:ext cx="736853" cy="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6367E975-C2DD-4898-AD96-F9DE2761FBF2}"/>
                </a:ext>
              </a:extLst>
            </p:cNvPr>
            <p:cNvGrpSpPr/>
            <p:nvPr/>
          </p:nvGrpSpPr>
          <p:grpSpPr>
            <a:xfrm>
              <a:off x="6146294" y="713457"/>
              <a:ext cx="2210559" cy="1877341"/>
              <a:chOff x="6146294" y="713457"/>
              <a:chExt cx="2210559" cy="1877341"/>
            </a:xfrm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2D3FBE7-DCD3-4DC3-890A-2E64E581133B}"/>
                  </a:ext>
                </a:extLst>
              </p:cNvPr>
              <p:cNvSpPr/>
              <p:nvPr/>
            </p:nvSpPr>
            <p:spPr>
              <a:xfrm>
                <a:off x="7620000" y="1856457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66C94324-F314-4611-8C74-119E50662B1A}"/>
                  </a:ext>
                </a:extLst>
              </p:cNvPr>
              <p:cNvSpPr/>
              <p:nvPr/>
            </p:nvSpPr>
            <p:spPr>
              <a:xfrm>
                <a:off x="6146294" y="1856456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99CB56CD-667D-427F-AEF5-B676CE433960}"/>
                  </a:ext>
                </a:extLst>
              </p:cNvPr>
              <p:cNvSpPr/>
              <p:nvPr/>
            </p:nvSpPr>
            <p:spPr>
              <a:xfrm>
                <a:off x="6883147" y="713457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D6114B1C-FB17-48BA-BF5D-41D81FDE6DE7}"/>
                  </a:ext>
                </a:extLst>
              </p:cNvPr>
              <p:cNvCxnSpPr>
                <a:stCxn id="81" idx="3"/>
                <a:endCxn id="80" idx="0"/>
              </p:cNvCxnSpPr>
              <p:nvPr/>
            </p:nvCxnSpPr>
            <p:spPr>
              <a:xfrm flipH="1">
                <a:off x="6514721" y="1340256"/>
                <a:ext cx="476336" cy="51620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8878BACE-C750-4C54-9F0E-D1050F78D08A}"/>
                  </a:ext>
                </a:extLst>
              </p:cNvPr>
              <p:cNvCxnSpPr>
                <a:stCxn id="79" idx="0"/>
                <a:endCxn id="81" idx="5"/>
              </p:cNvCxnSpPr>
              <p:nvPr/>
            </p:nvCxnSpPr>
            <p:spPr>
              <a:xfrm flipH="1" flipV="1">
                <a:off x="7512090" y="1340256"/>
                <a:ext cx="476337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F2985553-FE45-425B-90E5-89EE3E30CDB7}"/>
                  </a:ext>
                </a:extLst>
              </p:cNvPr>
              <p:cNvCxnSpPr>
                <a:stCxn id="79" idx="2"/>
                <a:endCxn id="80" idx="6"/>
              </p:cNvCxnSpPr>
              <p:nvPr/>
            </p:nvCxnSpPr>
            <p:spPr>
              <a:xfrm flipH="1" flipV="1">
                <a:off x="6883147" y="2223627"/>
                <a:ext cx="736853" cy="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48A7D5F4-1E9B-42DC-8313-0B03A31528AC}"/>
                </a:ext>
              </a:extLst>
            </p:cNvPr>
            <p:cNvGrpSpPr/>
            <p:nvPr/>
          </p:nvGrpSpPr>
          <p:grpSpPr>
            <a:xfrm>
              <a:off x="873673" y="4218659"/>
              <a:ext cx="7447707" cy="1877341"/>
              <a:chOff x="873673" y="4218659"/>
              <a:chExt cx="7447707" cy="1877341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A8B98060-8764-471A-8718-1660B78C751F}"/>
                  </a:ext>
                </a:extLst>
              </p:cNvPr>
              <p:cNvSpPr/>
              <p:nvPr/>
            </p:nvSpPr>
            <p:spPr>
              <a:xfrm>
                <a:off x="2311906" y="4218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6EBDC6AB-A0DD-4D6F-BBDD-A93809E26D78}"/>
                  </a:ext>
                </a:extLst>
              </p:cNvPr>
              <p:cNvSpPr/>
              <p:nvPr/>
            </p:nvSpPr>
            <p:spPr>
              <a:xfrm>
                <a:off x="873673" y="4218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CDF30A52-1233-4E0A-8DE8-4A6D05451184}"/>
                  </a:ext>
                </a:extLst>
              </p:cNvPr>
              <p:cNvSpPr/>
              <p:nvPr/>
            </p:nvSpPr>
            <p:spPr>
              <a:xfrm>
                <a:off x="1610527" y="5361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7104F4C6-EA16-4F97-A860-D85CBF30C86A}"/>
                  </a:ext>
                </a:extLst>
              </p:cNvPr>
              <p:cNvCxnSpPr>
                <a:stCxn id="66" idx="1"/>
                <a:endCxn id="65" idx="4"/>
              </p:cNvCxnSpPr>
              <p:nvPr/>
            </p:nvCxnSpPr>
            <p:spPr>
              <a:xfrm flipH="1" flipV="1">
                <a:off x="1242100" y="4953000"/>
                <a:ext cx="476337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5E9FD89D-7477-4D48-8F78-D73CA8E6536E}"/>
                  </a:ext>
                </a:extLst>
              </p:cNvPr>
              <p:cNvCxnSpPr>
                <a:stCxn id="63" idx="4"/>
                <a:endCxn id="66" idx="7"/>
              </p:cNvCxnSpPr>
              <p:nvPr/>
            </p:nvCxnSpPr>
            <p:spPr>
              <a:xfrm flipH="1">
                <a:off x="2239470" y="4953000"/>
                <a:ext cx="440863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9E840E08-E9A1-46C3-85EB-9F35AF8B1A3D}"/>
                  </a:ext>
                </a:extLst>
              </p:cNvPr>
              <p:cNvCxnSpPr>
                <a:stCxn id="63" idx="2"/>
                <a:endCxn id="65" idx="6"/>
              </p:cNvCxnSpPr>
              <p:nvPr/>
            </p:nvCxnSpPr>
            <p:spPr>
              <a:xfrm flipH="1">
                <a:off x="1610526" y="4585830"/>
                <a:ext cx="701380" cy="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9845B058-FC0B-4682-B246-80DB0A79B295}"/>
                  </a:ext>
                </a:extLst>
              </p:cNvPr>
              <p:cNvSpPr/>
              <p:nvPr/>
            </p:nvSpPr>
            <p:spPr>
              <a:xfrm>
                <a:off x="7584527" y="4218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14B3951B-8F1B-4E64-AB67-D5F25D805585}"/>
                  </a:ext>
                </a:extLst>
              </p:cNvPr>
              <p:cNvSpPr/>
              <p:nvPr/>
            </p:nvSpPr>
            <p:spPr>
              <a:xfrm>
                <a:off x="6146294" y="4218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12</a:t>
                </a: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6F28D3DA-1304-4EBC-81E1-DB026E186204}"/>
                  </a:ext>
                </a:extLst>
              </p:cNvPr>
              <p:cNvSpPr/>
              <p:nvPr/>
            </p:nvSpPr>
            <p:spPr>
              <a:xfrm>
                <a:off x="6883148" y="5361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14</a:t>
                </a:r>
              </a:p>
            </p:txBody>
          </p: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F3040880-499B-4440-A8D9-0AABD6F42803}"/>
                  </a:ext>
                </a:extLst>
              </p:cNvPr>
              <p:cNvCxnSpPr>
                <a:stCxn id="75" idx="1"/>
                <a:endCxn id="74" idx="4"/>
              </p:cNvCxnSpPr>
              <p:nvPr/>
            </p:nvCxnSpPr>
            <p:spPr>
              <a:xfrm flipH="1" flipV="1">
                <a:off x="6514721" y="4953000"/>
                <a:ext cx="476337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2B70E470-6FDC-4F1F-84B9-2B59716117A8}"/>
                  </a:ext>
                </a:extLst>
              </p:cNvPr>
              <p:cNvCxnSpPr>
                <a:stCxn id="73" idx="4"/>
                <a:endCxn id="75" idx="7"/>
              </p:cNvCxnSpPr>
              <p:nvPr/>
            </p:nvCxnSpPr>
            <p:spPr>
              <a:xfrm flipH="1">
                <a:off x="7512091" y="4953000"/>
                <a:ext cx="440863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9C73DDE1-4869-4076-AA0D-DE6453F9646F}"/>
                  </a:ext>
                </a:extLst>
              </p:cNvPr>
              <p:cNvCxnSpPr>
                <a:stCxn id="73" idx="2"/>
                <a:endCxn id="74" idx="6"/>
              </p:cNvCxnSpPr>
              <p:nvPr/>
            </p:nvCxnSpPr>
            <p:spPr>
              <a:xfrm flipH="1">
                <a:off x="6883147" y="4585830"/>
                <a:ext cx="701380" cy="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26844DE3-41E6-45FA-83BC-76291396BA4C}"/>
                </a:ext>
              </a:extLst>
            </p:cNvPr>
            <p:cNvCxnSpPr>
              <a:stCxn id="46" idx="1"/>
              <a:endCxn id="85" idx="5"/>
            </p:cNvCxnSpPr>
            <p:nvPr/>
          </p:nvCxnSpPr>
          <p:spPr>
            <a:xfrm flipH="1" flipV="1">
              <a:off x="2940849" y="2483258"/>
              <a:ext cx="590153" cy="62374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A8146BAE-DD1C-4D24-AC2F-2D4BF70A5F68}"/>
                </a:ext>
              </a:extLst>
            </p:cNvPr>
            <p:cNvCxnSpPr>
              <a:stCxn id="46" idx="3"/>
              <a:endCxn id="63" idx="7"/>
            </p:cNvCxnSpPr>
            <p:nvPr/>
          </p:nvCxnSpPr>
          <p:spPr>
            <a:xfrm flipH="1">
              <a:off x="2940849" y="3626258"/>
              <a:ext cx="590153" cy="69994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12826970-1743-40A0-9C61-AC1B032EB5D6}"/>
                </a:ext>
              </a:extLst>
            </p:cNvPr>
            <p:cNvCxnSpPr>
              <a:stCxn id="47" idx="2"/>
            </p:cNvCxnSpPr>
            <p:nvPr/>
          </p:nvCxnSpPr>
          <p:spPr>
            <a:xfrm flipH="1">
              <a:off x="4159945" y="3366630"/>
              <a:ext cx="875921" cy="141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9163BBB3-4D18-4474-B6C5-704871EADB38}"/>
                </a:ext>
              </a:extLst>
            </p:cNvPr>
            <p:cNvCxnSpPr>
              <a:stCxn id="47" idx="7"/>
              <a:endCxn id="80" idx="3"/>
            </p:cNvCxnSpPr>
            <p:nvPr/>
          </p:nvCxnSpPr>
          <p:spPr>
            <a:xfrm flipV="1">
              <a:off x="5664809" y="2483255"/>
              <a:ext cx="589395" cy="62374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894BAE42-9FFE-4FCA-8957-3462ABDAADC1}"/>
                </a:ext>
              </a:extLst>
            </p:cNvPr>
            <p:cNvCxnSpPr>
              <a:stCxn id="74" idx="1"/>
              <a:endCxn id="47" idx="5"/>
            </p:cNvCxnSpPr>
            <p:nvPr/>
          </p:nvCxnSpPr>
          <p:spPr>
            <a:xfrm flipH="1" flipV="1">
              <a:off x="5664809" y="3626258"/>
              <a:ext cx="589395" cy="69994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18343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81547" y="207713"/>
            <a:ext cx="2632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7 x 7 = 49 total units </a:t>
            </a:r>
            <a:r>
              <a:rPr lang="en-US" sz="2000" dirty="0"/>
              <a:t>flow over 7-8 from nodes 1-7 to 8-14 </a:t>
            </a:r>
          </a:p>
        </p:txBody>
      </p:sp>
      <p:sp>
        <p:nvSpPr>
          <p:cNvPr id="43" name="Oval 42"/>
          <p:cNvSpPr/>
          <p:nvPr/>
        </p:nvSpPr>
        <p:spPr>
          <a:xfrm>
            <a:off x="4953000" y="457200"/>
            <a:ext cx="3803334" cy="58674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 rot="4198464">
            <a:off x="3572167" y="2120022"/>
            <a:ext cx="1920271" cy="372043"/>
          </a:xfrm>
          <a:custGeom>
            <a:avLst/>
            <a:gdLst>
              <a:gd name="connsiteX0" fmla="*/ 1097280 w 1100857"/>
              <a:gd name="connsiteY0" fmla="*/ 457200 h 457200"/>
              <a:gd name="connsiteX1" fmla="*/ 1036320 w 1100857"/>
              <a:gd name="connsiteY1" fmla="*/ 381000 h 457200"/>
              <a:gd name="connsiteX2" fmla="*/ 655320 w 1100857"/>
              <a:gd name="connsiteY2" fmla="*/ 76200 h 457200"/>
              <a:gd name="connsiteX3" fmla="*/ 472440 w 1100857"/>
              <a:gd name="connsiteY3" fmla="*/ 274320 h 457200"/>
              <a:gd name="connsiteX4" fmla="*/ 0 w 1100857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857" h="457200">
                <a:moveTo>
                  <a:pt x="1097280" y="457200"/>
                </a:moveTo>
                <a:cubicBezTo>
                  <a:pt x="1103630" y="450850"/>
                  <a:pt x="1109980" y="444500"/>
                  <a:pt x="1036320" y="381000"/>
                </a:cubicBezTo>
                <a:cubicBezTo>
                  <a:pt x="962660" y="317500"/>
                  <a:pt x="749300" y="93980"/>
                  <a:pt x="655320" y="76200"/>
                </a:cubicBezTo>
                <a:cubicBezTo>
                  <a:pt x="561340" y="58420"/>
                  <a:pt x="581660" y="287020"/>
                  <a:pt x="472440" y="274320"/>
                </a:cubicBezTo>
                <a:cubicBezTo>
                  <a:pt x="363220" y="261620"/>
                  <a:pt x="181610" y="130810"/>
                  <a:pt x="0" y="0"/>
                </a:cubicBezTo>
              </a:path>
            </a:pathLst>
          </a:custGeom>
          <a:noFill/>
          <a:ln>
            <a:head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81000" y="533400"/>
            <a:ext cx="3906546" cy="57912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5AB76E4-2D1F-4E0E-997D-7721AF434C91}"/>
              </a:ext>
            </a:extLst>
          </p:cNvPr>
          <p:cNvGrpSpPr/>
          <p:nvPr/>
        </p:nvGrpSpPr>
        <p:grpSpPr>
          <a:xfrm>
            <a:off x="838200" y="713457"/>
            <a:ext cx="7518653" cy="5382543"/>
            <a:chOff x="838200" y="713457"/>
            <a:chExt cx="7518653" cy="5382543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694B349-09EA-4327-84C7-D0320C2E91EB}"/>
                </a:ext>
              </a:extLst>
            </p:cNvPr>
            <p:cNvSpPr/>
            <p:nvPr/>
          </p:nvSpPr>
          <p:spPr>
            <a:xfrm>
              <a:off x="3423092" y="2999459"/>
              <a:ext cx="736853" cy="73434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1104727-0226-48E2-94B8-B5F42FD10A30}"/>
                </a:ext>
              </a:extLst>
            </p:cNvPr>
            <p:cNvSpPr/>
            <p:nvPr/>
          </p:nvSpPr>
          <p:spPr>
            <a:xfrm>
              <a:off x="5035866" y="2999459"/>
              <a:ext cx="736853" cy="73434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8</a:t>
              </a: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1B77045C-28D3-4E59-BE41-3036454259B8}"/>
                </a:ext>
              </a:extLst>
            </p:cNvPr>
            <p:cNvGrpSpPr/>
            <p:nvPr/>
          </p:nvGrpSpPr>
          <p:grpSpPr>
            <a:xfrm>
              <a:off x="838200" y="713459"/>
              <a:ext cx="2210559" cy="1877341"/>
              <a:chOff x="838200" y="713459"/>
              <a:chExt cx="2210559" cy="1877341"/>
            </a:xfrm>
          </p:grpSpPr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F636F06B-6291-4E03-9695-CC8C71158DA8}"/>
                  </a:ext>
                </a:extLst>
              </p:cNvPr>
              <p:cNvSpPr/>
              <p:nvPr/>
            </p:nvSpPr>
            <p:spPr>
              <a:xfrm>
                <a:off x="2311906" y="18564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5738C1B7-4CC5-40D6-94C5-A6DEFA33B594}"/>
                  </a:ext>
                </a:extLst>
              </p:cNvPr>
              <p:cNvSpPr/>
              <p:nvPr/>
            </p:nvSpPr>
            <p:spPr>
              <a:xfrm>
                <a:off x="838200" y="1856458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2B25B01E-9E76-48DA-B644-500B079C7864}"/>
                  </a:ext>
                </a:extLst>
              </p:cNvPr>
              <p:cNvSpPr/>
              <p:nvPr/>
            </p:nvSpPr>
            <p:spPr>
              <a:xfrm>
                <a:off x="1575053" y="7134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cxnSp>
            <p:nvCxnSpPr>
              <p:cNvPr id="89" name="Straight Arrow Connector 88">
                <a:extLst>
                  <a:ext uri="{FF2B5EF4-FFF2-40B4-BE49-F238E27FC236}">
                    <a16:creationId xmlns:a16="http://schemas.microsoft.com/office/drawing/2014/main" id="{256E9F48-3B39-429E-B836-C813B8FC8897}"/>
                  </a:ext>
                </a:extLst>
              </p:cNvPr>
              <p:cNvCxnSpPr>
                <a:stCxn id="88" idx="3"/>
                <a:endCxn id="87" idx="0"/>
              </p:cNvCxnSpPr>
              <p:nvPr/>
            </p:nvCxnSpPr>
            <p:spPr>
              <a:xfrm flipH="1">
                <a:off x="1206627" y="1340258"/>
                <a:ext cx="476336" cy="51620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18E77C3C-AF37-4C65-9721-6726EEEA94FB}"/>
                  </a:ext>
                </a:extLst>
              </p:cNvPr>
              <p:cNvCxnSpPr>
                <a:stCxn id="86" idx="0"/>
                <a:endCxn id="88" idx="5"/>
              </p:cNvCxnSpPr>
              <p:nvPr/>
            </p:nvCxnSpPr>
            <p:spPr>
              <a:xfrm flipH="1" flipV="1">
                <a:off x="2203996" y="1340258"/>
                <a:ext cx="476337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17804369-50F3-4EE2-8A29-BDFC6B6DD585}"/>
                  </a:ext>
                </a:extLst>
              </p:cNvPr>
              <p:cNvCxnSpPr>
                <a:stCxn id="86" idx="2"/>
                <a:endCxn id="87" idx="6"/>
              </p:cNvCxnSpPr>
              <p:nvPr/>
            </p:nvCxnSpPr>
            <p:spPr>
              <a:xfrm flipH="1" flipV="1">
                <a:off x="1575053" y="2223629"/>
                <a:ext cx="736853" cy="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20C2981-9745-4068-A149-F17FB96F3182}"/>
                </a:ext>
              </a:extLst>
            </p:cNvPr>
            <p:cNvGrpSpPr/>
            <p:nvPr/>
          </p:nvGrpSpPr>
          <p:grpSpPr>
            <a:xfrm>
              <a:off x="6146294" y="713457"/>
              <a:ext cx="2210559" cy="1877341"/>
              <a:chOff x="6146294" y="713457"/>
              <a:chExt cx="2210559" cy="1877341"/>
            </a:xfrm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2C2253D4-024C-422B-B85B-55607BC55F5E}"/>
                  </a:ext>
                </a:extLst>
              </p:cNvPr>
              <p:cNvSpPr/>
              <p:nvPr/>
            </p:nvSpPr>
            <p:spPr>
              <a:xfrm>
                <a:off x="7620000" y="1856457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88A08661-571A-4209-8B74-1232628C9DCD}"/>
                  </a:ext>
                </a:extLst>
              </p:cNvPr>
              <p:cNvSpPr/>
              <p:nvPr/>
            </p:nvSpPr>
            <p:spPr>
              <a:xfrm>
                <a:off x="6146294" y="1856456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A9A7390B-0DCE-4FA6-A91D-5534FC79F84D}"/>
                  </a:ext>
                </a:extLst>
              </p:cNvPr>
              <p:cNvSpPr/>
              <p:nvPr/>
            </p:nvSpPr>
            <p:spPr>
              <a:xfrm>
                <a:off x="6883147" y="713457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980DD2D1-A49E-45EA-9CDB-38F4E115D9C4}"/>
                  </a:ext>
                </a:extLst>
              </p:cNvPr>
              <p:cNvCxnSpPr>
                <a:stCxn id="82" idx="3"/>
                <a:endCxn id="81" idx="0"/>
              </p:cNvCxnSpPr>
              <p:nvPr/>
            </p:nvCxnSpPr>
            <p:spPr>
              <a:xfrm flipH="1">
                <a:off x="6514721" y="1340256"/>
                <a:ext cx="476336" cy="51620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B2DC60E4-C7ED-43E0-9012-0F58ECFD47B6}"/>
                  </a:ext>
                </a:extLst>
              </p:cNvPr>
              <p:cNvCxnSpPr>
                <a:stCxn id="80" idx="0"/>
                <a:endCxn id="82" idx="5"/>
              </p:cNvCxnSpPr>
              <p:nvPr/>
            </p:nvCxnSpPr>
            <p:spPr>
              <a:xfrm flipH="1" flipV="1">
                <a:off x="7512090" y="1340256"/>
                <a:ext cx="476337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>
                <a:extLst>
                  <a:ext uri="{FF2B5EF4-FFF2-40B4-BE49-F238E27FC236}">
                    <a16:creationId xmlns:a16="http://schemas.microsoft.com/office/drawing/2014/main" id="{56E310DA-C954-4F17-A701-437842E0AD80}"/>
                  </a:ext>
                </a:extLst>
              </p:cNvPr>
              <p:cNvCxnSpPr>
                <a:stCxn id="80" idx="2"/>
                <a:endCxn id="81" idx="6"/>
              </p:cNvCxnSpPr>
              <p:nvPr/>
            </p:nvCxnSpPr>
            <p:spPr>
              <a:xfrm flipH="1" flipV="1">
                <a:off x="6883147" y="2223627"/>
                <a:ext cx="736853" cy="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F3EFF076-6404-47F4-ABE3-F2DB16C3EFBD}"/>
                </a:ext>
              </a:extLst>
            </p:cNvPr>
            <p:cNvGrpSpPr/>
            <p:nvPr/>
          </p:nvGrpSpPr>
          <p:grpSpPr>
            <a:xfrm>
              <a:off x="873673" y="4218659"/>
              <a:ext cx="7447707" cy="1877341"/>
              <a:chOff x="873673" y="4218659"/>
              <a:chExt cx="7447707" cy="1877341"/>
            </a:xfrm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20A3F10C-C5D7-4F8E-B84B-A582D8C68D5B}"/>
                  </a:ext>
                </a:extLst>
              </p:cNvPr>
              <p:cNvSpPr/>
              <p:nvPr/>
            </p:nvSpPr>
            <p:spPr>
              <a:xfrm>
                <a:off x="2311906" y="4218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FAB5DA31-4AC4-4BAC-965C-55E2132AF46E}"/>
                  </a:ext>
                </a:extLst>
              </p:cNvPr>
              <p:cNvSpPr/>
              <p:nvPr/>
            </p:nvSpPr>
            <p:spPr>
              <a:xfrm>
                <a:off x="873673" y="4218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E03C94E4-25DC-4713-902F-24425E7FAE54}"/>
                  </a:ext>
                </a:extLst>
              </p:cNvPr>
              <p:cNvSpPr/>
              <p:nvPr/>
            </p:nvSpPr>
            <p:spPr>
              <a:xfrm>
                <a:off x="1610527" y="5361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80B2CA2A-4339-4D2E-AF14-FFEE2EABE55E}"/>
                  </a:ext>
                </a:extLst>
              </p:cNvPr>
              <p:cNvCxnSpPr>
                <a:stCxn id="68" idx="1"/>
                <a:endCxn id="66" idx="4"/>
              </p:cNvCxnSpPr>
              <p:nvPr/>
            </p:nvCxnSpPr>
            <p:spPr>
              <a:xfrm flipH="1" flipV="1">
                <a:off x="1242100" y="4953000"/>
                <a:ext cx="476337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93A81F65-8E7F-4B42-9C32-36B80C886629}"/>
                  </a:ext>
                </a:extLst>
              </p:cNvPr>
              <p:cNvCxnSpPr>
                <a:stCxn id="65" idx="4"/>
                <a:endCxn id="68" idx="7"/>
              </p:cNvCxnSpPr>
              <p:nvPr/>
            </p:nvCxnSpPr>
            <p:spPr>
              <a:xfrm flipH="1">
                <a:off x="2239470" y="4953000"/>
                <a:ext cx="440863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CEDFDD2C-4DC8-4C2E-B355-B902BE87FBFA}"/>
                  </a:ext>
                </a:extLst>
              </p:cNvPr>
              <p:cNvCxnSpPr>
                <a:stCxn id="65" idx="2"/>
                <a:endCxn id="66" idx="6"/>
              </p:cNvCxnSpPr>
              <p:nvPr/>
            </p:nvCxnSpPr>
            <p:spPr>
              <a:xfrm flipH="1">
                <a:off x="1610526" y="4585830"/>
                <a:ext cx="701380" cy="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5C7A5A35-5D3B-49F2-AA80-5F993088A7A3}"/>
                  </a:ext>
                </a:extLst>
              </p:cNvPr>
              <p:cNvSpPr/>
              <p:nvPr/>
            </p:nvSpPr>
            <p:spPr>
              <a:xfrm>
                <a:off x="7584527" y="4218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BCCBE5C5-2806-4A67-8600-E78E7DE8A248}"/>
                  </a:ext>
                </a:extLst>
              </p:cNvPr>
              <p:cNvSpPr/>
              <p:nvPr/>
            </p:nvSpPr>
            <p:spPr>
              <a:xfrm>
                <a:off x="6146294" y="4218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12</a:t>
                </a: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AFE3477F-53AC-4C1D-8EB7-E26B7DBDB472}"/>
                  </a:ext>
                </a:extLst>
              </p:cNvPr>
              <p:cNvSpPr/>
              <p:nvPr/>
            </p:nvSpPr>
            <p:spPr>
              <a:xfrm>
                <a:off x="6883148" y="5361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14</a:t>
                </a:r>
              </a:p>
            </p:txBody>
          </p: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EF367A78-DD3A-400C-8780-7E3133F01212}"/>
                  </a:ext>
                </a:extLst>
              </p:cNvPr>
              <p:cNvCxnSpPr>
                <a:stCxn id="76" idx="1"/>
                <a:endCxn id="75" idx="4"/>
              </p:cNvCxnSpPr>
              <p:nvPr/>
            </p:nvCxnSpPr>
            <p:spPr>
              <a:xfrm flipH="1" flipV="1">
                <a:off x="6514721" y="4953000"/>
                <a:ext cx="476337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106930B0-751A-45EE-9DE8-F596A9D02D7A}"/>
                  </a:ext>
                </a:extLst>
              </p:cNvPr>
              <p:cNvCxnSpPr>
                <a:stCxn id="74" idx="4"/>
                <a:endCxn id="76" idx="7"/>
              </p:cNvCxnSpPr>
              <p:nvPr/>
            </p:nvCxnSpPr>
            <p:spPr>
              <a:xfrm flipH="1">
                <a:off x="7512091" y="4953000"/>
                <a:ext cx="440863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851E12BB-C220-4A83-BABA-C6B5ACA6B6E3}"/>
                  </a:ext>
                </a:extLst>
              </p:cNvPr>
              <p:cNvCxnSpPr>
                <a:stCxn id="74" idx="2"/>
                <a:endCxn id="75" idx="6"/>
              </p:cNvCxnSpPr>
              <p:nvPr/>
            </p:nvCxnSpPr>
            <p:spPr>
              <a:xfrm flipH="1">
                <a:off x="6883147" y="4585830"/>
                <a:ext cx="701380" cy="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363A4A21-44A2-4606-9CC3-E7E37F569D54}"/>
                </a:ext>
              </a:extLst>
            </p:cNvPr>
            <p:cNvCxnSpPr>
              <a:stCxn id="47" idx="1"/>
              <a:endCxn id="86" idx="5"/>
            </p:cNvCxnSpPr>
            <p:nvPr/>
          </p:nvCxnSpPr>
          <p:spPr>
            <a:xfrm flipH="1" flipV="1">
              <a:off x="2940849" y="2483258"/>
              <a:ext cx="590153" cy="62374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E03BF805-4524-4072-8E7C-75A5EB969A84}"/>
                </a:ext>
              </a:extLst>
            </p:cNvPr>
            <p:cNvCxnSpPr>
              <a:stCxn id="47" idx="3"/>
              <a:endCxn id="65" idx="7"/>
            </p:cNvCxnSpPr>
            <p:nvPr/>
          </p:nvCxnSpPr>
          <p:spPr>
            <a:xfrm flipH="1">
              <a:off x="2940849" y="3626258"/>
              <a:ext cx="590153" cy="69994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20E64983-A148-47E7-9567-298AAB67A14E}"/>
                </a:ext>
              </a:extLst>
            </p:cNvPr>
            <p:cNvCxnSpPr>
              <a:stCxn id="48" idx="2"/>
            </p:cNvCxnSpPr>
            <p:nvPr/>
          </p:nvCxnSpPr>
          <p:spPr>
            <a:xfrm flipH="1">
              <a:off x="4159945" y="3366630"/>
              <a:ext cx="875921" cy="141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A46AF4B8-0E61-4E9D-AE44-E70FE523B508}"/>
                </a:ext>
              </a:extLst>
            </p:cNvPr>
            <p:cNvCxnSpPr>
              <a:stCxn id="48" idx="7"/>
              <a:endCxn id="81" idx="3"/>
            </p:cNvCxnSpPr>
            <p:nvPr/>
          </p:nvCxnSpPr>
          <p:spPr>
            <a:xfrm flipV="1">
              <a:off x="5664809" y="2483255"/>
              <a:ext cx="589395" cy="62374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FE514231-AE62-4A8A-A3D7-C8D1FC674D4C}"/>
                </a:ext>
              </a:extLst>
            </p:cNvPr>
            <p:cNvCxnSpPr>
              <a:stCxn id="75" idx="1"/>
              <a:endCxn id="48" idx="5"/>
            </p:cNvCxnSpPr>
            <p:nvPr/>
          </p:nvCxnSpPr>
          <p:spPr>
            <a:xfrm flipH="1" flipV="1">
              <a:off x="5664809" y="3626258"/>
              <a:ext cx="589395" cy="69994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72801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94465" y="742162"/>
            <a:ext cx="2865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Edge betweenness </a:t>
            </a:r>
            <a:r>
              <a:rPr lang="en-US" sz="2000" dirty="0"/>
              <a:t>=</a:t>
            </a:r>
            <a:r>
              <a:rPr lang="en-US" sz="2000" b="1" dirty="0"/>
              <a:t> 49</a:t>
            </a:r>
            <a:endParaRPr lang="en-US" sz="2000" dirty="0"/>
          </a:p>
        </p:txBody>
      </p:sp>
      <p:sp>
        <p:nvSpPr>
          <p:cNvPr id="44" name="Freeform 43"/>
          <p:cNvSpPr/>
          <p:nvPr/>
        </p:nvSpPr>
        <p:spPr>
          <a:xfrm rot="4198464">
            <a:off x="3572167" y="2120022"/>
            <a:ext cx="1920271" cy="372043"/>
          </a:xfrm>
          <a:custGeom>
            <a:avLst/>
            <a:gdLst>
              <a:gd name="connsiteX0" fmla="*/ 1097280 w 1100857"/>
              <a:gd name="connsiteY0" fmla="*/ 457200 h 457200"/>
              <a:gd name="connsiteX1" fmla="*/ 1036320 w 1100857"/>
              <a:gd name="connsiteY1" fmla="*/ 381000 h 457200"/>
              <a:gd name="connsiteX2" fmla="*/ 655320 w 1100857"/>
              <a:gd name="connsiteY2" fmla="*/ 76200 h 457200"/>
              <a:gd name="connsiteX3" fmla="*/ 472440 w 1100857"/>
              <a:gd name="connsiteY3" fmla="*/ 274320 h 457200"/>
              <a:gd name="connsiteX4" fmla="*/ 0 w 1100857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857" h="457200">
                <a:moveTo>
                  <a:pt x="1097280" y="457200"/>
                </a:moveTo>
                <a:cubicBezTo>
                  <a:pt x="1103630" y="450850"/>
                  <a:pt x="1109980" y="444500"/>
                  <a:pt x="1036320" y="381000"/>
                </a:cubicBezTo>
                <a:cubicBezTo>
                  <a:pt x="962660" y="317500"/>
                  <a:pt x="749300" y="93980"/>
                  <a:pt x="655320" y="76200"/>
                </a:cubicBezTo>
                <a:cubicBezTo>
                  <a:pt x="561340" y="58420"/>
                  <a:pt x="581660" y="287020"/>
                  <a:pt x="472440" y="274320"/>
                </a:cubicBezTo>
                <a:cubicBezTo>
                  <a:pt x="363220" y="261620"/>
                  <a:pt x="181610" y="130810"/>
                  <a:pt x="0" y="0"/>
                </a:cubicBezTo>
              </a:path>
            </a:pathLst>
          </a:custGeom>
          <a:noFill/>
          <a:ln>
            <a:head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5AB0488-82D5-4283-A515-379D74EF5947}"/>
              </a:ext>
            </a:extLst>
          </p:cNvPr>
          <p:cNvGrpSpPr/>
          <p:nvPr/>
        </p:nvGrpSpPr>
        <p:grpSpPr>
          <a:xfrm>
            <a:off x="838200" y="713457"/>
            <a:ext cx="7518653" cy="5382543"/>
            <a:chOff x="838200" y="713457"/>
            <a:chExt cx="7518653" cy="5382543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D019B3A-A793-4C3C-9B68-993140A4E1E7}"/>
                </a:ext>
              </a:extLst>
            </p:cNvPr>
            <p:cNvSpPr/>
            <p:nvPr/>
          </p:nvSpPr>
          <p:spPr>
            <a:xfrm>
              <a:off x="3423092" y="2999459"/>
              <a:ext cx="736853" cy="73434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47794BB-1A59-42E1-97D3-8B5FD093FE6A}"/>
                </a:ext>
              </a:extLst>
            </p:cNvPr>
            <p:cNvSpPr/>
            <p:nvPr/>
          </p:nvSpPr>
          <p:spPr>
            <a:xfrm>
              <a:off x="5035866" y="2999459"/>
              <a:ext cx="736853" cy="73434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8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80F317B2-3370-41E0-8641-00AB45CB6DFB}"/>
                </a:ext>
              </a:extLst>
            </p:cNvPr>
            <p:cNvGrpSpPr/>
            <p:nvPr/>
          </p:nvGrpSpPr>
          <p:grpSpPr>
            <a:xfrm>
              <a:off x="838200" y="713459"/>
              <a:ext cx="2210559" cy="1877341"/>
              <a:chOff x="838200" y="713459"/>
              <a:chExt cx="2210559" cy="1877341"/>
            </a:xfrm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C2ED75F5-474B-45B8-AED0-F6B65E886ECB}"/>
                  </a:ext>
                </a:extLst>
              </p:cNvPr>
              <p:cNvSpPr/>
              <p:nvPr/>
            </p:nvSpPr>
            <p:spPr>
              <a:xfrm>
                <a:off x="2311906" y="18564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1DE1CA8E-0A6B-495D-AD90-8ABE02BB045C}"/>
                  </a:ext>
                </a:extLst>
              </p:cNvPr>
              <p:cNvSpPr/>
              <p:nvPr/>
            </p:nvSpPr>
            <p:spPr>
              <a:xfrm>
                <a:off x="838200" y="1856458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2B12BFD6-7B56-449E-8366-80EDAA503EF3}"/>
                  </a:ext>
                </a:extLst>
              </p:cNvPr>
              <p:cNvSpPr/>
              <p:nvPr/>
            </p:nvSpPr>
            <p:spPr>
              <a:xfrm>
                <a:off x="1575053" y="7134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653914F2-49B4-40FD-9AFD-69A4A425549A}"/>
                  </a:ext>
                </a:extLst>
              </p:cNvPr>
              <p:cNvCxnSpPr>
                <a:stCxn id="86" idx="3"/>
                <a:endCxn id="85" idx="0"/>
              </p:cNvCxnSpPr>
              <p:nvPr/>
            </p:nvCxnSpPr>
            <p:spPr>
              <a:xfrm flipH="1">
                <a:off x="1206627" y="1340258"/>
                <a:ext cx="476336" cy="51620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97994EE8-F575-4839-84DC-6D5E054616C7}"/>
                  </a:ext>
                </a:extLst>
              </p:cNvPr>
              <p:cNvCxnSpPr>
                <a:stCxn id="84" idx="0"/>
                <a:endCxn id="86" idx="5"/>
              </p:cNvCxnSpPr>
              <p:nvPr/>
            </p:nvCxnSpPr>
            <p:spPr>
              <a:xfrm flipH="1" flipV="1">
                <a:off x="2203996" y="1340258"/>
                <a:ext cx="476337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>
                <a:extLst>
                  <a:ext uri="{FF2B5EF4-FFF2-40B4-BE49-F238E27FC236}">
                    <a16:creationId xmlns:a16="http://schemas.microsoft.com/office/drawing/2014/main" id="{06B1AC35-FB1F-4AE0-B123-98F7A0C6642D}"/>
                  </a:ext>
                </a:extLst>
              </p:cNvPr>
              <p:cNvCxnSpPr>
                <a:stCxn id="84" idx="2"/>
                <a:endCxn id="85" idx="6"/>
              </p:cNvCxnSpPr>
              <p:nvPr/>
            </p:nvCxnSpPr>
            <p:spPr>
              <a:xfrm flipH="1" flipV="1">
                <a:off x="1575053" y="2223629"/>
                <a:ext cx="736853" cy="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5C0F2F2-3D57-4AD7-B8C0-90EA68B74636}"/>
                </a:ext>
              </a:extLst>
            </p:cNvPr>
            <p:cNvGrpSpPr/>
            <p:nvPr/>
          </p:nvGrpSpPr>
          <p:grpSpPr>
            <a:xfrm>
              <a:off x="6146294" y="713457"/>
              <a:ext cx="2210559" cy="1877341"/>
              <a:chOff x="6146294" y="713457"/>
              <a:chExt cx="2210559" cy="1877341"/>
            </a:xfrm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C41AF642-0D4C-4EE1-A460-42B4326F2FD3}"/>
                  </a:ext>
                </a:extLst>
              </p:cNvPr>
              <p:cNvSpPr/>
              <p:nvPr/>
            </p:nvSpPr>
            <p:spPr>
              <a:xfrm>
                <a:off x="7620000" y="1856457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1B1A25A1-5FD0-4CA8-9AEB-BE7A8D598952}"/>
                  </a:ext>
                </a:extLst>
              </p:cNvPr>
              <p:cNvSpPr/>
              <p:nvPr/>
            </p:nvSpPr>
            <p:spPr>
              <a:xfrm>
                <a:off x="6146294" y="1856456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204B04D7-A68B-41DA-9C3C-563B05A57227}"/>
                  </a:ext>
                </a:extLst>
              </p:cNvPr>
              <p:cNvSpPr/>
              <p:nvPr/>
            </p:nvSpPr>
            <p:spPr>
              <a:xfrm>
                <a:off x="6883147" y="713457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F64EE804-8271-4FEF-8825-8C4FA662F55B}"/>
                  </a:ext>
                </a:extLst>
              </p:cNvPr>
              <p:cNvCxnSpPr>
                <a:stCxn id="80" idx="3"/>
                <a:endCxn id="79" idx="0"/>
              </p:cNvCxnSpPr>
              <p:nvPr/>
            </p:nvCxnSpPr>
            <p:spPr>
              <a:xfrm flipH="1">
                <a:off x="6514721" y="1340256"/>
                <a:ext cx="476336" cy="51620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61C86CE4-5DBA-49B6-80AD-02E12F1A8F32}"/>
                  </a:ext>
                </a:extLst>
              </p:cNvPr>
              <p:cNvCxnSpPr>
                <a:stCxn id="78" idx="0"/>
                <a:endCxn id="80" idx="5"/>
              </p:cNvCxnSpPr>
              <p:nvPr/>
            </p:nvCxnSpPr>
            <p:spPr>
              <a:xfrm flipH="1" flipV="1">
                <a:off x="7512090" y="1340256"/>
                <a:ext cx="476337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2FC3AE83-DCFC-4FBC-90E3-8B7D83E74B8A}"/>
                  </a:ext>
                </a:extLst>
              </p:cNvPr>
              <p:cNvCxnSpPr>
                <a:stCxn id="78" idx="2"/>
                <a:endCxn id="79" idx="6"/>
              </p:cNvCxnSpPr>
              <p:nvPr/>
            </p:nvCxnSpPr>
            <p:spPr>
              <a:xfrm flipH="1" flipV="1">
                <a:off x="6883147" y="2223627"/>
                <a:ext cx="736853" cy="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4E79F81-46AB-4C53-AB38-27981A58212E}"/>
                </a:ext>
              </a:extLst>
            </p:cNvPr>
            <p:cNvGrpSpPr/>
            <p:nvPr/>
          </p:nvGrpSpPr>
          <p:grpSpPr>
            <a:xfrm>
              <a:off x="873673" y="4218659"/>
              <a:ext cx="7447707" cy="1877341"/>
              <a:chOff x="873673" y="4218659"/>
              <a:chExt cx="7447707" cy="1877341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8E51CD13-4D58-45B9-A151-3853B7A072BB}"/>
                  </a:ext>
                </a:extLst>
              </p:cNvPr>
              <p:cNvSpPr/>
              <p:nvPr/>
            </p:nvSpPr>
            <p:spPr>
              <a:xfrm>
                <a:off x="2311906" y="4218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8CB11704-6A7D-499D-9017-E2C3CFB42131}"/>
                  </a:ext>
                </a:extLst>
              </p:cNvPr>
              <p:cNvSpPr/>
              <p:nvPr/>
            </p:nvSpPr>
            <p:spPr>
              <a:xfrm>
                <a:off x="873673" y="4218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535B9BC1-4347-425A-989E-F0E933AF676E}"/>
                  </a:ext>
                </a:extLst>
              </p:cNvPr>
              <p:cNvSpPr/>
              <p:nvPr/>
            </p:nvSpPr>
            <p:spPr>
              <a:xfrm>
                <a:off x="1610527" y="5361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6CE11C4B-051A-4760-8F43-22EB50D22A11}"/>
                  </a:ext>
                </a:extLst>
              </p:cNvPr>
              <p:cNvCxnSpPr>
                <a:stCxn id="65" idx="1"/>
                <a:endCxn id="63" idx="4"/>
              </p:cNvCxnSpPr>
              <p:nvPr/>
            </p:nvCxnSpPr>
            <p:spPr>
              <a:xfrm flipH="1" flipV="1">
                <a:off x="1242100" y="4953000"/>
                <a:ext cx="476337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C8D89F67-A2F2-4DF2-9261-8E90D5BDF8ED}"/>
                  </a:ext>
                </a:extLst>
              </p:cNvPr>
              <p:cNvCxnSpPr>
                <a:stCxn id="62" idx="4"/>
                <a:endCxn id="65" idx="7"/>
              </p:cNvCxnSpPr>
              <p:nvPr/>
            </p:nvCxnSpPr>
            <p:spPr>
              <a:xfrm flipH="1">
                <a:off x="2239470" y="4953000"/>
                <a:ext cx="440863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B0C15913-54B7-409C-A735-F9A2FE0B8802}"/>
                  </a:ext>
                </a:extLst>
              </p:cNvPr>
              <p:cNvCxnSpPr>
                <a:stCxn id="62" idx="2"/>
                <a:endCxn id="63" idx="6"/>
              </p:cNvCxnSpPr>
              <p:nvPr/>
            </p:nvCxnSpPr>
            <p:spPr>
              <a:xfrm flipH="1">
                <a:off x="1610526" y="4585830"/>
                <a:ext cx="701380" cy="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C18A5F34-9469-438F-9E8F-CD5185935229}"/>
                  </a:ext>
                </a:extLst>
              </p:cNvPr>
              <p:cNvSpPr/>
              <p:nvPr/>
            </p:nvSpPr>
            <p:spPr>
              <a:xfrm>
                <a:off x="7584527" y="4218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B6937268-4484-45DF-8117-3735D9115230}"/>
                  </a:ext>
                </a:extLst>
              </p:cNvPr>
              <p:cNvSpPr/>
              <p:nvPr/>
            </p:nvSpPr>
            <p:spPr>
              <a:xfrm>
                <a:off x="6146294" y="4218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12</a:t>
                </a: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8F8EA0A1-E1C3-41C9-BF71-73FE0E68E5B5}"/>
                  </a:ext>
                </a:extLst>
              </p:cNvPr>
              <p:cNvSpPr/>
              <p:nvPr/>
            </p:nvSpPr>
            <p:spPr>
              <a:xfrm>
                <a:off x="6883148" y="5361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14</a:t>
                </a:r>
              </a:p>
            </p:txBody>
          </p: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A0801CE6-E8C4-4B69-BFA0-2C2A306F3452}"/>
                  </a:ext>
                </a:extLst>
              </p:cNvPr>
              <p:cNvCxnSpPr>
                <a:stCxn id="74" idx="1"/>
                <a:endCxn id="73" idx="4"/>
              </p:cNvCxnSpPr>
              <p:nvPr/>
            </p:nvCxnSpPr>
            <p:spPr>
              <a:xfrm flipH="1" flipV="1">
                <a:off x="6514721" y="4953000"/>
                <a:ext cx="476337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57ACB7AF-AA37-471A-BA54-480056E6DA4B}"/>
                  </a:ext>
                </a:extLst>
              </p:cNvPr>
              <p:cNvCxnSpPr>
                <a:stCxn id="71" idx="4"/>
                <a:endCxn id="74" idx="7"/>
              </p:cNvCxnSpPr>
              <p:nvPr/>
            </p:nvCxnSpPr>
            <p:spPr>
              <a:xfrm flipH="1">
                <a:off x="7512091" y="4953000"/>
                <a:ext cx="440863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AFE8F6D1-2CDA-4D4C-B14C-7D140660AEF9}"/>
                  </a:ext>
                </a:extLst>
              </p:cNvPr>
              <p:cNvCxnSpPr>
                <a:stCxn id="71" idx="2"/>
                <a:endCxn id="73" idx="6"/>
              </p:cNvCxnSpPr>
              <p:nvPr/>
            </p:nvCxnSpPr>
            <p:spPr>
              <a:xfrm flipH="1">
                <a:off x="6883147" y="4585830"/>
                <a:ext cx="701380" cy="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346A6C95-CA5C-4BC6-84FE-09E89D396DF1}"/>
                </a:ext>
              </a:extLst>
            </p:cNvPr>
            <p:cNvCxnSpPr>
              <a:stCxn id="45" idx="1"/>
              <a:endCxn id="84" idx="5"/>
            </p:cNvCxnSpPr>
            <p:nvPr/>
          </p:nvCxnSpPr>
          <p:spPr>
            <a:xfrm flipH="1" flipV="1">
              <a:off x="2940849" y="2483258"/>
              <a:ext cx="590153" cy="62374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89017F26-B749-4DEF-8C58-D62BAB0A553A}"/>
                </a:ext>
              </a:extLst>
            </p:cNvPr>
            <p:cNvCxnSpPr>
              <a:stCxn id="45" idx="3"/>
              <a:endCxn id="62" idx="7"/>
            </p:cNvCxnSpPr>
            <p:nvPr/>
          </p:nvCxnSpPr>
          <p:spPr>
            <a:xfrm flipH="1">
              <a:off x="2940849" y="3626258"/>
              <a:ext cx="590153" cy="69994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EB42AFE9-9441-45AF-93F5-DA17E90702F8}"/>
                </a:ext>
              </a:extLst>
            </p:cNvPr>
            <p:cNvCxnSpPr>
              <a:stCxn id="46" idx="2"/>
            </p:cNvCxnSpPr>
            <p:nvPr/>
          </p:nvCxnSpPr>
          <p:spPr>
            <a:xfrm flipH="1">
              <a:off x="4159945" y="3366630"/>
              <a:ext cx="875921" cy="141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FE5520DC-000A-4C4F-87E7-626FF6E4769A}"/>
                </a:ext>
              </a:extLst>
            </p:cNvPr>
            <p:cNvCxnSpPr>
              <a:stCxn id="46" idx="7"/>
              <a:endCxn id="79" idx="3"/>
            </p:cNvCxnSpPr>
            <p:nvPr/>
          </p:nvCxnSpPr>
          <p:spPr>
            <a:xfrm flipV="1">
              <a:off x="5664809" y="2483255"/>
              <a:ext cx="589395" cy="62374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EF6BF61F-DE03-42EB-BDB6-16CC691325FC}"/>
                </a:ext>
              </a:extLst>
            </p:cNvPr>
            <p:cNvCxnSpPr>
              <a:stCxn id="73" idx="1"/>
              <a:endCxn id="46" idx="5"/>
            </p:cNvCxnSpPr>
            <p:nvPr/>
          </p:nvCxnSpPr>
          <p:spPr>
            <a:xfrm flipH="1" flipV="1">
              <a:off x="5664809" y="3626258"/>
              <a:ext cx="589395" cy="69994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28392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81547" y="1603210"/>
            <a:ext cx="2632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Calculate betweenness for edge 3-7 </a:t>
            </a:r>
          </a:p>
        </p:txBody>
      </p:sp>
      <p:sp>
        <p:nvSpPr>
          <p:cNvPr id="43" name="Freeform 42"/>
          <p:cNvSpPr/>
          <p:nvPr/>
        </p:nvSpPr>
        <p:spPr>
          <a:xfrm rot="7714875">
            <a:off x="3291171" y="2499254"/>
            <a:ext cx="569540" cy="183086"/>
          </a:xfrm>
          <a:custGeom>
            <a:avLst/>
            <a:gdLst>
              <a:gd name="connsiteX0" fmla="*/ 1097280 w 1100857"/>
              <a:gd name="connsiteY0" fmla="*/ 457200 h 457200"/>
              <a:gd name="connsiteX1" fmla="*/ 1036320 w 1100857"/>
              <a:gd name="connsiteY1" fmla="*/ 381000 h 457200"/>
              <a:gd name="connsiteX2" fmla="*/ 655320 w 1100857"/>
              <a:gd name="connsiteY2" fmla="*/ 76200 h 457200"/>
              <a:gd name="connsiteX3" fmla="*/ 472440 w 1100857"/>
              <a:gd name="connsiteY3" fmla="*/ 274320 h 457200"/>
              <a:gd name="connsiteX4" fmla="*/ 0 w 1100857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857" h="457200">
                <a:moveTo>
                  <a:pt x="1097280" y="457200"/>
                </a:moveTo>
                <a:cubicBezTo>
                  <a:pt x="1103630" y="450850"/>
                  <a:pt x="1109980" y="444500"/>
                  <a:pt x="1036320" y="381000"/>
                </a:cubicBezTo>
                <a:cubicBezTo>
                  <a:pt x="962660" y="317500"/>
                  <a:pt x="749300" y="93980"/>
                  <a:pt x="655320" y="76200"/>
                </a:cubicBezTo>
                <a:cubicBezTo>
                  <a:pt x="561340" y="58420"/>
                  <a:pt x="581660" y="287020"/>
                  <a:pt x="472440" y="274320"/>
                </a:cubicBezTo>
                <a:cubicBezTo>
                  <a:pt x="363220" y="261620"/>
                  <a:pt x="181610" y="130810"/>
                  <a:pt x="0" y="0"/>
                </a:cubicBezTo>
              </a:path>
            </a:pathLst>
          </a:custGeom>
          <a:noFill/>
          <a:ln>
            <a:head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09AB9D3-E9AF-4C57-95EC-7DDBC8424010}"/>
              </a:ext>
            </a:extLst>
          </p:cNvPr>
          <p:cNvGrpSpPr/>
          <p:nvPr/>
        </p:nvGrpSpPr>
        <p:grpSpPr>
          <a:xfrm>
            <a:off x="838200" y="713457"/>
            <a:ext cx="7518653" cy="5382543"/>
            <a:chOff x="838200" y="713457"/>
            <a:chExt cx="7518653" cy="5382543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8311E3F-59C7-4240-802D-EF6B2964C3A2}"/>
                </a:ext>
              </a:extLst>
            </p:cNvPr>
            <p:cNvSpPr/>
            <p:nvPr/>
          </p:nvSpPr>
          <p:spPr>
            <a:xfrm>
              <a:off x="3423092" y="2999459"/>
              <a:ext cx="736853" cy="73434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1EBFBD9-7CDE-4507-A2CF-01A2B0C79385}"/>
                </a:ext>
              </a:extLst>
            </p:cNvPr>
            <p:cNvSpPr/>
            <p:nvPr/>
          </p:nvSpPr>
          <p:spPr>
            <a:xfrm>
              <a:off x="5035866" y="2999459"/>
              <a:ext cx="736853" cy="73434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8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81A5315-8B7C-4073-8580-2F3DD6961BE3}"/>
                </a:ext>
              </a:extLst>
            </p:cNvPr>
            <p:cNvGrpSpPr/>
            <p:nvPr/>
          </p:nvGrpSpPr>
          <p:grpSpPr>
            <a:xfrm>
              <a:off x="838200" y="713459"/>
              <a:ext cx="2210559" cy="1877341"/>
              <a:chOff x="838200" y="713459"/>
              <a:chExt cx="2210559" cy="1877341"/>
            </a:xfrm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FD175D49-8BBA-44C8-847B-800A84FFC7DE}"/>
                  </a:ext>
                </a:extLst>
              </p:cNvPr>
              <p:cNvSpPr/>
              <p:nvPr/>
            </p:nvSpPr>
            <p:spPr>
              <a:xfrm>
                <a:off x="2311906" y="18564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92219FD4-3C35-44B9-923F-5F649B27864B}"/>
                  </a:ext>
                </a:extLst>
              </p:cNvPr>
              <p:cNvSpPr/>
              <p:nvPr/>
            </p:nvSpPr>
            <p:spPr>
              <a:xfrm>
                <a:off x="838200" y="1856458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79B6FD37-1978-4EDC-A708-D2F467215995}"/>
                  </a:ext>
                </a:extLst>
              </p:cNvPr>
              <p:cNvSpPr/>
              <p:nvPr/>
            </p:nvSpPr>
            <p:spPr>
              <a:xfrm>
                <a:off x="1575053" y="7134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5608A79D-B903-495C-BE3E-43F5125E469D}"/>
                  </a:ext>
                </a:extLst>
              </p:cNvPr>
              <p:cNvCxnSpPr>
                <a:stCxn id="86" idx="3"/>
                <a:endCxn id="85" idx="0"/>
              </p:cNvCxnSpPr>
              <p:nvPr/>
            </p:nvCxnSpPr>
            <p:spPr>
              <a:xfrm flipH="1">
                <a:off x="1206627" y="1340258"/>
                <a:ext cx="476336" cy="51620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42F88E10-9F75-43BD-81CB-60BF6C8C7927}"/>
                  </a:ext>
                </a:extLst>
              </p:cNvPr>
              <p:cNvCxnSpPr>
                <a:stCxn id="84" idx="0"/>
                <a:endCxn id="86" idx="5"/>
              </p:cNvCxnSpPr>
              <p:nvPr/>
            </p:nvCxnSpPr>
            <p:spPr>
              <a:xfrm flipH="1" flipV="1">
                <a:off x="2203996" y="1340258"/>
                <a:ext cx="476337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>
                <a:extLst>
                  <a:ext uri="{FF2B5EF4-FFF2-40B4-BE49-F238E27FC236}">
                    <a16:creationId xmlns:a16="http://schemas.microsoft.com/office/drawing/2014/main" id="{29BCD359-EDC3-46A0-B6FF-52CF3C41BECC}"/>
                  </a:ext>
                </a:extLst>
              </p:cNvPr>
              <p:cNvCxnSpPr>
                <a:stCxn id="84" idx="2"/>
                <a:endCxn id="85" idx="6"/>
              </p:cNvCxnSpPr>
              <p:nvPr/>
            </p:nvCxnSpPr>
            <p:spPr>
              <a:xfrm flipH="1" flipV="1">
                <a:off x="1575053" y="2223629"/>
                <a:ext cx="736853" cy="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F0B32AF-9DE5-4E7D-8834-DA8764D6627C}"/>
                </a:ext>
              </a:extLst>
            </p:cNvPr>
            <p:cNvGrpSpPr/>
            <p:nvPr/>
          </p:nvGrpSpPr>
          <p:grpSpPr>
            <a:xfrm>
              <a:off x="6146294" y="713457"/>
              <a:ext cx="2210559" cy="1877341"/>
              <a:chOff x="6146294" y="713457"/>
              <a:chExt cx="2210559" cy="1877341"/>
            </a:xfrm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8641E29D-691B-434D-AAFD-0677BEEC6704}"/>
                  </a:ext>
                </a:extLst>
              </p:cNvPr>
              <p:cNvSpPr/>
              <p:nvPr/>
            </p:nvSpPr>
            <p:spPr>
              <a:xfrm>
                <a:off x="7620000" y="1856457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0A21DAC8-0AD1-484C-96E2-8CCD8074EC10}"/>
                  </a:ext>
                </a:extLst>
              </p:cNvPr>
              <p:cNvSpPr/>
              <p:nvPr/>
            </p:nvSpPr>
            <p:spPr>
              <a:xfrm>
                <a:off x="6146294" y="1856456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AC7294DF-0AA0-4038-A353-B0E3976E909E}"/>
                  </a:ext>
                </a:extLst>
              </p:cNvPr>
              <p:cNvSpPr/>
              <p:nvPr/>
            </p:nvSpPr>
            <p:spPr>
              <a:xfrm>
                <a:off x="6883147" y="713457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8457DFDD-5EBB-4653-9980-700ED1596B11}"/>
                  </a:ext>
                </a:extLst>
              </p:cNvPr>
              <p:cNvCxnSpPr>
                <a:stCxn id="80" idx="3"/>
                <a:endCxn id="79" idx="0"/>
              </p:cNvCxnSpPr>
              <p:nvPr/>
            </p:nvCxnSpPr>
            <p:spPr>
              <a:xfrm flipH="1">
                <a:off x="6514721" y="1340256"/>
                <a:ext cx="476336" cy="51620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26C24F92-1CE4-4A0C-8A53-E8D984AA91A1}"/>
                  </a:ext>
                </a:extLst>
              </p:cNvPr>
              <p:cNvCxnSpPr>
                <a:stCxn id="78" idx="0"/>
                <a:endCxn id="80" idx="5"/>
              </p:cNvCxnSpPr>
              <p:nvPr/>
            </p:nvCxnSpPr>
            <p:spPr>
              <a:xfrm flipH="1" flipV="1">
                <a:off x="7512090" y="1340256"/>
                <a:ext cx="476337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E31CEB8D-F546-49A0-92E7-C673FB73BC3B}"/>
                  </a:ext>
                </a:extLst>
              </p:cNvPr>
              <p:cNvCxnSpPr>
                <a:stCxn id="78" idx="2"/>
                <a:endCxn id="79" idx="6"/>
              </p:cNvCxnSpPr>
              <p:nvPr/>
            </p:nvCxnSpPr>
            <p:spPr>
              <a:xfrm flipH="1" flipV="1">
                <a:off x="6883147" y="2223627"/>
                <a:ext cx="736853" cy="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1751A8B3-6453-4C96-8D6E-8C818E0FD060}"/>
                </a:ext>
              </a:extLst>
            </p:cNvPr>
            <p:cNvGrpSpPr/>
            <p:nvPr/>
          </p:nvGrpSpPr>
          <p:grpSpPr>
            <a:xfrm>
              <a:off x="873673" y="4218659"/>
              <a:ext cx="7447707" cy="1877341"/>
              <a:chOff x="873673" y="4218659"/>
              <a:chExt cx="7447707" cy="1877341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DCEBC128-6278-4A06-A513-5AD539909B2E}"/>
                  </a:ext>
                </a:extLst>
              </p:cNvPr>
              <p:cNvSpPr/>
              <p:nvPr/>
            </p:nvSpPr>
            <p:spPr>
              <a:xfrm>
                <a:off x="2311906" y="4218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865F7D35-5E36-4818-944C-575CA2793F10}"/>
                  </a:ext>
                </a:extLst>
              </p:cNvPr>
              <p:cNvSpPr/>
              <p:nvPr/>
            </p:nvSpPr>
            <p:spPr>
              <a:xfrm>
                <a:off x="873673" y="4218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4604A5D3-C198-441F-A09D-90D6DD35A926}"/>
                  </a:ext>
                </a:extLst>
              </p:cNvPr>
              <p:cNvSpPr/>
              <p:nvPr/>
            </p:nvSpPr>
            <p:spPr>
              <a:xfrm>
                <a:off x="1610527" y="5361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07857173-714B-45EB-9835-D809A99F55E4}"/>
                  </a:ext>
                </a:extLst>
              </p:cNvPr>
              <p:cNvCxnSpPr>
                <a:stCxn id="65" idx="1"/>
                <a:endCxn id="63" idx="4"/>
              </p:cNvCxnSpPr>
              <p:nvPr/>
            </p:nvCxnSpPr>
            <p:spPr>
              <a:xfrm flipH="1" flipV="1">
                <a:off x="1242100" y="4953000"/>
                <a:ext cx="476337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1D753F7A-5761-4F2F-86EF-BFF22EC19562}"/>
                  </a:ext>
                </a:extLst>
              </p:cNvPr>
              <p:cNvCxnSpPr>
                <a:stCxn id="62" idx="4"/>
                <a:endCxn id="65" idx="7"/>
              </p:cNvCxnSpPr>
              <p:nvPr/>
            </p:nvCxnSpPr>
            <p:spPr>
              <a:xfrm flipH="1">
                <a:off x="2239470" y="4953000"/>
                <a:ext cx="440863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F3DE6FD3-6F7C-43DF-8C99-B75FDC8E41E7}"/>
                  </a:ext>
                </a:extLst>
              </p:cNvPr>
              <p:cNvCxnSpPr>
                <a:stCxn id="62" idx="2"/>
                <a:endCxn id="63" idx="6"/>
              </p:cNvCxnSpPr>
              <p:nvPr/>
            </p:nvCxnSpPr>
            <p:spPr>
              <a:xfrm flipH="1">
                <a:off x="1610526" y="4585830"/>
                <a:ext cx="701380" cy="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89B9E988-7896-416B-B89E-DFC95BD87D64}"/>
                  </a:ext>
                </a:extLst>
              </p:cNvPr>
              <p:cNvSpPr/>
              <p:nvPr/>
            </p:nvSpPr>
            <p:spPr>
              <a:xfrm>
                <a:off x="7584527" y="4218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A336D7A9-F521-41DE-8066-D8A520836C4A}"/>
                  </a:ext>
                </a:extLst>
              </p:cNvPr>
              <p:cNvSpPr/>
              <p:nvPr/>
            </p:nvSpPr>
            <p:spPr>
              <a:xfrm>
                <a:off x="6146294" y="4218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12</a:t>
                </a: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1E3EB4D4-73E9-4265-BE31-E6168CC2C4B8}"/>
                  </a:ext>
                </a:extLst>
              </p:cNvPr>
              <p:cNvSpPr/>
              <p:nvPr/>
            </p:nvSpPr>
            <p:spPr>
              <a:xfrm>
                <a:off x="6883148" y="5361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14</a:t>
                </a:r>
              </a:p>
            </p:txBody>
          </p: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9F0F9A6F-0F0B-4BB1-BC52-AABD798B317C}"/>
                  </a:ext>
                </a:extLst>
              </p:cNvPr>
              <p:cNvCxnSpPr>
                <a:stCxn id="74" idx="1"/>
                <a:endCxn id="73" idx="4"/>
              </p:cNvCxnSpPr>
              <p:nvPr/>
            </p:nvCxnSpPr>
            <p:spPr>
              <a:xfrm flipH="1" flipV="1">
                <a:off x="6514721" y="4953000"/>
                <a:ext cx="476337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76527336-9D38-4CB5-84F2-BA9E6C93CFF0}"/>
                  </a:ext>
                </a:extLst>
              </p:cNvPr>
              <p:cNvCxnSpPr>
                <a:stCxn id="71" idx="4"/>
                <a:endCxn id="74" idx="7"/>
              </p:cNvCxnSpPr>
              <p:nvPr/>
            </p:nvCxnSpPr>
            <p:spPr>
              <a:xfrm flipH="1">
                <a:off x="7512091" y="4953000"/>
                <a:ext cx="440863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5FB3BBC5-DEFD-43A3-950A-266D7651C4DA}"/>
                  </a:ext>
                </a:extLst>
              </p:cNvPr>
              <p:cNvCxnSpPr>
                <a:stCxn id="71" idx="2"/>
                <a:endCxn id="73" idx="6"/>
              </p:cNvCxnSpPr>
              <p:nvPr/>
            </p:nvCxnSpPr>
            <p:spPr>
              <a:xfrm flipH="1">
                <a:off x="6883147" y="4585830"/>
                <a:ext cx="701380" cy="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05EB514C-000C-4C49-98FA-91A3475ACCE3}"/>
                </a:ext>
              </a:extLst>
            </p:cNvPr>
            <p:cNvCxnSpPr>
              <a:stCxn id="45" idx="1"/>
              <a:endCxn id="84" idx="5"/>
            </p:cNvCxnSpPr>
            <p:nvPr/>
          </p:nvCxnSpPr>
          <p:spPr>
            <a:xfrm flipH="1" flipV="1">
              <a:off x="2940849" y="2483258"/>
              <a:ext cx="590153" cy="62374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AA784718-73AC-4440-8DCB-67D97744913A}"/>
                </a:ext>
              </a:extLst>
            </p:cNvPr>
            <p:cNvCxnSpPr>
              <a:stCxn id="45" idx="3"/>
              <a:endCxn id="62" idx="7"/>
            </p:cNvCxnSpPr>
            <p:nvPr/>
          </p:nvCxnSpPr>
          <p:spPr>
            <a:xfrm flipH="1">
              <a:off x="2940849" y="3626258"/>
              <a:ext cx="590153" cy="69994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E34B83FF-22D7-4B24-9BD7-691E152D89A2}"/>
                </a:ext>
              </a:extLst>
            </p:cNvPr>
            <p:cNvCxnSpPr>
              <a:stCxn id="46" idx="2"/>
            </p:cNvCxnSpPr>
            <p:nvPr/>
          </p:nvCxnSpPr>
          <p:spPr>
            <a:xfrm flipH="1">
              <a:off x="4159945" y="3366630"/>
              <a:ext cx="875921" cy="141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03599858-F707-4B97-B0C5-F5C7E174E699}"/>
                </a:ext>
              </a:extLst>
            </p:cNvPr>
            <p:cNvCxnSpPr>
              <a:stCxn id="46" idx="7"/>
              <a:endCxn id="79" idx="3"/>
            </p:cNvCxnSpPr>
            <p:nvPr/>
          </p:nvCxnSpPr>
          <p:spPr>
            <a:xfrm flipV="1">
              <a:off x="5664809" y="2483255"/>
              <a:ext cx="589395" cy="62374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2AF3D4D9-939A-4A40-8110-8E69A35C8109}"/>
                </a:ext>
              </a:extLst>
            </p:cNvPr>
            <p:cNvCxnSpPr>
              <a:stCxn id="73" idx="1"/>
              <a:endCxn id="46" idx="5"/>
            </p:cNvCxnSpPr>
            <p:nvPr/>
          </p:nvCxnSpPr>
          <p:spPr>
            <a:xfrm flipH="1" flipV="1">
              <a:off x="5664809" y="3626258"/>
              <a:ext cx="589395" cy="69994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3416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9E04BB6D-1041-49F4-A583-66F8BB9F0EB8}"/>
              </a:ext>
            </a:extLst>
          </p:cNvPr>
          <p:cNvGrpSpPr/>
          <p:nvPr/>
        </p:nvGrpSpPr>
        <p:grpSpPr>
          <a:xfrm>
            <a:off x="838200" y="713457"/>
            <a:ext cx="7518653" cy="5382543"/>
            <a:chOff x="838200" y="713457"/>
            <a:chExt cx="7518653" cy="5382543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8983CB7-460E-4679-A05E-77C33C99EB2B}"/>
                </a:ext>
              </a:extLst>
            </p:cNvPr>
            <p:cNvSpPr/>
            <p:nvPr/>
          </p:nvSpPr>
          <p:spPr>
            <a:xfrm>
              <a:off x="3423092" y="2999459"/>
              <a:ext cx="736853" cy="73434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89A9AA7-F880-4137-96C0-8383FBA550F8}"/>
                </a:ext>
              </a:extLst>
            </p:cNvPr>
            <p:cNvSpPr/>
            <p:nvPr/>
          </p:nvSpPr>
          <p:spPr>
            <a:xfrm>
              <a:off x="5035866" y="2999459"/>
              <a:ext cx="736853" cy="73434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8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CB1BD08-424C-4125-A56D-2C580B977747}"/>
                </a:ext>
              </a:extLst>
            </p:cNvPr>
            <p:cNvGrpSpPr/>
            <p:nvPr/>
          </p:nvGrpSpPr>
          <p:grpSpPr>
            <a:xfrm>
              <a:off x="838200" y="713459"/>
              <a:ext cx="2210559" cy="1877341"/>
              <a:chOff x="838200" y="713459"/>
              <a:chExt cx="2210559" cy="1877341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86664081-64EF-49C8-A2FF-D007045D4D50}"/>
                  </a:ext>
                </a:extLst>
              </p:cNvPr>
              <p:cNvSpPr/>
              <p:nvPr/>
            </p:nvSpPr>
            <p:spPr>
              <a:xfrm>
                <a:off x="2311906" y="18564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EDB45635-39FE-40BD-9CF8-90B455D281A6}"/>
                  </a:ext>
                </a:extLst>
              </p:cNvPr>
              <p:cNvSpPr/>
              <p:nvPr/>
            </p:nvSpPr>
            <p:spPr>
              <a:xfrm>
                <a:off x="838200" y="1856458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D58E64CE-0CED-457A-AC7E-0AB2EFF3F552}"/>
                  </a:ext>
                </a:extLst>
              </p:cNvPr>
              <p:cNvSpPr/>
              <p:nvPr/>
            </p:nvSpPr>
            <p:spPr>
              <a:xfrm>
                <a:off x="1575053" y="7134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A85C6EEA-0F76-4F15-AB92-3114332D7186}"/>
                  </a:ext>
                </a:extLst>
              </p:cNvPr>
              <p:cNvCxnSpPr>
                <a:stCxn id="87" idx="3"/>
                <a:endCxn id="86" idx="0"/>
              </p:cNvCxnSpPr>
              <p:nvPr/>
            </p:nvCxnSpPr>
            <p:spPr>
              <a:xfrm flipH="1">
                <a:off x="1206627" y="1340258"/>
                <a:ext cx="476336" cy="51620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>
                <a:extLst>
                  <a:ext uri="{FF2B5EF4-FFF2-40B4-BE49-F238E27FC236}">
                    <a16:creationId xmlns:a16="http://schemas.microsoft.com/office/drawing/2014/main" id="{582C7AA8-4CFC-41B1-B67C-D52028F0B8FC}"/>
                  </a:ext>
                </a:extLst>
              </p:cNvPr>
              <p:cNvCxnSpPr>
                <a:stCxn id="85" idx="0"/>
                <a:endCxn id="87" idx="5"/>
              </p:cNvCxnSpPr>
              <p:nvPr/>
            </p:nvCxnSpPr>
            <p:spPr>
              <a:xfrm flipH="1" flipV="1">
                <a:off x="2203996" y="1340258"/>
                <a:ext cx="476337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2D18A40F-F0B6-42F1-9B49-79C9A27CB0B4}"/>
                  </a:ext>
                </a:extLst>
              </p:cNvPr>
              <p:cNvCxnSpPr>
                <a:stCxn id="85" idx="2"/>
                <a:endCxn id="86" idx="6"/>
              </p:cNvCxnSpPr>
              <p:nvPr/>
            </p:nvCxnSpPr>
            <p:spPr>
              <a:xfrm flipH="1" flipV="1">
                <a:off x="1575053" y="2223629"/>
                <a:ext cx="736853" cy="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14197854-54BA-4CE4-A20C-F0F99260212B}"/>
                </a:ext>
              </a:extLst>
            </p:cNvPr>
            <p:cNvGrpSpPr/>
            <p:nvPr/>
          </p:nvGrpSpPr>
          <p:grpSpPr>
            <a:xfrm>
              <a:off x="6146294" y="713457"/>
              <a:ext cx="2210559" cy="1877341"/>
              <a:chOff x="6146294" y="713457"/>
              <a:chExt cx="2210559" cy="1877341"/>
            </a:xfrm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8C0E8906-38AE-4330-9DA4-0E9613CC8E9E}"/>
                  </a:ext>
                </a:extLst>
              </p:cNvPr>
              <p:cNvSpPr/>
              <p:nvPr/>
            </p:nvSpPr>
            <p:spPr>
              <a:xfrm>
                <a:off x="7620000" y="1856457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F1E53071-277D-410F-B9B7-E1AC28196AF1}"/>
                  </a:ext>
                </a:extLst>
              </p:cNvPr>
              <p:cNvSpPr/>
              <p:nvPr/>
            </p:nvSpPr>
            <p:spPr>
              <a:xfrm>
                <a:off x="6146294" y="1856456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95C683E2-2465-4DC7-B69F-BAA9FC68052C}"/>
                  </a:ext>
                </a:extLst>
              </p:cNvPr>
              <p:cNvSpPr/>
              <p:nvPr/>
            </p:nvSpPr>
            <p:spPr>
              <a:xfrm>
                <a:off x="6883147" y="713457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A113916F-8722-40E3-AB9B-04803BF7A1CC}"/>
                  </a:ext>
                </a:extLst>
              </p:cNvPr>
              <p:cNvCxnSpPr>
                <a:stCxn id="81" idx="3"/>
                <a:endCxn id="80" idx="0"/>
              </p:cNvCxnSpPr>
              <p:nvPr/>
            </p:nvCxnSpPr>
            <p:spPr>
              <a:xfrm flipH="1">
                <a:off x="6514721" y="1340256"/>
                <a:ext cx="476336" cy="51620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D45F461E-07B1-40CD-AB66-C97BC1B044EB}"/>
                  </a:ext>
                </a:extLst>
              </p:cNvPr>
              <p:cNvCxnSpPr>
                <a:stCxn id="79" idx="0"/>
                <a:endCxn id="81" idx="5"/>
              </p:cNvCxnSpPr>
              <p:nvPr/>
            </p:nvCxnSpPr>
            <p:spPr>
              <a:xfrm flipH="1" flipV="1">
                <a:off x="7512090" y="1340256"/>
                <a:ext cx="476337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D4CBA851-E508-4380-9E52-DC9C15FD42AA}"/>
                  </a:ext>
                </a:extLst>
              </p:cNvPr>
              <p:cNvCxnSpPr>
                <a:stCxn id="79" idx="2"/>
                <a:endCxn id="80" idx="6"/>
              </p:cNvCxnSpPr>
              <p:nvPr/>
            </p:nvCxnSpPr>
            <p:spPr>
              <a:xfrm flipH="1" flipV="1">
                <a:off x="6883147" y="2223627"/>
                <a:ext cx="736853" cy="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A30C5AD-29F3-43D7-B01C-C1E99194EEBD}"/>
                </a:ext>
              </a:extLst>
            </p:cNvPr>
            <p:cNvGrpSpPr/>
            <p:nvPr/>
          </p:nvGrpSpPr>
          <p:grpSpPr>
            <a:xfrm>
              <a:off x="873673" y="4218659"/>
              <a:ext cx="7447707" cy="1877341"/>
              <a:chOff x="873673" y="4218659"/>
              <a:chExt cx="7447707" cy="1877341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E2C2994F-37B2-4A0A-B362-268D9192DFAD}"/>
                  </a:ext>
                </a:extLst>
              </p:cNvPr>
              <p:cNvSpPr/>
              <p:nvPr/>
            </p:nvSpPr>
            <p:spPr>
              <a:xfrm>
                <a:off x="2311906" y="4218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E7D702C2-F25D-4BD6-90A4-490F0359E012}"/>
                  </a:ext>
                </a:extLst>
              </p:cNvPr>
              <p:cNvSpPr/>
              <p:nvPr/>
            </p:nvSpPr>
            <p:spPr>
              <a:xfrm>
                <a:off x="873673" y="4218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1B197BA4-0045-48D6-B833-08556D61301F}"/>
                  </a:ext>
                </a:extLst>
              </p:cNvPr>
              <p:cNvSpPr/>
              <p:nvPr/>
            </p:nvSpPr>
            <p:spPr>
              <a:xfrm>
                <a:off x="1610527" y="5361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111B4CA9-7744-4E68-AA7D-E9D31B1FFC54}"/>
                  </a:ext>
                </a:extLst>
              </p:cNvPr>
              <p:cNvCxnSpPr>
                <a:stCxn id="66" idx="1"/>
                <a:endCxn id="65" idx="4"/>
              </p:cNvCxnSpPr>
              <p:nvPr/>
            </p:nvCxnSpPr>
            <p:spPr>
              <a:xfrm flipH="1" flipV="1">
                <a:off x="1242100" y="4953000"/>
                <a:ext cx="476337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94F77B1A-6D09-42C2-8D9B-A8F78BB1A476}"/>
                  </a:ext>
                </a:extLst>
              </p:cNvPr>
              <p:cNvCxnSpPr>
                <a:stCxn id="63" idx="4"/>
                <a:endCxn id="66" idx="7"/>
              </p:cNvCxnSpPr>
              <p:nvPr/>
            </p:nvCxnSpPr>
            <p:spPr>
              <a:xfrm flipH="1">
                <a:off x="2239470" y="4953000"/>
                <a:ext cx="440863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6A9499F4-CABF-4B27-AFC8-386F7934C5F1}"/>
                  </a:ext>
                </a:extLst>
              </p:cNvPr>
              <p:cNvCxnSpPr>
                <a:stCxn id="63" idx="2"/>
                <a:endCxn id="65" idx="6"/>
              </p:cNvCxnSpPr>
              <p:nvPr/>
            </p:nvCxnSpPr>
            <p:spPr>
              <a:xfrm flipH="1">
                <a:off x="1610526" y="4585830"/>
                <a:ext cx="701380" cy="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09BD8214-D239-4419-9E92-E66E2AD21BF6}"/>
                  </a:ext>
                </a:extLst>
              </p:cNvPr>
              <p:cNvSpPr/>
              <p:nvPr/>
            </p:nvSpPr>
            <p:spPr>
              <a:xfrm>
                <a:off x="7584527" y="4218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9FA1330E-5F17-47C2-A594-217478E43FB8}"/>
                  </a:ext>
                </a:extLst>
              </p:cNvPr>
              <p:cNvSpPr/>
              <p:nvPr/>
            </p:nvSpPr>
            <p:spPr>
              <a:xfrm>
                <a:off x="6146294" y="4218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12</a:t>
                </a: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CDA41420-EBEC-41C8-BE55-204A767A8ADD}"/>
                  </a:ext>
                </a:extLst>
              </p:cNvPr>
              <p:cNvSpPr/>
              <p:nvPr/>
            </p:nvSpPr>
            <p:spPr>
              <a:xfrm>
                <a:off x="6883148" y="5361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14</a:t>
                </a:r>
              </a:p>
            </p:txBody>
          </p: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9F931F7B-9BCA-440D-A3BF-0CE3B6EBD08F}"/>
                  </a:ext>
                </a:extLst>
              </p:cNvPr>
              <p:cNvCxnSpPr>
                <a:stCxn id="75" idx="1"/>
                <a:endCxn id="74" idx="4"/>
              </p:cNvCxnSpPr>
              <p:nvPr/>
            </p:nvCxnSpPr>
            <p:spPr>
              <a:xfrm flipH="1" flipV="1">
                <a:off x="6514721" y="4953000"/>
                <a:ext cx="476337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794DF27A-617C-449E-8C0A-627F833DF0D5}"/>
                  </a:ext>
                </a:extLst>
              </p:cNvPr>
              <p:cNvCxnSpPr>
                <a:stCxn id="73" idx="4"/>
                <a:endCxn id="75" idx="7"/>
              </p:cNvCxnSpPr>
              <p:nvPr/>
            </p:nvCxnSpPr>
            <p:spPr>
              <a:xfrm flipH="1">
                <a:off x="7512091" y="4953000"/>
                <a:ext cx="440863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28E014B1-3677-438C-95CF-ECEC09CE7B96}"/>
                  </a:ext>
                </a:extLst>
              </p:cNvPr>
              <p:cNvCxnSpPr>
                <a:stCxn id="73" idx="2"/>
                <a:endCxn id="74" idx="6"/>
              </p:cNvCxnSpPr>
              <p:nvPr/>
            </p:nvCxnSpPr>
            <p:spPr>
              <a:xfrm flipH="1">
                <a:off x="6883147" y="4585830"/>
                <a:ext cx="701380" cy="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B7BE1A27-5811-4AF3-8A41-82973A6C6DDD}"/>
                </a:ext>
              </a:extLst>
            </p:cNvPr>
            <p:cNvCxnSpPr>
              <a:stCxn id="46" idx="1"/>
              <a:endCxn id="85" idx="5"/>
            </p:cNvCxnSpPr>
            <p:nvPr/>
          </p:nvCxnSpPr>
          <p:spPr>
            <a:xfrm flipH="1" flipV="1">
              <a:off x="2940849" y="2483258"/>
              <a:ext cx="590153" cy="62374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384757E4-B0EB-49A7-8EC0-CFA7024E3BA8}"/>
                </a:ext>
              </a:extLst>
            </p:cNvPr>
            <p:cNvCxnSpPr>
              <a:stCxn id="46" idx="3"/>
              <a:endCxn id="63" idx="7"/>
            </p:cNvCxnSpPr>
            <p:nvPr/>
          </p:nvCxnSpPr>
          <p:spPr>
            <a:xfrm flipH="1">
              <a:off x="2940849" y="3626258"/>
              <a:ext cx="590153" cy="69994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EBF4D9E8-859E-4B9D-862D-EA63F1F02443}"/>
                </a:ext>
              </a:extLst>
            </p:cNvPr>
            <p:cNvCxnSpPr>
              <a:stCxn id="47" idx="2"/>
            </p:cNvCxnSpPr>
            <p:nvPr/>
          </p:nvCxnSpPr>
          <p:spPr>
            <a:xfrm flipH="1">
              <a:off x="4159945" y="3366630"/>
              <a:ext cx="875921" cy="141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07BC06EB-F2A2-45ED-9618-DDC52219562C}"/>
                </a:ext>
              </a:extLst>
            </p:cNvPr>
            <p:cNvCxnSpPr>
              <a:stCxn id="47" idx="7"/>
              <a:endCxn id="80" idx="3"/>
            </p:cNvCxnSpPr>
            <p:nvPr/>
          </p:nvCxnSpPr>
          <p:spPr>
            <a:xfrm flipV="1">
              <a:off x="5664809" y="2483255"/>
              <a:ext cx="589395" cy="62374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3D77D391-7442-42FB-9D80-B899CA6186D1}"/>
                </a:ext>
              </a:extLst>
            </p:cNvPr>
            <p:cNvCxnSpPr>
              <a:stCxn id="74" idx="1"/>
              <a:endCxn id="47" idx="5"/>
            </p:cNvCxnSpPr>
            <p:nvPr/>
          </p:nvCxnSpPr>
          <p:spPr>
            <a:xfrm flipH="1" flipV="1">
              <a:off x="5664809" y="3626258"/>
              <a:ext cx="589395" cy="69994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3326790" y="1159819"/>
            <a:ext cx="26327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3 units flow from </a:t>
            </a:r>
            <a:br>
              <a:rPr lang="en-US" sz="2000" dirty="0"/>
            </a:br>
            <a:r>
              <a:rPr lang="en-US" sz="2000" dirty="0"/>
              <a:t>1-3 to each 4-14 node,</a:t>
            </a:r>
          </a:p>
          <a:p>
            <a:pPr algn="ctr"/>
            <a:r>
              <a:rPr lang="en-US" sz="2000" dirty="0"/>
              <a:t>so total = </a:t>
            </a:r>
            <a:br>
              <a:rPr lang="en-US" sz="2000" dirty="0"/>
            </a:br>
            <a:r>
              <a:rPr lang="en-US" sz="2000" dirty="0"/>
              <a:t>3 x 11 = </a:t>
            </a:r>
            <a:r>
              <a:rPr lang="en-US" sz="2000" b="1" dirty="0"/>
              <a:t>33</a:t>
            </a:r>
          </a:p>
        </p:txBody>
      </p:sp>
      <p:sp>
        <p:nvSpPr>
          <p:cNvPr id="43" name="Freeform 42"/>
          <p:cNvSpPr/>
          <p:nvPr/>
        </p:nvSpPr>
        <p:spPr>
          <a:xfrm rot="7714875">
            <a:off x="3291171" y="2499254"/>
            <a:ext cx="569540" cy="183086"/>
          </a:xfrm>
          <a:custGeom>
            <a:avLst/>
            <a:gdLst>
              <a:gd name="connsiteX0" fmla="*/ 1097280 w 1100857"/>
              <a:gd name="connsiteY0" fmla="*/ 457200 h 457200"/>
              <a:gd name="connsiteX1" fmla="*/ 1036320 w 1100857"/>
              <a:gd name="connsiteY1" fmla="*/ 381000 h 457200"/>
              <a:gd name="connsiteX2" fmla="*/ 655320 w 1100857"/>
              <a:gd name="connsiteY2" fmla="*/ 76200 h 457200"/>
              <a:gd name="connsiteX3" fmla="*/ 472440 w 1100857"/>
              <a:gd name="connsiteY3" fmla="*/ 274320 h 457200"/>
              <a:gd name="connsiteX4" fmla="*/ 0 w 1100857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857" h="457200">
                <a:moveTo>
                  <a:pt x="1097280" y="457200"/>
                </a:moveTo>
                <a:cubicBezTo>
                  <a:pt x="1103630" y="450850"/>
                  <a:pt x="1109980" y="444500"/>
                  <a:pt x="1036320" y="381000"/>
                </a:cubicBezTo>
                <a:cubicBezTo>
                  <a:pt x="962660" y="317500"/>
                  <a:pt x="749300" y="93980"/>
                  <a:pt x="655320" y="76200"/>
                </a:cubicBezTo>
                <a:cubicBezTo>
                  <a:pt x="561340" y="58420"/>
                  <a:pt x="581660" y="287020"/>
                  <a:pt x="472440" y="274320"/>
                </a:cubicBezTo>
                <a:cubicBezTo>
                  <a:pt x="363220" y="261620"/>
                  <a:pt x="181610" y="130810"/>
                  <a:pt x="0" y="0"/>
                </a:cubicBezTo>
              </a:path>
            </a:pathLst>
          </a:custGeom>
          <a:noFill/>
          <a:ln>
            <a:head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33400" y="533400"/>
            <a:ext cx="2793390" cy="2466059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33400" y="533400"/>
            <a:ext cx="8146382" cy="6114239"/>
          </a:xfrm>
          <a:custGeom>
            <a:avLst/>
            <a:gdLst>
              <a:gd name="connsiteX0" fmla="*/ 1554480 w 8435942"/>
              <a:gd name="connsiteY0" fmla="*/ 3626184 h 6265703"/>
              <a:gd name="connsiteX1" fmla="*/ 3276600 w 8435942"/>
              <a:gd name="connsiteY1" fmla="*/ 2467944 h 6265703"/>
              <a:gd name="connsiteX2" fmla="*/ 4968240 w 8435942"/>
              <a:gd name="connsiteY2" fmla="*/ 2391744 h 6265703"/>
              <a:gd name="connsiteX3" fmla="*/ 6355080 w 8435942"/>
              <a:gd name="connsiteY3" fmla="*/ 273384 h 6265703"/>
              <a:gd name="connsiteX4" fmla="*/ 7589520 w 8435942"/>
              <a:gd name="connsiteY4" fmla="*/ 380064 h 6265703"/>
              <a:gd name="connsiteX5" fmla="*/ 8427720 w 8435942"/>
              <a:gd name="connsiteY5" fmla="*/ 3489024 h 6265703"/>
              <a:gd name="connsiteX6" fmla="*/ 7086600 w 8435942"/>
              <a:gd name="connsiteY6" fmla="*/ 5973144 h 6265703"/>
              <a:gd name="connsiteX7" fmla="*/ 1600200 w 8435942"/>
              <a:gd name="connsiteY7" fmla="*/ 6018864 h 6265703"/>
              <a:gd name="connsiteX8" fmla="*/ 0 w 8435942"/>
              <a:gd name="connsiteY8" fmla="*/ 4190064 h 6265703"/>
              <a:gd name="connsiteX9" fmla="*/ 1554480 w 8435942"/>
              <a:gd name="connsiteY9" fmla="*/ 3626184 h 6265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35942" h="6265703">
                <a:moveTo>
                  <a:pt x="1554480" y="3626184"/>
                </a:moveTo>
                <a:cubicBezTo>
                  <a:pt x="2100580" y="3339164"/>
                  <a:pt x="2707640" y="2673684"/>
                  <a:pt x="3276600" y="2467944"/>
                </a:cubicBezTo>
                <a:cubicBezTo>
                  <a:pt x="3845560" y="2262204"/>
                  <a:pt x="4455160" y="2757504"/>
                  <a:pt x="4968240" y="2391744"/>
                </a:cubicBezTo>
                <a:cubicBezTo>
                  <a:pt x="5481320" y="2025984"/>
                  <a:pt x="5918200" y="608664"/>
                  <a:pt x="6355080" y="273384"/>
                </a:cubicBezTo>
                <a:cubicBezTo>
                  <a:pt x="6791960" y="-61896"/>
                  <a:pt x="7244080" y="-155876"/>
                  <a:pt x="7589520" y="380064"/>
                </a:cubicBezTo>
                <a:cubicBezTo>
                  <a:pt x="7934960" y="916004"/>
                  <a:pt x="8511540" y="2556844"/>
                  <a:pt x="8427720" y="3489024"/>
                </a:cubicBezTo>
                <a:cubicBezTo>
                  <a:pt x="8343900" y="4421204"/>
                  <a:pt x="8224520" y="5551504"/>
                  <a:pt x="7086600" y="5973144"/>
                </a:cubicBezTo>
                <a:cubicBezTo>
                  <a:pt x="5948680" y="6394784"/>
                  <a:pt x="2781300" y="6316044"/>
                  <a:pt x="1600200" y="6018864"/>
                </a:cubicBezTo>
                <a:cubicBezTo>
                  <a:pt x="419100" y="5721684"/>
                  <a:pt x="0" y="4588844"/>
                  <a:pt x="0" y="4190064"/>
                </a:cubicBezTo>
                <a:cubicBezTo>
                  <a:pt x="0" y="3791284"/>
                  <a:pt x="1008380" y="3913204"/>
                  <a:pt x="1554480" y="3626184"/>
                </a:cubicBezTo>
                <a:close/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93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752600"/>
            <a:ext cx="7391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Slides use figures from </a:t>
            </a:r>
            <a:r>
              <a:rPr lang="en-US" sz="3600" dirty="0" err="1"/>
              <a:t>Ch</a:t>
            </a:r>
            <a:r>
              <a:rPr lang="en-US" sz="3600" dirty="0"/>
              <a:t> 3.6 of </a:t>
            </a:r>
            <a:r>
              <a:rPr lang="en-US" sz="3600" i="1" dirty="0"/>
              <a:t>Networks, Crowds and Markets </a:t>
            </a:r>
            <a:r>
              <a:rPr lang="en-US" sz="3600" dirty="0"/>
              <a:t>by Easley &amp; Kleinberg (2010)</a:t>
            </a:r>
          </a:p>
          <a:p>
            <a:pPr algn="ctr"/>
            <a:r>
              <a:rPr lang="en-US" sz="2000" dirty="0">
                <a:hlinkClick r:id="rId2"/>
              </a:rPr>
              <a:t>http://www.cs.cornell.edu/home/kleinber/networks-book/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50750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59922" y="713457"/>
            <a:ext cx="26327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Betweenness = 33</a:t>
            </a:r>
          </a:p>
          <a:p>
            <a:pPr algn="ctr"/>
            <a:r>
              <a:rPr lang="en-US" sz="2000" dirty="0"/>
              <a:t>for each </a:t>
            </a:r>
            <a:br>
              <a:rPr lang="en-US" sz="2000" dirty="0"/>
            </a:br>
            <a:r>
              <a:rPr lang="en-US" sz="2000" dirty="0"/>
              <a:t>symmetric edge</a:t>
            </a:r>
          </a:p>
          <a:p>
            <a:pPr algn="ctr"/>
            <a:endParaRPr lang="en-US" sz="2000" dirty="0"/>
          </a:p>
        </p:txBody>
      </p:sp>
      <p:sp>
        <p:nvSpPr>
          <p:cNvPr id="49" name="TextBox 48"/>
          <p:cNvSpPr txBox="1"/>
          <p:nvPr/>
        </p:nvSpPr>
        <p:spPr>
          <a:xfrm>
            <a:off x="3198050" y="2485193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33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198050" y="3818549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33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475985" y="2437538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33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404292" y="3808252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33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1AA17FA-BD69-4FC6-B62C-24A0889BF16C}"/>
              </a:ext>
            </a:extLst>
          </p:cNvPr>
          <p:cNvGrpSpPr/>
          <p:nvPr/>
        </p:nvGrpSpPr>
        <p:grpSpPr>
          <a:xfrm>
            <a:off x="838200" y="713457"/>
            <a:ext cx="7518653" cy="5382543"/>
            <a:chOff x="838200" y="713457"/>
            <a:chExt cx="7518653" cy="5382543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B895C23-8119-4AE8-91B2-7BD8B5FD1E22}"/>
                </a:ext>
              </a:extLst>
            </p:cNvPr>
            <p:cNvSpPr/>
            <p:nvPr/>
          </p:nvSpPr>
          <p:spPr>
            <a:xfrm>
              <a:off x="3423092" y="2999459"/>
              <a:ext cx="736853" cy="73434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E5AF953-E9DE-48B1-90EF-9CEF90CC25FA}"/>
                </a:ext>
              </a:extLst>
            </p:cNvPr>
            <p:cNvSpPr/>
            <p:nvPr/>
          </p:nvSpPr>
          <p:spPr>
            <a:xfrm>
              <a:off x="5035866" y="2999459"/>
              <a:ext cx="736853" cy="73434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8</a:t>
              </a: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DB7CC39F-8298-4BAF-8BDA-527B82B2FE0A}"/>
                </a:ext>
              </a:extLst>
            </p:cNvPr>
            <p:cNvGrpSpPr/>
            <p:nvPr/>
          </p:nvGrpSpPr>
          <p:grpSpPr>
            <a:xfrm>
              <a:off x="838200" y="713459"/>
              <a:ext cx="2210559" cy="1877341"/>
              <a:chOff x="838200" y="713459"/>
              <a:chExt cx="2210559" cy="1877341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C0560FE3-6618-4AD9-8127-95018D040B62}"/>
                  </a:ext>
                </a:extLst>
              </p:cNvPr>
              <p:cNvSpPr/>
              <p:nvPr/>
            </p:nvSpPr>
            <p:spPr>
              <a:xfrm>
                <a:off x="2311906" y="18564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28A7A41-1B8B-47E1-9F5F-8FD8E66BEBA5}"/>
                  </a:ext>
                </a:extLst>
              </p:cNvPr>
              <p:cNvSpPr/>
              <p:nvPr/>
            </p:nvSpPr>
            <p:spPr>
              <a:xfrm>
                <a:off x="838200" y="1856458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63E0267E-B2B8-4F34-BBCC-0988779F0C6E}"/>
                  </a:ext>
                </a:extLst>
              </p:cNvPr>
              <p:cNvSpPr/>
              <p:nvPr/>
            </p:nvSpPr>
            <p:spPr>
              <a:xfrm>
                <a:off x="1575053" y="7134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13C81C54-0FAC-4408-B392-B0B9C3A15A74}"/>
                  </a:ext>
                </a:extLst>
              </p:cNvPr>
              <p:cNvCxnSpPr>
                <a:stCxn id="89" idx="3"/>
                <a:endCxn id="88" idx="0"/>
              </p:cNvCxnSpPr>
              <p:nvPr/>
            </p:nvCxnSpPr>
            <p:spPr>
              <a:xfrm flipH="1">
                <a:off x="1206627" y="1340258"/>
                <a:ext cx="476336" cy="51620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6F1F336E-A3B9-4D78-8B10-2EB10B8C1710}"/>
                  </a:ext>
                </a:extLst>
              </p:cNvPr>
              <p:cNvCxnSpPr>
                <a:stCxn id="87" idx="0"/>
                <a:endCxn id="89" idx="5"/>
              </p:cNvCxnSpPr>
              <p:nvPr/>
            </p:nvCxnSpPr>
            <p:spPr>
              <a:xfrm flipH="1" flipV="1">
                <a:off x="2203996" y="1340258"/>
                <a:ext cx="476337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>
                <a:extLst>
                  <a:ext uri="{FF2B5EF4-FFF2-40B4-BE49-F238E27FC236}">
                    <a16:creationId xmlns:a16="http://schemas.microsoft.com/office/drawing/2014/main" id="{697D25EF-5636-48D9-B0C6-CCCF67506ACE}"/>
                  </a:ext>
                </a:extLst>
              </p:cNvPr>
              <p:cNvCxnSpPr>
                <a:stCxn id="87" idx="2"/>
                <a:endCxn id="88" idx="6"/>
              </p:cNvCxnSpPr>
              <p:nvPr/>
            </p:nvCxnSpPr>
            <p:spPr>
              <a:xfrm flipH="1" flipV="1">
                <a:off x="1575053" y="2223629"/>
                <a:ext cx="736853" cy="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034562E6-355C-4A5D-8FCF-D83A4F28219B}"/>
                </a:ext>
              </a:extLst>
            </p:cNvPr>
            <p:cNvGrpSpPr/>
            <p:nvPr/>
          </p:nvGrpSpPr>
          <p:grpSpPr>
            <a:xfrm>
              <a:off x="6146294" y="713457"/>
              <a:ext cx="2210559" cy="1877341"/>
              <a:chOff x="6146294" y="713457"/>
              <a:chExt cx="2210559" cy="1877341"/>
            </a:xfrm>
          </p:grpSpPr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89BA7446-4AB8-46CB-90FD-CDE0E48574E1}"/>
                  </a:ext>
                </a:extLst>
              </p:cNvPr>
              <p:cNvSpPr/>
              <p:nvPr/>
            </p:nvSpPr>
            <p:spPr>
              <a:xfrm>
                <a:off x="7620000" y="1856457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1452C10-B8C8-47CE-A130-FF9E21C8865C}"/>
                  </a:ext>
                </a:extLst>
              </p:cNvPr>
              <p:cNvSpPr/>
              <p:nvPr/>
            </p:nvSpPr>
            <p:spPr>
              <a:xfrm>
                <a:off x="6146294" y="1856456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250E73A2-9D72-428A-9B3C-CB69B920F9DB}"/>
                  </a:ext>
                </a:extLst>
              </p:cNvPr>
              <p:cNvSpPr/>
              <p:nvPr/>
            </p:nvSpPr>
            <p:spPr>
              <a:xfrm>
                <a:off x="6883147" y="713457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ACE5BC51-285E-4BC9-B8AE-F7A43983A89F}"/>
                  </a:ext>
                </a:extLst>
              </p:cNvPr>
              <p:cNvCxnSpPr>
                <a:stCxn id="83" idx="3"/>
                <a:endCxn id="82" idx="0"/>
              </p:cNvCxnSpPr>
              <p:nvPr/>
            </p:nvCxnSpPr>
            <p:spPr>
              <a:xfrm flipH="1">
                <a:off x="6514721" y="1340256"/>
                <a:ext cx="476336" cy="51620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>
                <a:extLst>
                  <a:ext uri="{FF2B5EF4-FFF2-40B4-BE49-F238E27FC236}">
                    <a16:creationId xmlns:a16="http://schemas.microsoft.com/office/drawing/2014/main" id="{3F01448C-05C8-4000-88A5-1CF4C55B18A2}"/>
                  </a:ext>
                </a:extLst>
              </p:cNvPr>
              <p:cNvCxnSpPr>
                <a:stCxn id="81" idx="0"/>
                <a:endCxn id="83" idx="5"/>
              </p:cNvCxnSpPr>
              <p:nvPr/>
            </p:nvCxnSpPr>
            <p:spPr>
              <a:xfrm flipH="1" flipV="1">
                <a:off x="7512090" y="1340256"/>
                <a:ext cx="476337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81A21A10-36CC-4A7B-8181-23A1AA4A874D}"/>
                  </a:ext>
                </a:extLst>
              </p:cNvPr>
              <p:cNvCxnSpPr>
                <a:stCxn id="81" idx="2"/>
                <a:endCxn id="82" idx="6"/>
              </p:cNvCxnSpPr>
              <p:nvPr/>
            </p:nvCxnSpPr>
            <p:spPr>
              <a:xfrm flipH="1" flipV="1">
                <a:off x="6883147" y="2223627"/>
                <a:ext cx="736853" cy="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BE65A3A-03D8-407A-B475-378FDF43CE0F}"/>
                </a:ext>
              </a:extLst>
            </p:cNvPr>
            <p:cNvGrpSpPr/>
            <p:nvPr/>
          </p:nvGrpSpPr>
          <p:grpSpPr>
            <a:xfrm>
              <a:off x="873673" y="4218659"/>
              <a:ext cx="7447707" cy="1877341"/>
              <a:chOff x="873673" y="4218659"/>
              <a:chExt cx="7447707" cy="1877341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59B01527-B0F9-40A3-AC57-690FA60598D3}"/>
                  </a:ext>
                </a:extLst>
              </p:cNvPr>
              <p:cNvSpPr/>
              <p:nvPr/>
            </p:nvSpPr>
            <p:spPr>
              <a:xfrm>
                <a:off x="2311906" y="4218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70C3C84A-6174-4F2A-B1A7-A0F1D6018587}"/>
                  </a:ext>
                </a:extLst>
              </p:cNvPr>
              <p:cNvSpPr/>
              <p:nvPr/>
            </p:nvSpPr>
            <p:spPr>
              <a:xfrm>
                <a:off x="873673" y="4218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CCE565F6-4665-4B0D-AE9A-C05065545750}"/>
                  </a:ext>
                </a:extLst>
              </p:cNvPr>
              <p:cNvSpPr/>
              <p:nvPr/>
            </p:nvSpPr>
            <p:spPr>
              <a:xfrm>
                <a:off x="1610527" y="5361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80A33544-499F-41CD-8898-17BC11B315D6}"/>
                  </a:ext>
                </a:extLst>
              </p:cNvPr>
              <p:cNvCxnSpPr>
                <a:stCxn id="70" idx="1"/>
                <a:endCxn id="68" idx="4"/>
              </p:cNvCxnSpPr>
              <p:nvPr/>
            </p:nvCxnSpPr>
            <p:spPr>
              <a:xfrm flipH="1" flipV="1">
                <a:off x="1242100" y="4953000"/>
                <a:ext cx="476337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8BC64E07-0480-4E4D-BEE5-A9929256DBEF}"/>
                  </a:ext>
                </a:extLst>
              </p:cNvPr>
              <p:cNvCxnSpPr>
                <a:stCxn id="66" idx="4"/>
                <a:endCxn id="70" idx="7"/>
              </p:cNvCxnSpPr>
              <p:nvPr/>
            </p:nvCxnSpPr>
            <p:spPr>
              <a:xfrm flipH="1">
                <a:off x="2239470" y="4953000"/>
                <a:ext cx="440863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63518734-479C-43A6-88FD-AC1AB25B3018}"/>
                  </a:ext>
                </a:extLst>
              </p:cNvPr>
              <p:cNvCxnSpPr>
                <a:stCxn id="66" idx="2"/>
                <a:endCxn id="68" idx="6"/>
              </p:cNvCxnSpPr>
              <p:nvPr/>
            </p:nvCxnSpPr>
            <p:spPr>
              <a:xfrm flipH="1">
                <a:off x="1610526" y="4585830"/>
                <a:ext cx="701380" cy="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96B869AC-740F-4657-8C0F-277CDFDDE962}"/>
                  </a:ext>
                </a:extLst>
              </p:cNvPr>
              <p:cNvSpPr/>
              <p:nvPr/>
            </p:nvSpPr>
            <p:spPr>
              <a:xfrm>
                <a:off x="7584527" y="4218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EA549329-9FF1-4ED0-BF70-29B6C885497F}"/>
                  </a:ext>
                </a:extLst>
              </p:cNvPr>
              <p:cNvSpPr/>
              <p:nvPr/>
            </p:nvSpPr>
            <p:spPr>
              <a:xfrm>
                <a:off x="6146294" y="4218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12</a:t>
                </a: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CEDC19AD-EDF1-4AF2-87B1-627CDCD16D78}"/>
                  </a:ext>
                </a:extLst>
              </p:cNvPr>
              <p:cNvSpPr/>
              <p:nvPr/>
            </p:nvSpPr>
            <p:spPr>
              <a:xfrm>
                <a:off x="6883148" y="5361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14</a:t>
                </a:r>
              </a:p>
            </p:txBody>
          </p:sp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FEDB768B-5064-4019-9980-5618178528AA}"/>
                  </a:ext>
                </a:extLst>
              </p:cNvPr>
              <p:cNvCxnSpPr>
                <a:stCxn id="77" idx="1"/>
                <a:endCxn id="76" idx="4"/>
              </p:cNvCxnSpPr>
              <p:nvPr/>
            </p:nvCxnSpPr>
            <p:spPr>
              <a:xfrm flipH="1" flipV="1">
                <a:off x="6514721" y="4953000"/>
                <a:ext cx="476337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50D70876-C47C-4F45-BB5E-2C6EB8188164}"/>
                  </a:ext>
                </a:extLst>
              </p:cNvPr>
              <p:cNvCxnSpPr>
                <a:stCxn id="75" idx="4"/>
                <a:endCxn id="77" idx="7"/>
              </p:cNvCxnSpPr>
              <p:nvPr/>
            </p:nvCxnSpPr>
            <p:spPr>
              <a:xfrm flipH="1">
                <a:off x="7512091" y="4953000"/>
                <a:ext cx="440863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E378BDF2-C32D-451A-972D-B206B494269D}"/>
                  </a:ext>
                </a:extLst>
              </p:cNvPr>
              <p:cNvCxnSpPr>
                <a:stCxn id="75" idx="2"/>
                <a:endCxn id="76" idx="6"/>
              </p:cNvCxnSpPr>
              <p:nvPr/>
            </p:nvCxnSpPr>
            <p:spPr>
              <a:xfrm flipH="1">
                <a:off x="6883147" y="4585830"/>
                <a:ext cx="701380" cy="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EEF57F14-20C2-416C-83BD-97A5EFEC7AF1}"/>
                </a:ext>
              </a:extLst>
            </p:cNvPr>
            <p:cNvCxnSpPr>
              <a:stCxn id="44" idx="1"/>
              <a:endCxn id="87" idx="5"/>
            </p:cNvCxnSpPr>
            <p:nvPr/>
          </p:nvCxnSpPr>
          <p:spPr>
            <a:xfrm flipH="1" flipV="1">
              <a:off x="2940849" y="2483258"/>
              <a:ext cx="590153" cy="62374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1310CBD4-AAFB-40B6-8B77-9B3CC23A8DC4}"/>
                </a:ext>
              </a:extLst>
            </p:cNvPr>
            <p:cNvCxnSpPr>
              <a:stCxn id="44" idx="3"/>
              <a:endCxn id="66" idx="7"/>
            </p:cNvCxnSpPr>
            <p:nvPr/>
          </p:nvCxnSpPr>
          <p:spPr>
            <a:xfrm flipH="1">
              <a:off x="2940849" y="3626258"/>
              <a:ext cx="590153" cy="69994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5C681E05-7925-4B89-B75C-8EBC17042840}"/>
                </a:ext>
              </a:extLst>
            </p:cNvPr>
            <p:cNvCxnSpPr>
              <a:stCxn id="45" idx="2"/>
            </p:cNvCxnSpPr>
            <p:nvPr/>
          </p:nvCxnSpPr>
          <p:spPr>
            <a:xfrm flipH="1">
              <a:off x="4159945" y="3366630"/>
              <a:ext cx="875921" cy="141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DDA9285B-58E7-4AB4-B178-EC53A088B7C4}"/>
                </a:ext>
              </a:extLst>
            </p:cNvPr>
            <p:cNvCxnSpPr>
              <a:stCxn id="45" idx="7"/>
              <a:endCxn id="82" idx="3"/>
            </p:cNvCxnSpPr>
            <p:nvPr/>
          </p:nvCxnSpPr>
          <p:spPr>
            <a:xfrm flipV="1">
              <a:off x="5664809" y="2483255"/>
              <a:ext cx="589395" cy="62374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78F445C9-CDD4-49CE-990D-5DE6D34160A5}"/>
                </a:ext>
              </a:extLst>
            </p:cNvPr>
            <p:cNvCxnSpPr>
              <a:stCxn id="76" idx="1"/>
              <a:endCxn id="45" idx="5"/>
            </p:cNvCxnSpPr>
            <p:nvPr/>
          </p:nvCxnSpPr>
          <p:spPr>
            <a:xfrm flipH="1" flipV="1">
              <a:off x="5664809" y="3626258"/>
              <a:ext cx="589395" cy="69994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38235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32093" y="890470"/>
            <a:ext cx="2632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Calculate betweenness for edge 1-3</a:t>
            </a:r>
          </a:p>
        </p:txBody>
      </p:sp>
      <p:sp>
        <p:nvSpPr>
          <p:cNvPr id="43" name="Freeform 42"/>
          <p:cNvSpPr/>
          <p:nvPr/>
        </p:nvSpPr>
        <p:spPr>
          <a:xfrm rot="7714875">
            <a:off x="2498173" y="1356257"/>
            <a:ext cx="569540" cy="183086"/>
          </a:xfrm>
          <a:custGeom>
            <a:avLst/>
            <a:gdLst>
              <a:gd name="connsiteX0" fmla="*/ 1097280 w 1100857"/>
              <a:gd name="connsiteY0" fmla="*/ 457200 h 457200"/>
              <a:gd name="connsiteX1" fmla="*/ 1036320 w 1100857"/>
              <a:gd name="connsiteY1" fmla="*/ 381000 h 457200"/>
              <a:gd name="connsiteX2" fmla="*/ 655320 w 1100857"/>
              <a:gd name="connsiteY2" fmla="*/ 76200 h 457200"/>
              <a:gd name="connsiteX3" fmla="*/ 472440 w 1100857"/>
              <a:gd name="connsiteY3" fmla="*/ 274320 h 457200"/>
              <a:gd name="connsiteX4" fmla="*/ 0 w 1100857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857" h="457200">
                <a:moveTo>
                  <a:pt x="1097280" y="457200"/>
                </a:moveTo>
                <a:cubicBezTo>
                  <a:pt x="1103630" y="450850"/>
                  <a:pt x="1109980" y="444500"/>
                  <a:pt x="1036320" y="381000"/>
                </a:cubicBezTo>
                <a:cubicBezTo>
                  <a:pt x="962660" y="317500"/>
                  <a:pt x="749300" y="93980"/>
                  <a:pt x="655320" y="76200"/>
                </a:cubicBezTo>
                <a:cubicBezTo>
                  <a:pt x="561340" y="58420"/>
                  <a:pt x="581660" y="287020"/>
                  <a:pt x="472440" y="274320"/>
                </a:cubicBezTo>
                <a:cubicBezTo>
                  <a:pt x="363220" y="261620"/>
                  <a:pt x="181610" y="130810"/>
                  <a:pt x="0" y="0"/>
                </a:cubicBezTo>
              </a:path>
            </a:pathLst>
          </a:custGeom>
          <a:noFill/>
          <a:ln>
            <a:head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C0526AC-6089-45DF-8131-7C7D21D1AF72}"/>
              </a:ext>
            </a:extLst>
          </p:cNvPr>
          <p:cNvGrpSpPr/>
          <p:nvPr/>
        </p:nvGrpSpPr>
        <p:grpSpPr>
          <a:xfrm>
            <a:off x="838200" y="713457"/>
            <a:ext cx="7518653" cy="5382543"/>
            <a:chOff x="838200" y="713457"/>
            <a:chExt cx="7518653" cy="5382543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0C037E8-0622-4295-952C-5D9946B46924}"/>
                </a:ext>
              </a:extLst>
            </p:cNvPr>
            <p:cNvSpPr/>
            <p:nvPr/>
          </p:nvSpPr>
          <p:spPr>
            <a:xfrm>
              <a:off x="3423092" y="2999459"/>
              <a:ext cx="736853" cy="73434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25E4102B-9FDB-4761-B1FB-3249F9FE7B4B}"/>
                </a:ext>
              </a:extLst>
            </p:cNvPr>
            <p:cNvSpPr/>
            <p:nvPr/>
          </p:nvSpPr>
          <p:spPr>
            <a:xfrm>
              <a:off x="5035866" y="2999459"/>
              <a:ext cx="736853" cy="73434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8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41A20CD3-1B42-49AD-A62E-CD9CD2B757DC}"/>
                </a:ext>
              </a:extLst>
            </p:cNvPr>
            <p:cNvGrpSpPr/>
            <p:nvPr/>
          </p:nvGrpSpPr>
          <p:grpSpPr>
            <a:xfrm>
              <a:off x="838200" y="713459"/>
              <a:ext cx="2210559" cy="1877341"/>
              <a:chOff x="838200" y="713459"/>
              <a:chExt cx="2210559" cy="1877341"/>
            </a:xfrm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0FBFE9DD-3C44-4701-A6E8-C8E94101F1A1}"/>
                  </a:ext>
                </a:extLst>
              </p:cNvPr>
              <p:cNvSpPr/>
              <p:nvPr/>
            </p:nvSpPr>
            <p:spPr>
              <a:xfrm>
                <a:off x="2311906" y="18564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CF743B04-8EB4-43A6-8292-586C66F12A2F}"/>
                  </a:ext>
                </a:extLst>
              </p:cNvPr>
              <p:cNvSpPr/>
              <p:nvPr/>
            </p:nvSpPr>
            <p:spPr>
              <a:xfrm>
                <a:off x="838200" y="1856458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B88213A6-C546-4EF0-94EC-E8EA44293367}"/>
                  </a:ext>
                </a:extLst>
              </p:cNvPr>
              <p:cNvSpPr/>
              <p:nvPr/>
            </p:nvSpPr>
            <p:spPr>
              <a:xfrm>
                <a:off x="1575053" y="7134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F530BE7E-EB6D-4047-B145-6287CAA72610}"/>
                  </a:ext>
                </a:extLst>
              </p:cNvPr>
              <p:cNvCxnSpPr>
                <a:stCxn id="86" idx="3"/>
                <a:endCxn id="85" idx="0"/>
              </p:cNvCxnSpPr>
              <p:nvPr/>
            </p:nvCxnSpPr>
            <p:spPr>
              <a:xfrm flipH="1">
                <a:off x="1206627" y="1340258"/>
                <a:ext cx="476336" cy="51620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F297A5B5-C176-4299-AABD-62F21BC5D8B1}"/>
                  </a:ext>
                </a:extLst>
              </p:cNvPr>
              <p:cNvCxnSpPr>
                <a:stCxn id="84" idx="0"/>
                <a:endCxn id="86" idx="5"/>
              </p:cNvCxnSpPr>
              <p:nvPr/>
            </p:nvCxnSpPr>
            <p:spPr>
              <a:xfrm flipH="1" flipV="1">
                <a:off x="2203996" y="1340258"/>
                <a:ext cx="476337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>
                <a:extLst>
                  <a:ext uri="{FF2B5EF4-FFF2-40B4-BE49-F238E27FC236}">
                    <a16:creationId xmlns:a16="http://schemas.microsoft.com/office/drawing/2014/main" id="{C788B987-93F0-4D0B-98D5-B3CB50F6C3CC}"/>
                  </a:ext>
                </a:extLst>
              </p:cNvPr>
              <p:cNvCxnSpPr>
                <a:stCxn id="84" idx="2"/>
                <a:endCxn id="85" idx="6"/>
              </p:cNvCxnSpPr>
              <p:nvPr/>
            </p:nvCxnSpPr>
            <p:spPr>
              <a:xfrm flipH="1" flipV="1">
                <a:off x="1575053" y="2223629"/>
                <a:ext cx="736853" cy="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81F3E8C-DD92-46B1-91D7-FF8A08D345BA}"/>
                </a:ext>
              </a:extLst>
            </p:cNvPr>
            <p:cNvGrpSpPr/>
            <p:nvPr/>
          </p:nvGrpSpPr>
          <p:grpSpPr>
            <a:xfrm>
              <a:off x="6146294" y="713457"/>
              <a:ext cx="2210559" cy="1877341"/>
              <a:chOff x="6146294" y="713457"/>
              <a:chExt cx="2210559" cy="1877341"/>
            </a:xfrm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76FD3ACD-74F9-42B3-BB73-5AFC83EBC8C0}"/>
                  </a:ext>
                </a:extLst>
              </p:cNvPr>
              <p:cNvSpPr/>
              <p:nvPr/>
            </p:nvSpPr>
            <p:spPr>
              <a:xfrm>
                <a:off x="7620000" y="1856457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64CEBBBC-B742-4F15-BCB8-37419880FE98}"/>
                  </a:ext>
                </a:extLst>
              </p:cNvPr>
              <p:cNvSpPr/>
              <p:nvPr/>
            </p:nvSpPr>
            <p:spPr>
              <a:xfrm>
                <a:off x="6146294" y="1856456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92D26EAB-B4CA-43FF-BE12-D7BB5DAE9D5E}"/>
                  </a:ext>
                </a:extLst>
              </p:cNvPr>
              <p:cNvSpPr/>
              <p:nvPr/>
            </p:nvSpPr>
            <p:spPr>
              <a:xfrm>
                <a:off x="6883147" y="713457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0F3EB136-1436-4853-8F23-151348222768}"/>
                  </a:ext>
                </a:extLst>
              </p:cNvPr>
              <p:cNvCxnSpPr>
                <a:stCxn id="80" idx="3"/>
                <a:endCxn id="79" idx="0"/>
              </p:cNvCxnSpPr>
              <p:nvPr/>
            </p:nvCxnSpPr>
            <p:spPr>
              <a:xfrm flipH="1">
                <a:off x="6514721" y="1340256"/>
                <a:ext cx="476336" cy="51620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0C8CC4D7-50E6-4ADB-BA51-A576B3016DE9}"/>
                  </a:ext>
                </a:extLst>
              </p:cNvPr>
              <p:cNvCxnSpPr>
                <a:stCxn id="78" idx="0"/>
                <a:endCxn id="80" idx="5"/>
              </p:cNvCxnSpPr>
              <p:nvPr/>
            </p:nvCxnSpPr>
            <p:spPr>
              <a:xfrm flipH="1" flipV="1">
                <a:off x="7512090" y="1340256"/>
                <a:ext cx="476337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7ED7536C-2202-4EFF-806A-0255EE259AA0}"/>
                  </a:ext>
                </a:extLst>
              </p:cNvPr>
              <p:cNvCxnSpPr>
                <a:stCxn id="78" idx="2"/>
                <a:endCxn id="79" idx="6"/>
              </p:cNvCxnSpPr>
              <p:nvPr/>
            </p:nvCxnSpPr>
            <p:spPr>
              <a:xfrm flipH="1" flipV="1">
                <a:off x="6883147" y="2223627"/>
                <a:ext cx="736853" cy="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739522D-7DE3-4224-A0E9-8617BF856953}"/>
                </a:ext>
              </a:extLst>
            </p:cNvPr>
            <p:cNvGrpSpPr/>
            <p:nvPr/>
          </p:nvGrpSpPr>
          <p:grpSpPr>
            <a:xfrm>
              <a:off x="873673" y="4218659"/>
              <a:ext cx="7447707" cy="1877341"/>
              <a:chOff x="873673" y="4218659"/>
              <a:chExt cx="7447707" cy="1877341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B917FD3E-6E18-4ECD-97D3-7E4FDF10A0F9}"/>
                  </a:ext>
                </a:extLst>
              </p:cNvPr>
              <p:cNvSpPr/>
              <p:nvPr/>
            </p:nvSpPr>
            <p:spPr>
              <a:xfrm>
                <a:off x="2311906" y="4218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8F316356-BFC8-4998-87D4-21E8621B8102}"/>
                  </a:ext>
                </a:extLst>
              </p:cNvPr>
              <p:cNvSpPr/>
              <p:nvPr/>
            </p:nvSpPr>
            <p:spPr>
              <a:xfrm>
                <a:off x="873673" y="4218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70C0EA2A-8FC2-4CEF-84D2-515001AE028D}"/>
                  </a:ext>
                </a:extLst>
              </p:cNvPr>
              <p:cNvSpPr/>
              <p:nvPr/>
            </p:nvSpPr>
            <p:spPr>
              <a:xfrm>
                <a:off x="1610527" y="5361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E8BFD302-02B5-4A76-834C-80DEA094FC7C}"/>
                  </a:ext>
                </a:extLst>
              </p:cNvPr>
              <p:cNvCxnSpPr>
                <a:stCxn id="65" idx="1"/>
                <a:endCxn id="63" idx="4"/>
              </p:cNvCxnSpPr>
              <p:nvPr/>
            </p:nvCxnSpPr>
            <p:spPr>
              <a:xfrm flipH="1" flipV="1">
                <a:off x="1242100" y="4953000"/>
                <a:ext cx="476337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F55A8EDA-30D6-4708-93F8-D93757C4545D}"/>
                  </a:ext>
                </a:extLst>
              </p:cNvPr>
              <p:cNvCxnSpPr>
                <a:stCxn id="62" idx="4"/>
                <a:endCxn id="65" idx="7"/>
              </p:cNvCxnSpPr>
              <p:nvPr/>
            </p:nvCxnSpPr>
            <p:spPr>
              <a:xfrm flipH="1">
                <a:off x="2239470" y="4953000"/>
                <a:ext cx="440863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2268B8F0-6BCF-4651-B73C-774F853EDB21}"/>
                  </a:ext>
                </a:extLst>
              </p:cNvPr>
              <p:cNvCxnSpPr>
                <a:stCxn id="62" idx="2"/>
                <a:endCxn id="63" idx="6"/>
              </p:cNvCxnSpPr>
              <p:nvPr/>
            </p:nvCxnSpPr>
            <p:spPr>
              <a:xfrm flipH="1">
                <a:off x="1610526" y="4585830"/>
                <a:ext cx="701380" cy="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8BD966E7-8BE6-47B0-B835-D3740599691A}"/>
                  </a:ext>
                </a:extLst>
              </p:cNvPr>
              <p:cNvSpPr/>
              <p:nvPr/>
            </p:nvSpPr>
            <p:spPr>
              <a:xfrm>
                <a:off x="7584527" y="4218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5048E6CB-88BB-4BE8-9D28-C87BA52CD5BA}"/>
                  </a:ext>
                </a:extLst>
              </p:cNvPr>
              <p:cNvSpPr/>
              <p:nvPr/>
            </p:nvSpPr>
            <p:spPr>
              <a:xfrm>
                <a:off x="6146294" y="4218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12</a:t>
                </a: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4EEE7E7A-F2E0-4695-B3C7-684D03148C05}"/>
                  </a:ext>
                </a:extLst>
              </p:cNvPr>
              <p:cNvSpPr/>
              <p:nvPr/>
            </p:nvSpPr>
            <p:spPr>
              <a:xfrm>
                <a:off x="6883148" y="5361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14</a:t>
                </a:r>
              </a:p>
            </p:txBody>
          </p: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EE22BD6F-18FE-490E-BAA9-5EFD6E791282}"/>
                  </a:ext>
                </a:extLst>
              </p:cNvPr>
              <p:cNvCxnSpPr>
                <a:stCxn id="74" idx="1"/>
                <a:endCxn id="73" idx="4"/>
              </p:cNvCxnSpPr>
              <p:nvPr/>
            </p:nvCxnSpPr>
            <p:spPr>
              <a:xfrm flipH="1" flipV="1">
                <a:off x="6514721" y="4953000"/>
                <a:ext cx="476337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36104F9C-E868-4312-BAE6-59B257049541}"/>
                  </a:ext>
                </a:extLst>
              </p:cNvPr>
              <p:cNvCxnSpPr>
                <a:stCxn id="71" idx="4"/>
                <a:endCxn id="74" idx="7"/>
              </p:cNvCxnSpPr>
              <p:nvPr/>
            </p:nvCxnSpPr>
            <p:spPr>
              <a:xfrm flipH="1">
                <a:off x="7512091" y="4953000"/>
                <a:ext cx="440863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3DFB1AA7-4300-45DE-81CA-2891148F28EB}"/>
                  </a:ext>
                </a:extLst>
              </p:cNvPr>
              <p:cNvCxnSpPr>
                <a:stCxn id="71" idx="2"/>
                <a:endCxn id="73" idx="6"/>
              </p:cNvCxnSpPr>
              <p:nvPr/>
            </p:nvCxnSpPr>
            <p:spPr>
              <a:xfrm flipH="1">
                <a:off x="6883147" y="4585830"/>
                <a:ext cx="701380" cy="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32BE45F7-C3AC-4CB1-8467-E0AC8D376D13}"/>
                </a:ext>
              </a:extLst>
            </p:cNvPr>
            <p:cNvCxnSpPr>
              <a:stCxn id="45" idx="1"/>
              <a:endCxn id="84" idx="5"/>
            </p:cNvCxnSpPr>
            <p:nvPr/>
          </p:nvCxnSpPr>
          <p:spPr>
            <a:xfrm flipH="1" flipV="1">
              <a:off x="2940849" y="2483258"/>
              <a:ext cx="590153" cy="62374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6F018C76-C062-4593-8A8B-A7C8CA9D886D}"/>
                </a:ext>
              </a:extLst>
            </p:cNvPr>
            <p:cNvCxnSpPr>
              <a:stCxn id="45" idx="3"/>
              <a:endCxn id="62" idx="7"/>
            </p:cNvCxnSpPr>
            <p:nvPr/>
          </p:nvCxnSpPr>
          <p:spPr>
            <a:xfrm flipH="1">
              <a:off x="2940849" y="3626258"/>
              <a:ext cx="590153" cy="69994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AA1A716C-09D3-4C68-8B33-004FE1ED9E2B}"/>
                </a:ext>
              </a:extLst>
            </p:cNvPr>
            <p:cNvCxnSpPr>
              <a:stCxn id="46" idx="2"/>
            </p:cNvCxnSpPr>
            <p:nvPr/>
          </p:nvCxnSpPr>
          <p:spPr>
            <a:xfrm flipH="1">
              <a:off x="4159945" y="3366630"/>
              <a:ext cx="875921" cy="141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51C250EF-0498-4E9E-A49A-676B7152835A}"/>
                </a:ext>
              </a:extLst>
            </p:cNvPr>
            <p:cNvCxnSpPr>
              <a:stCxn id="46" idx="7"/>
              <a:endCxn id="79" idx="3"/>
            </p:cNvCxnSpPr>
            <p:nvPr/>
          </p:nvCxnSpPr>
          <p:spPr>
            <a:xfrm flipV="1">
              <a:off x="5664809" y="2483255"/>
              <a:ext cx="589395" cy="62374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A9F61F0C-0A4D-4BE9-875B-3CC562473E62}"/>
                </a:ext>
              </a:extLst>
            </p:cNvPr>
            <p:cNvCxnSpPr>
              <a:stCxn id="73" idx="1"/>
              <a:endCxn id="46" idx="5"/>
            </p:cNvCxnSpPr>
            <p:nvPr/>
          </p:nvCxnSpPr>
          <p:spPr>
            <a:xfrm flipH="1" flipV="1">
              <a:off x="5664809" y="3626258"/>
              <a:ext cx="589395" cy="69994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6161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515F8125-B419-4629-9962-DE05B5F94093}"/>
              </a:ext>
            </a:extLst>
          </p:cNvPr>
          <p:cNvGrpSpPr/>
          <p:nvPr/>
        </p:nvGrpSpPr>
        <p:grpSpPr>
          <a:xfrm>
            <a:off x="838200" y="713457"/>
            <a:ext cx="7518653" cy="5382543"/>
            <a:chOff x="838200" y="713457"/>
            <a:chExt cx="7518653" cy="5382543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F2C5FC1-AA61-4789-BB7F-F2CC9D1A2FA9}"/>
                </a:ext>
              </a:extLst>
            </p:cNvPr>
            <p:cNvSpPr/>
            <p:nvPr/>
          </p:nvSpPr>
          <p:spPr>
            <a:xfrm>
              <a:off x="3423092" y="2999459"/>
              <a:ext cx="736853" cy="73434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0CE9774-B0B1-40BE-B45D-2461E872C4B3}"/>
                </a:ext>
              </a:extLst>
            </p:cNvPr>
            <p:cNvSpPr/>
            <p:nvPr/>
          </p:nvSpPr>
          <p:spPr>
            <a:xfrm>
              <a:off x="5035866" y="2999459"/>
              <a:ext cx="736853" cy="73434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8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8C550A0E-D1D3-4C0F-80CF-9EB85AA0104C}"/>
                </a:ext>
              </a:extLst>
            </p:cNvPr>
            <p:cNvGrpSpPr/>
            <p:nvPr/>
          </p:nvGrpSpPr>
          <p:grpSpPr>
            <a:xfrm>
              <a:off x="838200" y="713459"/>
              <a:ext cx="2210559" cy="1877341"/>
              <a:chOff x="838200" y="713459"/>
              <a:chExt cx="2210559" cy="1877341"/>
            </a:xfrm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0C2BA696-5791-44B8-9E97-1A423E82402D}"/>
                  </a:ext>
                </a:extLst>
              </p:cNvPr>
              <p:cNvSpPr/>
              <p:nvPr/>
            </p:nvSpPr>
            <p:spPr>
              <a:xfrm>
                <a:off x="2311906" y="18564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84B09A2F-E688-4BD8-A2BA-54685176E82F}"/>
                  </a:ext>
                </a:extLst>
              </p:cNvPr>
              <p:cNvSpPr/>
              <p:nvPr/>
            </p:nvSpPr>
            <p:spPr>
              <a:xfrm>
                <a:off x="838200" y="1856458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C68AD576-5EDE-4F09-BAB8-4E1ECE53F547}"/>
                  </a:ext>
                </a:extLst>
              </p:cNvPr>
              <p:cNvSpPr/>
              <p:nvPr/>
            </p:nvSpPr>
            <p:spPr>
              <a:xfrm>
                <a:off x="1575053" y="7134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BAD9ED95-F98B-45F2-A958-F693063AD594}"/>
                  </a:ext>
                </a:extLst>
              </p:cNvPr>
              <p:cNvCxnSpPr>
                <a:stCxn id="86" idx="3"/>
                <a:endCxn id="85" idx="0"/>
              </p:cNvCxnSpPr>
              <p:nvPr/>
            </p:nvCxnSpPr>
            <p:spPr>
              <a:xfrm flipH="1">
                <a:off x="1206627" y="1340258"/>
                <a:ext cx="476336" cy="51620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9B18714A-A179-42E0-A82F-A396F8B9D296}"/>
                  </a:ext>
                </a:extLst>
              </p:cNvPr>
              <p:cNvCxnSpPr>
                <a:stCxn id="84" idx="0"/>
                <a:endCxn id="86" idx="5"/>
              </p:cNvCxnSpPr>
              <p:nvPr/>
            </p:nvCxnSpPr>
            <p:spPr>
              <a:xfrm flipH="1" flipV="1">
                <a:off x="2203996" y="1340258"/>
                <a:ext cx="476337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>
                <a:extLst>
                  <a:ext uri="{FF2B5EF4-FFF2-40B4-BE49-F238E27FC236}">
                    <a16:creationId xmlns:a16="http://schemas.microsoft.com/office/drawing/2014/main" id="{362BCA70-80AD-435A-B5EA-DBE9094D5DDA}"/>
                  </a:ext>
                </a:extLst>
              </p:cNvPr>
              <p:cNvCxnSpPr>
                <a:stCxn id="84" idx="2"/>
                <a:endCxn id="85" idx="6"/>
              </p:cNvCxnSpPr>
              <p:nvPr/>
            </p:nvCxnSpPr>
            <p:spPr>
              <a:xfrm flipH="1" flipV="1">
                <a:off x="1575053" y="2223629"/>
                <a:ext cx="736853" cy="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BEF08725-1B61-4A01-B4A6-04E3ECE756E0}"/>
                </a:ext>
              </a:extLst>
            </p:cNvPr>
            <p:cNvGrpSpPr/>
            <p:nvPr/>
          </p:nvGrpSpPr>
          <p:grpSpPr>
            <a:xfrm>
              <a:off x="6146294" y="713457"/>
              <a:ext cx="2210559" cy="1877341"/>
              <a:chOff x="6146294" y="713457"/>
              <a:chExt cx="2210559" cy="1877341"/>
            </a:xfrm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EBF8DFF1-1758-4BF4-BA38-B580EFEFBF4E}"/>
                  </a:ext>
                </a:extLst>
              </p:cNvPr>
              <p:cNvSpPr/>
              <p:nvPr/>
            </p:nvSpPr>
            <p:spPr>
              <a:xfrm>
                <a:off x="7620000" y="1856457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14CD9F2B-3F5E-4014-961C-F3E50B4EEB1B}"/>
                  </a:ext>
                </a:extLst>
              </p:cNvPr>
              <p:cNvSpPr/>
              <p:nvPr/>
            </p:nvSpPr>
            <p:spPr>
              <a:xfrm>
                <a:off x="6146294" y="1856456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C317A2E4-CBD6-4AC6-A065-398C850AFE39}"/>
                  </a:ext>
                </a:extLst>
              </p:cNvPr>
              <p:cNvSpPr/>
              <p:nvPr/>
            </p:nvSpPr>
            <p:spPr>
              <a:xfrm>
                <a:off x="6883147" y="713457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08A7B5B2-F125-47AE-9009-3017CEBC8DBC}"/>
                  </a:ext>
                </a:extLst>
              </p:cNvPr>
              <p:cNvCxnSpPr>
                <a:stCxn id="80" idx="3"/>
                <a:endCxn id="79" idx="0"/>
              </p:cNvCxnSpPr>
              <p:nvPr/>
            </p:nvCxnSpPr>
            <p:spPr>
              <a:xfrm flipH="1">
                <a:off x="6514721" y="1340256"/>
                <a:ext cx="476336" cy="51620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046BE53E-AE58-44C3-801F-E33565EADF98}"/>
                  </a:ext>
                </a:extLst>
              </p:cNvPr>
              <p:cNvCxnSpPr>
                <a:stCxn id="78" idx="0"/>
                <a:endCxn id="80" idx="5"/>
              </p:cNvCxnSpPr>
              <p:nvPr/>
            </p:nvCxnSpPr>
            <p:spPr>
              <a:xfrm flipH="1" flipV="1">
                <a:off x="7512090" y="1340256"/>
                <a:ext cx="476337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EB1E9A03-D2FC-4C1C-A79E-AF582B04E810}"/>
                  </a:ext>
                </a:extLst>
              </p:cNvPr>
              <p:cNvCxnSpPr>
                <a:stCxn id="78" idx="2"/>
                <a:endCxn id="79" idx="6"/>
              </p:cNvCxnSpPr>
              <p:nvPr/>
            </p:nvCxnSpPr>
            <p:spPr>
              <a:xfrm flipH="1" flipV="1">
                <a:off x="6883147" y="2223627"/>
                <a:ext cx="736853" cy="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EEEFC1FB-1B8C-4E7B-90B4-D35C5F0AAF10}"/>
                </a:ext>
              </a:extLst>
            </p:cNvPr>
            <p:cNvGrpSpPr/>
            <p:nvPr/>
          </p:nvGrpSpPr>
          <p:grpSpPr>
            <a:xfrm>
              <a:off x="873673" y="4218659"/>
              <a:ext cx="7447707" cy="1877341"/>
              <a:chOff x="873673" y="4218659"/>
              <a:chExt cx="7447707" cy="1877341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1FA48ED1-79BD-496E-B009-C51E4C64EF5E}"/>
                  </a:ext>
                </a:extLst>
              </p:cNvPr>
              <p:cNvSpPr/>
              <p:nvPr/>
            </p:nvSpPr>
            <p:spPr>
              <a:xfrm>
                <a:off x="2311906" y="4218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443C78AE-0F65-4031-9526-5EAD1A03B222}"/>
                  </a:ext>
                </a:extLst>
              </p:cNvPr>
              <p:cNvSpPr/>
              <p:nvPr/>
            </p:nvSpPr>
            <p:spPr>
              <a:xfrm>
                <a:off x="873673" y="4218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0B557CE9-C520-4F40-81A2-4C2CDC5CBD23}"/>
                  </a:ext>
                </a:extLst>
              </p:cNvPr>
              <p:cNvSpPr/>
              <p:nvPr/>
            </p:nvSpPr>
            <p:spPr>
              <a:xfrm>
                <a:off x="1610527" y="5361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C79092FE-343E-4025-9061-BCD955CCD010}"/>
                  </a:ext>
                </a:extLst>
              </p:cNvPr>
              <p:cNvCxnSpPr>
                <a:stCxn id="65" idx="1"/>
                <a:endCxn id="63" idx="4"/>
              </p:cNvCxnSpPr>
              <p:nvPr/>
            </p:nvCxnSpPr>
            <p:spPr>
              <a:xfrm flipH="1" flipV="1">
                <a:off x="1242100" y="4953000"/>
                <a:ext cx="476337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1F0166EF-D2FD-4E6B-83C6-6144B7FFDA4E}"/>
                  </a:ext>
                </a:extLst>
              </p:cNvPr>
              <p:cNvCxnSpPr>
                <a:stCxn id="62" idx="4"/>
                <a:endCxn id="65" idx="7"/>
              </p:cNvCxnSpPr>
              <p:nvPr/>
            </p:nvCxnSpPr>
            <p:spPr>
              <a:xfrm flipH="1">
                <a:off x="2239470" y="4953000"/>
                <a:ext cx="440863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F572F7EB-E416-443D-9D59-6F06CA36E8C1}"/>
                  </a:ext>
                </a:extLst>
              </p:cNvPr>
              <p:cNvCxnSpPr>
                <a:stCxn id="62" idx="2"/>
                <a:endCxn id="63" idx="6"/>
              </p:cNvCxnSpPr>
              <p:nvPr/>
            </p:nvCxnSpPr>
            <p:spPr>
              <a:xfrm flipH="1">
                <a:off x="1610526" y="4585830"/>
                <a:ext cx="701380" cy="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619DB09A-DE56-4188-8281-1E5C51C9BEA8}"/>
                  </a:ext>
                </a:extLst>
              </p:cNvPr>
              <p:cNvSpPr/>
              <p:nvPr/>
            </p:nvSpPr>
            <p:spPr>
              <a:xfrm>
                <a:off x="7584527" y="4218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3BC15E8A-BAA9-4FF6-A260-CE33A426E1A9}"/>
                  </a:ext>
                </a:extLst>
              </p:cNvPr>
              <p:cNvSpPr/>
              <p:nvPr/>
            </p:nvSpPr>
            <p:spPr>
              <a:xfrm>
                <a:off x="6146294" y="4218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12</a:t>
                </a: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43D440EA-BFC2-475E-A349-BD6E08C9BD39}"/>
                  </a:ext>
                </a:extLst>
              </p:cNvPr>
              <p:cNvSpPr/>
              <p:nvPr/>
            </p:nvSpPr>
            <p:spPr>
              <a:xfrm>
                <a:off x="6883148" y="5361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14</a:t>
                </a:r>
              </a:p>
            </p:txBody>
          </p: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0FA55652-9B83-48A5-80CF-15819A12F558}"/>
                  </a:ext>
                </a:extLst>
              </p:cNvPr>
              <p:cNvCxnSpPr>
                <a:stCxn id="74" idx="1"/>
                <a:endCxn id="73" idx="4"/>
              </p:cNvCxnSpPr>
              <p:nvPr/>
            </p:nvCxnSpPr>
            <p:spPr>
              <a:xfrm flipH="1" flipV="1">
                <a:off x="6514721" y="4953000"/>
                <a:ext cx="476337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EC11E951-9537-4884-98B5-38461DF19670}"/>
                  </a:ext>
                </a:extLst>
              </p:cNvPr>
              <p:cNvCxnSpPr>
                <a:stCxn id="71" idx="4"/>
                <a:endCxn id="74" idx="7"/>
              </p:cNvCxnSpPr>
              <p:nvPr/>
            </p:nvCxnSpPr>
            <p:spPr>
              <a:xfrm flipH="1">
                <a:off x="7512091" y="4953000"/>
                <a:ext cx="440863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B620E438-9616-4B7F-B3E4-5477B2B813B7}"/>
                  </a:ext>
                </a:extLst>
              </p:cNvPr>
              <p:cNvCxnSpPr>
                <a:stCxn id="71" idx="2"/>
                <a:endCxn id="73" idx="6"/>
              </p:cNvCxnSpPr>
              <p:nvPr/>
            </p:nvCxnSpPr>
            <p:spPr>
              <a:xfrm flipH="1">
                <a:off x="6883147" y="4585830"/>
                <a:ext cx="701380" cy="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52B9AFCF-EC72-4A38-B654-F1F54D769538}"/>
                </a:ext>
              </a:extLst>
            </p:cNvPr>
            <p:cNvCxnSpPr>
              <a:stCxn id="45" idx="1"/>
              <a:endCxn id="84" idx="5"/>
            </p:cNvCxnSpPr>
            <p:nvPr/>
          </p:nvCxnSpPr>
          <p:spPr>
            <a:xfrm flipH="1" flipV="1">
              <a:off x="2940849" y="2483258"/>
              <a:ext cx="590153" cy="62374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BF5AD2A4-D338-401A-820E-D882813A9D5B}"/>
                </a:ext>
              </a:extLst>
            </p:cNvPr>
            <p:cNvCxnSpPr>
              <a:stCxn id="45" idx="3"/>
              <a:endCxn id="62" idx="7"/>
            </p:cNvCxnSpPr>
            <p:nvPr/>
          </p:nvCxnSpPr>
          <p:spPr>
            <a:xfrm flipH="1">
              <a:off x="2940849" y="3626258"/>
              <a:ext cx="590153" cy="69994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166C82E9-F8CC-46A3-97B3-E5FFD49C705C}"/>
                </a:ext>
              </a:extLst>
            </p:cNvPr>
            <p:cNvCxnSpPr>
              <a:stCxn id="46" idx="2"/>
            </p:cNvCxnSpPr>
            <p:nvPr/>
          </p:nvCxnSpPr>
          <p:spPr>
            <a:xfrm flipH="1">
              <a:off x="4159945" y="3366630"/>
              <a:ext cx="875921" cy="141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8FC9D0A1-3325-492C-A55F-07327077658E}"/>
                </a:ext>
              </a:extLst>
            </p:cNvPr>
            <p:cNvCxnSpPr>
              <a:stCxn id="46" idx="7"/>
              <a:endCxn id="79" idx="3"/>
            </p:cNvCxnSpPr>
            <p:nvPr/>
          </p:nvCxnSpPr>
          <p:spPr>
            <a:xfrm flipV="1">
              <a:off x="5664809" y="2483255"/>
              <a:ext cx="589395" cy="62374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A4929CC5-21A8-4877-A197-69EA0D7BADDE}"/>
                </a:ext>
              </a:extLst>
            </p:cNvPr>
            <p:cNvCxnSpPr>
              <a:stCxn id="73" idx="1"/>
              <a:endCxn id="46" idx="5"/>
            </p:cNvCxnSpPr>
            <p:nvPr/>
          </p:nvCxnSpPr>
          <p:spPr>
            <a:xfrm flipH="1" flipV="1">
              <a:off x="5664809" y="3626258"/>
              <a:ext cx="589395" cy="69994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3235925" y="890469"/>
            <a:ext cx="2632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Carries all flow to node 1 except from node 2,</a:t>
            </a:r>
          </a:p>
          <a:p>
            <a:pPr algn="ctr"/>
            <a:r>
              <a:rPr lang="en-US" sz="2000" dirty="0"/>
              <a:t>so </a:t>
            </a:r>
            <a:r>
              <a:rPr lang="en-US" sz="2000" b="1" dirty="0"/>
              <a:t>betweenness = 12</a:t>
            </a:r>
          </a:p>
        </p:txBody>
      </p:sp>
      <p:sp>
        <p:nvSpPr>
          <p:cNvPr id="43" name="Freeform 42"/>
          <p:cNvSpPr/>
          <p:nvPr/>
        </p:nvSpPr>
        <p:spPr>
          <a:xfrm rot="7714875">
            <a:off x="2491903" y="1255100"/>
            <a:ext cx="785910" cy="271222"/>
          </a:xfrm>
          <a:custGeom>
            <a:avLst/>
            <a:gdLst>
              <a:gd name="connsiteX0" fmla="*/ 1097280 w 1100857"/>
              <a:gd name="connsiteY0" fmla="*/ 457200 h 457200"/>
              <a:gd name="connsiteX1" fmla="*/ 1036320 w 1100857"/>
              <a:gd name="connsiteY1" fmla="*/ 381000 h 457200"/>
              <a:gd name="connsiteX2" fmla="*/ 655320 w 1100857"/>
              <a:gd name="connsiteY2" fmla="*/ 76200 h 457200"/>
              <a:gd name="connsiteX3" fmla="*/ 472440 w 1100857"/>
              <a:gd name="connsiteY3" fmla="*/ 274320 h 457200"/>
              <a:gd name="connsiteX4" fmla="*/ 0 w 1100857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857" h="457200">
                <a:moveTo>
                  <a:pt x="1097280" y="457200"/>
                </a:moveTo>
                <a:cubicBezTo>
                  <a:pt x="1103630" y="450850"/>
                  <a:pt x="1109980" y="444500"/>
                  <a:pt x="1036320" y="381000"/>
                </a:cubicBezTo>
                <a:cubicBezTo>
                  <a:pt x="962660" y="317500"/>
                  <a:pt x="749300" y="93980"/>
                  <a:pt x="655320" y="76200"/>
                </a:cubicBezTo>
                <a:cubicBezTo>
                  <a:pt x="561340" y="58420"/>
                  <a:pt x="581660" y="287020"/>
                  <a:pt x="472440" y="274320"/>
                </a:cubicBezTo>
                <a:cubicBezTo>
                  <a:pt x="363220" y="261620"/>
                  <a:pt x="181610" y="130810"/>
                  <a:pt x="0" y="0"/>
                </a:cubicBezTo>
              </a:path>
            </a:pathLst>
          </a:custGeom>
          <a:noFill/>
          <a:ln>
            <a:head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731281" y="497148"/>
            <a:ext cx="7879319" cy="6036514"/>
          </a:xfrm>
          <a:custGeom>
            <a:avLst/>
            <a:gdLst>
              <a:gd name="connsiteX0" fmla="*/ 945119 w 8009694"/>
              <a:gd name="connsiteY0" fmla="*/ 2550852 h 6036514"/>
              <a:gd name="connsiteX1" fmla="*/ 1508999 w 8009694"/>
              <a:gd name="connsiteY1" fmla="*/ 1362132 h 6036514"/>
              <a:gd name="connsiteX2" fmla="*/ 2301479 w 8009694"/>
              <a:gd name="connsiteY2" fmla="*/ 1301172 h 6036514"/>
              <a:gd name="connsiteX3" fmla="*/ 3551159 w 8009694"/>
              <a:gd name="connsiteY3" fmla="*/ 2535612 h 6036514"/>
              <a:gd name="connsiteX4" fmla="*/ 4694159 w 8009694"/>
              <a:gd name="connsiteY4" fmla="*/ 2200332 h 6036514"/>
              <a:gd name="connsiteX5" fmla="*/ 6202919 w 8009694"/>
              <a:gd name="connsiteY5" fmla="*/ 36252 h 6036514"/>
              <a:gd name="connsiteX6" fmla="*/ 7864079 w 8009694"/>
              <a:gd name="connsiteY6" fmla="*/ 1118292 h 6036514"/>
              <a:gd name="connsiteX7" fmla="*/ 7818359 w 8009694"/>
              <a:gd name="connsiteY7" fmla="*/ 4532052 h 6036514"/>
              <a:gd name="connsiteX8" fmla="*/ 6919199 w 8009694"/>
              <a:gd name="connsiteY8" fmla="*/ 5827452 h 6036514"/>
              <a:gd name="connsiteX9" fmla="*/ 1051799 w 8009694"/>
              <a:gd name="connsiteY9" fmla="*/ 5827452 h 6036514"/>
              <a:gd name="connsiteX10" fmla="*/ 239 w 8009694"/>
              <a:gd name="connsiteY10" fmla="*/ 3815772 h 6036514"/>
              <a:gd name="connsiteX11" fmla="*/ 975599 w 8009694"/>
              <a:gd name="connsiteY11" fmla="*/ 2505132 h 6036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09694" h="6036514">
                <a:moveTo>
                  <a:pt x="945119" y="2550852"/>
                </a:moveTo>
                <a:cubicBezTo>
                  <a:pt x="1114029" y="2060632"/>
                  <a:pt x="1282939" y="1570412"/>
                  <a:pt x="1508999" y="1362132"/>
                </a:cubicBezTo>
                <a:cubicBezTo>
                  <a:pt x="1735059" y="1153852"/>
                  <a:pt x="1961119" y="1105592"/>
                  <a:pt x="2301479" y="1301172"/>
                </a:cubicBezTo>
                <a:cubicBezTo>
                  <a:pt x="2641839" y="1496752"/>
                  <a:pt x="3152379" y="2385752"/>
                  <a:pt x="3551159" y="2535612"/>
                </a:cubicBezTo>
                <a:cubicBezTo>
                  <a:pt x="3949939" y="2685472"/>
                  <a:pt x="4252199" y="2616892"/>
                  <a:pt x="4694159" y="2200332"/>
                </a:cubicBezTo>
                <a:cubicBezTo>
                  <a:pt x="5136119" y="1783772"/>
                  <a:pt x="5674599" y="216592"/>
                  <a:pt x="6202919" y="36252"/>
                </a:cubicBezTo>
                <a:cubicBezTo>
                  <a:pt x="6731239" y="-144088"/>
                  <a:pt x="7594839" y="368992"/>
                  <a:pt x="7864079" y="1118292"/>
                </a:cubicBezTo>
                <a:cubicBezTo>
                  <a:pt x="8133319" y="1867592"/>
                  <a:pt x="7975839" y="3747192"/>
                  <a:pt x="7818359" y="4532052"/>
                </a:cubicBezTo>
                <a:cubicBezTo>
                  <a:pt x="7660879" y="5316912"/>
                  <a:pt x="8046959" y="5611552"/>
                  <a:pt x="6919199" y="5827452"/>
                </a:cubicBezTo>
                <a:cubicBezTo>
                  <a:pt x="5791439" y="6043352"/>
                  <a:pt x="2204959" y="6162732"/>
                  <a:pt x="1051799" y="5827452"/>
                </a:cubicBezTo>
                <a:cubicBezTo>
                  <a:pt x="-101361" y="5492172"/>
                  <a:pt x="12939" y="4369492"/>
                  <a:pt x="239" y="3815772"/>
                </a:cubicBezTo>
                <a:cubicBezTo>
                  <a:pt x="-12461" y="3262052"/>
                  <a:pt x="481569" y="2883592"/>
                  <a:pt x="975599" y="2505132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742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423092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" name="Oval 9"/>
          <p:cNvSpPr/>
          <p:nvPr/>
        </p:nvSpPr>
        <p:spPr>
          <a:xfrm>
            <a:off x="5035866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7" name="Oval 6"/>
          <p:cNvSpPr/>
          <p:nvPr/>
        </p:nvSpPr>
        <p:spPr>
          <a:xfrm>
            <a:off x="2311906" y="1856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838200" y="1856458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1575053" y="713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4" name="Straight Arrow Connector 13"/>
          <p:cNvCxnSpPr>
            <a:stCxn id="9" idx="3"/>
            <a:endCxn id="8" idx="0"/>
          </p:cNvCxnSpPr>
          <p:nvPr/>
        </p:nvCxnSpPr>
        <p:spPr>
          <a:xfrm flipH="1">
            <a:off x="1206627" y="1340258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0"/>
            <a:endCxn id="9" idx="5"/>
          </p:cNvCxnSpPr>
          <p:nvPr/>
        </p:nvCxnSpPr>
        <p:spPr>
          <a:xfrm flipH="1" flipV="1">
            <a:off x="2203996" y="1340258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2"/>
            <a:endCxn id="8" idx="6"/>
          </p:cNvCxnSpPr>
          <p:nvPr/>
        </p:nvCxnSpPr>
        <p:spPr>
          <a:xfrm flipH="1" flipV="1">
            <a:off x="1575053" y="2223629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620000" y="1856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32" name="Oval 31"/>
          <p:cNvSpPr/>
          <p:nvPr/>
        </p:nvSpPr>
        <p:spPr>
          <a:xfrm>
            <a:off x="6146294" y="1856456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3" name="Oval 32"/>
          <p:cNvSpPr/>
          <p:nvPr/>
        </p:nvSpPr>
        <p:spPr>
          <a:xfrm>
            <a:off x="6883147" y="713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34" name="Straight Arrow Connector 33"/>
          <p:cNvCxnSpPr>
            <a:stCxn id="33" idx="3"/>
            <a:endCxn id="32" idx="0"/>
          </p:cNvCxnSpPr>
          <p:nvPr/>
        </p:nvCxnSpPr>
        <p:spPr>
          <a:xfrm flipH="1">
            <a:off x="6514721" y="1340256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1" idx="0"/>
            <a:endCxn id="33" idx="5"/>
          </p:cNvCxnSpPr>
          <p:nvPr/>
        </p:nvCxnSpPr>
        <p:spPr>
          <a:xfrm flipH="1" flipV="1">
            <a:off x="7512090" y="1340256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2"/>
            <a:endCxn id="32" idx="6"/>
          </p:cNvCxnSpPr>
          <p:nvPr/>
        </p:nvCxnSpPr>
        <p:spPr>
          <a:xfrm flipH="1" flipV="1">
            <a:off x="6883147" y="2223627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2311906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8" name="Oval 37"/>
          <p:cNvSpPr/>
          <p:nvPr/>
        </p:nvSpPr>
        <p:spPr>
          <a:xfrm>
            <a:off x="873673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9" name="Oval 38"/>
          <p:cNvSpPr/>
          <p:nvPr/>
        </p:nvSpPr>
        <p:spPr>
          <a:xfrm>
            <a:off x="1610527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</a:p>
        </p:txBody>
      </p:sp>
      <p:cxnSp>
        <p:nvCxnSpPr>
          <p:cNvPr id="40" name="Straight Arrow Connector 39"/>
          <p:cNvCxnSpPr>
            <a:stCxn id="39" idx="1"/>
            <a:endCxn id="38" idx="4"/>
          </p:cNvCxnSpPr>
          <p:nvPr/>
        </p:nvCxnSpPr>
        <p:spPr>
          <a:xfrm flipH="1" flipV="1">
            <a:off x="1242100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7" idx="4"/>
            <a:endCxn id="39" idx="7"/>
          </p:cNvCxnSpPr>
          <p:nvPr/>
        </p:nvCxnSpPr>
        <p:spPr>
          <a:xfrm flipH="1">
            <a:off x="2239470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2"/>
            <a:endCxn id="38" idx="6"/>
          </p:cNvCxnSpPr>
          <p:nvPr/>
        </p:nvCxnSpPr>
        <p:spPr>
          <a:xfrm flipH="1">
            <a:off x="1610526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7584527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54" name="Oval 53"/>
          <p:cNvSpPr/>
          <p:nvPr/>
        </p:nvSpPr>
        <p:spPr>
          <a:xfrm>
            <a:off x="6146294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55" name="Oval 54"/>
          <p:cNvSpPr/>
          <p:nvPr/>
        </p:nvSpPr>
        <p:spPr>
          <a:xfrm>
            <a:off x="6883148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14</a:t>
            </a:r>
          </a:p>
        </p:txBody>
      </p:sp>
      <p:cxnSp>
        <p:nvCxnSpPr>
          <p:cNvPr id="56" name="Straight Arrow Connector 55"/>
          <p:cNvCxnSpPr>
            <a:stCxn id="55" idx="1"/>
            <a:endCxn id="54" idx="4"/>
          </p:cNvCxnSpPr>
          <p:nvPr/>
        </p:nvCxnSpPr>
        <p:spPr>
          <a:xfrm flipH="1" flipV="1">
            <a:off x="6514721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3" idx="4"/>
            <a:endCxn id="55" idx="7"/>
          </p:cNvCxnSpPr>
          <p:nvPr/>
        </p:nvCxnSpPr>
        <p:spPr>
          <a:xfrm flipH="1">
            <a:off x="7512091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3" idx="2"/>
            <a:endCxn id="54" idx="6"/>
          </p:cNvCxnSpPr>
          <p:nvPr/>
        </p:nvCxnSpPr>
        <p:spPr>
          <a:xfrm flipH="1">
            <a:off x="6883147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6" idx="1"/>
            <a:endCxn id="7" idx="5"/>
          </p:cNvCxnSpPr>
          <p:nvPr/>
        </p:nvCxnSpPr>
        <p:spPr>
          <a:xfrm flipH="1" flipV="1">
            <a:off x="2940849" y="2483258"/>
            <a:ext cx="590153" cy="6237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7" idx="7"/>
          </p:cNvCxnSpPr>
          <p:nvPr/>
        </p:nvCxnSpPr>
        <p:spPr>
          <a:xfrm flipH="1">
            <a:off x="2940849" y="3626258"/>
            <a:ext cx="590153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0" idx="2"/>
          </p:cNvCxnSpPr>
          <p:nvPr/>
        </p:nvCxnSpPr>
        <p:spPr>
          <a:xfrm flipH="1">
            <a:off x="4159945" y="3366630"/>
            <a:ext cx="875921" cy="141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7"/>
            <a:endCxn id="32" idx="3"/>
          </p:cNvCxnSpPr>
          <p:nvPr/>
        </p:nvCxnSpPr>
        <p:spPr>
          <a:xfrm flipV="1">
            <a:off x="5664809" y="2483255"/>
            <a:ext cx="589395" cy="623746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4" idx="1"/>
            <a:endCxn id="10" idx="5"/>
          </p:cNvCxnSpPr>
          <p:nvPr/>
        </p:nvCxnSpPr>
        <p:spPr>
          <a:xfrm flipH="1" flipV="1">
            <a:off x="5664809" y="3626258"/>
            <a:ext cx="589395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326790" y="890469"/>
            <a:ext cx="2632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betweenness = 12</a:t>
            </a:r>
          </a:p>
          <a:p>
            <a:pPr algn="ctr"/>
            <a:r>
              <a:rPr lang="en-US" sz="2000" dirty="0"/>
              <a:t>for each </a:t>
            </a:r>
            <a:br>
              <a:rPr lang="en-US" sz="2000" dirty="0"/>
            </a:br>
            <a:r>
              <a:rPr lang="en-US" sz="2000" dirty="0"/>
              <a:t>symmetric edge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10528" y="2223630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336582" y="1247745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221818" y="1252019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991057" y="2223626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991057" y="4185719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666913" y="4161448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383599" y="5075299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217986" y="5075299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12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63E64F0-D21F-4E51-BCF7-22A22D9D8EFE}"/>
              </a:ext>
            </a:extLst>
          </p:cNvPr>
          <p:cNvGrpSpPr/>
          <p:nvPr/>
        </p:nvGrpSpPr>
        <p:grpSpPr>
          <a:xfrm>
            <a:off x="838200" y="713457"/>
            <a:ext cx="7518653" cy="5382543"/>
            <a:chOff x="838200" y="713457"/>
            <a:chExt cx="7518653" cy="5382543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71C3FB-7212-4074-B55F-90C062313E30}"/>
                </a:ext>
              </a:extLst>
            </p:cNvPr>
            <p:cNvSpPr/>
            <p:nvPr/>
          </p:nvSpPr>
          <p:spPr>
            <a:xfrm>
              <a:off x="3423092" y="2999459"/>
              <a:ext cx="736853" cy="73434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2DDFC5ED-D1C4-48FB-A1CC-3824EF24C220}"/>
                </a:ext>
              </a:extLst>
            </p:cNvPr>
            <p:cNvSpPr/>
            <p:nvPr/>
          </p:nvSpPr>
          <p:spPr>
            <a:xfrm>
              <a:off x="5035866" y="2999459"/>
              <a:ext cx="736853" cy="73434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8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86386975-3BA9-478F-B2AA-B93EE54E68F3}"/>
                </a:ext>
              </a:extLst>
            </p:cNvPr>
            <p:cNvGrpSpPr/>
            <p:nvPr/>
          </p:nvGrpSpPr>
          <p:grpSpPr>
            <a:xfrm>
              <a:off x="838200" y="713459"/>
              <a:ext cx="2210559" cy="1877341"/>
              <a:chOff x="838200" y="713459"/>
              <a:chExt cx="2210559" cy="1877341"/>
            </a:xfrm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E07D2A17-F84C-483C-BA87-E7F37D2C4E13}"/>
                  </a:ext>
                </a:extLst>
              </p:cNvPr>
              <p:cNvSpPr/>
              <p:nvPr/>
            </p:nvSpPr>
            <p:spPr>
              <a:xfrm>
                <a:off x="2311906" y="18564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C0DD1A78-528F-4F94-85F4-DBFF1758976D}"/>
                  </a:ext>
                </a:extLst>
              </p:cNvPr>
              <p:cNvSpPr/>
              <p:nvPr/>
            </p:nvSpPr>
            <p:spPr>
              <a:xfrm>
                <a:off x="838200" y="1856458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B2A0A7FC-0E54-48D2-A9AE-3EA1AD68B422}"/>
                  </a:ext>
                </a:extLst>
              </p:cNvPr>
              <p:cNvSpPr/>
              <p:nvPr/>
            </p:nvSpPr>
            <p:spPr>
              <a:xfrm>
                <a:off x="1575053" y="7134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cxnSp>
            <p:nvCxnSpPr>
              <p:cNvPr id="93" name="Straight Arrow Connector 92">
                <a:extLst>
                  <a:ext uri="{FF2B5EF4-FFF2-40B4-BE49-F238E27FC236}">
                    <a16:creationId xmlns:a16="http://schemas.microsoft.com/office/drawing/2014/main" id="{2B5E6E53-97B9-40B3-835C-21C4B1F17E96}"/>
                  </a:ext>
                </a:extLst>
              </p:cNvPr>
              <p:cNvCxnSpPr>
                <a:stCxn id="92" idx="3"/>
                <a:endCxn id="91" idx="0"/>
              </p:cNvCxnSpPr>
              <p:nvPr/>
            </p:nvCxnSpPr>
            <p:spPr>
              <a:xfrm flipH="1">
                <a:off x="1206627" y="1340258"/>
                <a:ext cx="476336" cy="51620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>
                <a:extLst>
                  <a:ext uri="{FF2B5EF4-FFF2-40B4-BE49-F238E27FC236}">
                    <a16:creationId xmlns:a16="http://schemas.microsoft.com/office/drawing/2014/main" id="{D5388970-6EAE-425E-886D-72F6C3D5AE25}"/>
                  </a:ext>
                </a:extLst>
              </p:cNvPr>
              <p:cNvCxnSpPr>
                <a:stCxn id="90" idx="0"/>
                <a:endCxn id="92" idx="5"/>
              </p:cNvCxnSpPr>
              <p:nvPr/>
            </p:nvCxnSpPr>
            <p:spPr>
              <a:xfrm flipH="1" flipV="1">
                <a:off x="2203996" y="1340258"/>
                <a:ext cx="476337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>
                <a:extLst>
                  <a:ext uri="{FF2B5EF4-FFF2-40B4-BE49-F238E27FC236}">
                    <a16:creationId xmlns:a16="http://schemas.microsoft.com/office/drawing/2014/main" id="{0CD82F53-2DD1-4354-8D42-5702E124EBD0}"/>
                  </a:ext>
                </a:extLst>
              </p:cNvPr>
              <p:cNvCxnSpPr>
                <a:stCxn id="90" idx="2"/>
                <a:endCxn id="91" idx="6"/>
              </p:cNvCxnSpPr>
              <p:nvPr/>
            </p:nvCxnSpPr>
            <p:spPr>
              <a:xfrm flipH="1" flipV="1">
                <a:off x="1575053" y="2223629"/>
                <a:ext cx="736853" cy="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E3658EC-2F10-49A5-8471-FAFF40883B1B}"/>
                </a:ext>
              </a:extLst>
            </p:cNvPr>
            <p:cNvGrpSpPr/>
            <p:nvPr/>
          </p:nvGrpSpPr>
          <p:grpSpPr>
            <a:xfrm>
              <a:off x="6146294" y="713457"/>
              <a:ext cx="2210559" cy="1877341"/>
              <a:chOff x="6146294" y="713457"/>
              <a:chExt cx="2210559" cy="1877341"/>
            </a:xfrm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64F6392F-56D8-446C-8DB8-1FC64EAAF99E}"/>
                  </a:ext>
                </a:extLst>
              </p:cNvPr>
              <p:cNvSpPr/>
              <p:nvPr/>
            </p:nvSpPr>
            <p:spPr>
              <a:xfrm>
                <a:off x="7620000" y="1856457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FE0AC069-0370-4597-9634-7DDE2D7FDEA6}"/>
                  </a:ext>
                </a:extLst>
              </p:cNvPr>
              <p:cNvSpPr/>
              <p:nvPr/>
            </p:nvSpPr>
            <p:spPr>
              <a:xfrm>
                <a:off x="6146294" y="1856456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F60BCFBC-B2B0-4D0A-9A5E-DE648D000583}"/>
                  </a:ext>
                </a:extLst>
              </p:cNvPr>
              <p:cNvSpPr/>
              <p:nvPr/>
            </p:nvSpPr>
            <p:spPr>
              <a:xfrm>
                <a:off x="6883147" y="713457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371A9F92-B13F-4093-9685-DBA409D01E4E}"/>
                  </a:ext>
                </a:extLst>
              </p:cNvPr>
              <p:cNvCxnSpPr>
                <a:stCxn id="86" idx="3"/>
                <a:endCxn id="85" idx="0"/>
              </p:cNvCxnSpPr>
              <p:nvPr/>
            </p:nvCxnSpPr>
            <p:spPr>
              <a:xfrm flipH="1">
                <a:off x="6514721" y="1340256"/>
                <a:ext cx="476336" cy="51620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B891E1EB-3282-4C8D-8189-46BFE3548ADD}"/>
                  </a:ext>
                </a:extLst>
              </p:cNvPr>
              <p:cNvCxnSpPr>
                <a:stCxn id="84" idx="0"/>
                <a:endCxn id="86" idx="5"/>
              </p:cNvCxnSpPr>
              <p:nvPr/>
            </p:nvCxnSpPr>
            <p:spPr>
              <a:xfrm flipH="1" flipV="1">
                <a:off x="7512090" y="1340256"/>
                <a:ext cx="476337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>
                <a:extLst>
                  <a:ext uri="{FF2B5EF4-FFF2-40B4-BE49-F238E27FC236}">
                    <a16:creationId xmlns:a16="http://schemas.microsoft.com/office/drawing/2014/main" id="{8BE99F45-C6C2-4223-A7EA-FC76F8DB03CC}"/>
                  </a:ext>
                </a:extLst>
              </p:cNvPr>
              <p:cNvCxnSpPr>
                <a:stCxn id="84" idx="2"/>
                <a:endCxn id="85" idx="6"/>
              </p:cNvCxnSpPr>
              <p:nvPr/>
            </p:nvCxnSpPr>
            <p:spPr>
              <a:xfrm flipH="1" flipV="1">
                <a:off x="6883147" y="2223627"/>
                <a:ext cx="736853" cy="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93D32FE6-7C05-40B0-90B8-4E1E8E1C6B1D}"/>
                </a:ext>
              </a:extLst>
            </p:cNvPr>
            <p:cNvGrpSpPr/>
            <p:nvPr/>
          </p:nvGrpSpPr>
          <p:grpSpPr>
            <a:xfrm>
              <a:off x="873673" y="4218659"/>
              <a:ext cx="7447707" cy="1877341"/>
              <a:chOff x="873673" y="4218659"/>
              <a:chExt cx="7447707" cy="1877341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14A3F546-90DB-4C33-9F3E-EE77CBB01A09}"/>
                  </a:ext>
                </a:extLst>
              </p:cNvPr>
              <p:cNvSpPr/>
              <p:nvPr/>
            </p:nvSpPr>
            <p:spPr>
              <a:xfrm>
                <a:off x="2311906" y="4218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E7B368B8-9DCC-4DB3-9812-1766C7292C9F}"/>
                  </a:ext>
                </a:extLst>
              </p:cNvPr>
              <p:cNvSpPr/>
              <p:nvPr/>
            </p:nvSpPr>
            <p:spPr>
              <a:xfrm>
                <a:off x="873673" y="4218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979F4AF6-95A0-49AC-86D0-10692F016B19}"/>
                  </a:ext>
                </a:extLst>
              </p:cNvPr>
              <p:cNvSpPr/>
              <p:nvPr/>
            </p:nvSpPr>
            <p:spPr>
              <a:xfrm>
                <a:off x="1610527" y="5361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BC66A63D-0049-40D7-A83E-BB2EB6E71D50}"/>
                  </a:ext>
                </a:extLst>
              </p:cNvPr>
              <p:cNvCxnSpPr>
                <a:stCxn id="74" idx="1"/>
                <a:endCxn id="73" idx="4"/>
              </p:cNvCxnSpPr>
              <p:nvPr/>
            </p:nvCxnSpPr>
            <p:spPr>
              <a:xfrm flipH="1" flipV="1">
                <a:off x="1242100" y="4953000"/>
                <a:ext cx="476337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301D788A-4ABA-4212-BF3C-85A09D744C6B}"/>
                  </a:ext>
                </a:extLst>
              </p:cNvPr>
              <p:cNvCxnSpPr>
                <a:stCxn id="71" idx="4"/>
                <a:endCxn id="74" idx="7"/>
              </p:cNvCxnSpPr>
              <p:nvPr/>
            </p:nvCxnSpPr>
            <p:spPr>
              <a:xfrm flipH="1">
                <a:off x="2239470" y="4953000"/>
                <a:ext cx="440863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24129EE6-A4BF-4296-A325-3D11EC10D50C}"/>
                  </a:ext>
                </a:extLst>
              </p:cNvPr>
              <p:cNvCxnSpPr>
                <a:stCxn id="71" idx="2"/>
                <a:endCxn id="73" idx="6"/>
              </p:cNvCxnSpPr>
              <p:nvPr/>
            </p:nvCxnSpPr>
            <p:spPr>
              <a:xfrm flipH="1">
                <a:off x="1610526" y="4585830"/>
                <a:ext cx="701380" cy="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7F392077-D57A-4B48-B307-1A402CC3E18E}"/>
                  </a:ext>
                </a:extLst>
              </p:cNvPr>
              <p:cNvSpPr/>
              <p:nvPr/>
            </p:nvSpPr>
            <p:spPr>
              <a:xfrm>
                <a:off x="7584527" y="4218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B8875F78-76D4-4753-8075-AC96E4A1B438}"/>
                  </a:ext>
                </a:extLst>
              </p:cNvPr>
              <p:cNvSpPr/>
              <p:nvPr/>
            </p:nvSpPr>
            <p:spPr>
              <a:xfrm>
                <a:off x="6146294" y="4218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12</a:t>
                </a: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6797B5FE-986E-4538-B9C3-75642C26A060}"/>
                  </a:ext>
                </a:extLst>
              </p:cNvPr>
              <p:cNvSpPr/>
              <p:nvPr/>
            </p:nvSpPr>
            <p:spPr>
              <a:xfrm>
                <a:off x="6883148" y="5361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14</a:t>
                </a:r>
              </a:p>
            </p:txBody>
          </p:sp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94C3E199-66AD-4221-8366-8B58A6161D39}"/>
                  </a:ext>
                </a:extLst>
              </p:cNvPr>
              <p:cNvCxnSpPr>
                <a:stCxn id="80" idx="1"/>
                <a:endCxn id="79" idx="4"/>
              </p:cNvCxnSpPr>
              <p:nvPr/>
            </p:nvCxnSpPr>
            <p:spPr>
              <a:xfrm flipH="1" flipV="1">
                <a:off x="6514721" y="4953000"/>
                <a:ext cx="476337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9A2B426D-8905-4C94-BF60-BDEB73614D56}"/>
                  </a:ext>
                </a:extLst>
              </p:cNvPr>
              <p:cNvCxnSpPr>
                <a:stCxn id="78" idx="4"/>
                <a:endCxn id="80" idx="7"/>
              </p:cNvCxnSpPr>
              <p:nvPr/>
            </p:nvCxnSpPr>
            <p:spPr>
              <a:xfrm flipH="1">
                <a:off x="7512091" y="4953000"/>
                <a:ext cx="440863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D3464611-7782-4FA8-8354-DB6A27326B19}"/>
                  </a:ext>
                </a:extLst>
              </p:cNvPr>
              <p:cNvCxnSpPr>
                <a:stCxn id="78" idx="2"/>
                <a:endCxn id="79" idx="6"/>
              </p:cNvCxnSpPr>
              <p:nvPr/>
            </p:nvCxnSpPr>
            <p:spPr>
              <a:xfrm flipH="1">
                <a:off x="6883147" y="4585830"/>
                <a:ext cx="701380" cy="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8464B01A-6FDB-494A-91E0-FA9222981838}"/>
                </a:ext>
              </a:extLst>
            </p:cNvPr>
            <p:cNvCxnSpPr>
              <a:stCxn id="44" idx="1"/>
              <a:endCxn id="90" idx="5"/>
            </p:cNvCxnSpPr>
            <p:nvPr/>
          </p:nvCxnSpPr>
          <p:spPr>
            <a:xfrm flipH="1" flipV="1">
              <a:off x="2940849" y="2483258"/>
              <a:ext cx="590153" cy="62374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70B84F94-0097-443F-AAC9-D0260943CE10}"/>
                </a:ext>
              </a:extLst>
            </p:cNvPr>
            <p:cNvCxnSpPr>
              <a:stCxn id="44" idx="3"/>
              <a:endCxn id="71" idx="7"/>
            </p:cNvCxnSpPr>
            <p:nvPr/>
          </p:nvCxnSpPr>
          <p:spPr>
            <a:xfrm flipH="1">
              <a:off x="2940849" y="3626258"/>
              <a:ext cx="590153" cy="69994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0B075F06-97E0-463D-BD1A-CAFDBD5675DA}"/>
                </a:ext>
              </a:extLst>
            </p:cNvPr>
            <p:cNvCxnSpPr>
              <a:stCxn id="46" idx="2"/>
            </p:cNvCxnSpPr>
            <p:nvPr/>
          </p:nvCxnSpPr>
          <p:spPr>
            <a:xfrm flipH="1">
              <a:off x="4159945" y="3366630"/>
              <a:ext cx="875921" cy="141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3506CBE9-E58C-4B6E-A0B9-C01E38A8999F}"/>
                </a:ext>
              </a:extLst>
            </p:cNvPr>
            <p:cNvCxnSpPr>
              <a:stCxn id="46" idx="7"/>
              <a:endCxn id="85" idx="3"/>
            </p:cNvCxnSpPr>
            <p:nvPr/>
          </p:nvCxnSpPr>
          <p:spPr>
            <a:xfrm flipV="1">
              <a:off x="5664809" y="2483255"/>
              <a:ext cx="589395" cy="62374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E222B877-1C38-4A8D-882C-B57058B34ECB}"/>
                </a:ext>
              </a:extLst>
            </p:cNvPr>
            <p:cNvCxnSpPr>
              <a:stCxn id="79" idx="1"/>
              <a:endCxn id="46" idx="5"/>
            </p:cNvCxnSpPr>
            <p:nvPr/>
          </p:nvCxnSpPr>
          <p:spPr>
            <a:xfrm flipH="1" flipV="1">
              <a:off x="5664809" y="3626258"/>
              <a:ext cx="589395" cy="69994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774363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423092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" name="Oval 9"/>
          <p:cNvSpPr/>
          <p:nvPr/>
        </p:nvSpPr>
        <p:spPr>
          <a:xfrm>
            <a:off x="5035866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7" name="Oval 6"/>
          <p:cNvSpPr/>
          <p:nvPr/>
        </p:nvSpPr>
        <p:spPr>
          <a:xfrm>
            <a:off x="2311906" y="1856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838200" y="1856458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1575053" y="713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4" name="Straight Arrow Connector 13"/>
          <p:cNvCxnSpPr>
            <a:stCxn id="9" idx="3"/>
            <a:endCxn id="8" idx="0"/>
          </p:cNvCxnSpPr>
          <p:nvPr/>
        </p:nvCxnSpPr>
        <p:spPr>
          <a:xfrm flipH="1">
            <a:off x="1206627" y="1340258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0"/>
            <a:endCxn id="9" idx="5"/>
          </p:cNvCxnSpPr>
          <p:nvPr/>
        </p:nvCxnSpPr>
        <p:spPr>
          <a:xfrm flipH="1" flipV="1">
            <a:off x="2203996" y="1340258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2"/>
            <a:endCxn id="8" idx="6"/>
          </p:cNvCxnSpPr>
          <p:nvPr/>
        </p:nvCxnSpPr>
        <p:spPr>
          <a:xfrm flipH="1" flipV="1">
            <a:off x="1575053" y="2223629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620000" y="1856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32" name="Oval 31"/>
          <p:cNvSpPr/>
          <p:nvPr/>
        </p:nvSpPr>
        <p:spPr>
          <a:xfrm>
            <a:off x="6146294" y="1856456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3" name="Oval 32"/>
          <p:cNvSpPr/>
          <p:nvPr/>
        </p:nvSpPr>
        <p:spPr>
          <a:xfrm>
            <a:off x="6883147" y="713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34" name="Straight Arrow Connector 33"/>
          <p:cNvCxnSpPr>
            <a:stCxn id="33" idx="3"/>
            <a:endCxn id="32" idx="0"/>
          </p:cNvCxnSpPr>
          <p:nvPr/>
        </p:nvCxnSpPr>
        <p:spPr>
          <a:xfrm flipH="1">
            <a:off x="6514721" y="1340256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1" idx="0"/>
            <a:endCxn id="33" idx="5"/>
          </p:cNvCxnSpPr>
          <p:nvPr/>
        </p:nvCxnSpPr>
        <p:spPr>
          <a:xfrm flipH="1" flipV="1">
            <a:off x="7512090" y="1340256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2"/>
            <a:endCxn id="32" idx="6"/>
          </p:cNvCxnSpPr>
          <p:nvPr/>
        </p:nvCxnSpPr>
        <p:spPr>
          <a:xfrm flipH="1" flipV="1">
            <a:off x="6883147" y="2223627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2311906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8" name="Oval 37"/>
          <p:cNvSpPr/>
          <p:nvPr/>
        </p:nvSpPr>
        <p:spPr>
          <a:xfrm>
            <a:off x="873673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9" name="Oval 38"/>
          <p:cNvSpPr/>
          <p:nvPr/>
        </p:nvSpPr>
        <p:spPr>
          <a:xfrm>
            <a:off x="1610527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</a:p>
        </p:txBody>
      </p:sp>
      <p:cxnSp>
        <p:nvCxnSpPr>
          <p:cNvPr id="40" name="Straight Arrow Connector 39"/>
          <p:cNvCxnSpPr>
            <a:stCxn id="39" idx="1"/>
            <a:endCxn id="38" idx="4"/>
          </p:cNvCxnSpPr>
          <p:nvPr/>
        </p:nvCxnSpPr>
        <p:spPr>
          <a:xfrm flipH="1" flipV="1">
            <a:off x="1242100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7" idx="4"/>
            <a:endCxn id="39" idx="7"/>
          </p:cNvCxnSpPr>
          <p:nvPr/>
        </p:nvCxnSpPr>
        <p:spPr>
          <a:xfrm flipH="1">
            <a:off x="2239470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2"/>
            <a:endCxn id="38" idx="6"/>
          </p:cNvCxnSpPr>
          <p:nvPr/>
        </p:nvCxnSpPr>
        <p:spPr>
          <a:xfrm flipH="1">
            <a:off x="1610526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7584527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54" name="Oval 53"/>
          <p:cNvSpPr/>
          <p:nvPr/>
        </p:nvSpPr>
        <p:spPr>
          <a:xfrm>
            <a:off x="6146294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55" name="Oval 54"/>
          <p:cNvSpPr/>
          <p:nvPr/>
        </p:nvSpPr>
        <p:spPr>
          <a:xfrm>
            <a:off x="6883148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14</a:t>
            </a:r>
          </a:p>
        </p:txBody>
      </p:sp>
      <p:cxnSp>
        <p:nvCxnSpPr>
          <p:cNvPr id="56" name="Straight Arrow Connector 55"/>
          <p:cNvCxnSpPr>
            <a:stCxn id="55" idx="1"/>
            <a:endCxn id="54" idx="4"/>
          </p:cNvCxnSpPr>
          <p:nvPr/>
        </p:nvCxnSpPr>
        <p:spPr>
          <a:xfrm flipH="1" flipV="1">
            <a:off x="6514721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3" idx="4"/>
            <a:endCxn id="55" idx="7"/>
          </p:cNvCxnSpPr>
          <p:nvPr/>
        </p:nvCxnSpPr>
        <p:spPr>
          <a:xfrm flipH="1">
            <a:off x="7512091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3" idx="2"/>
            <a:endCxn id="54" idx="6"/>
          </p:cNvCxnSpPr>
          <p:nvPr/>
        </p:nvCxnSpPr>
        <p:spPr>
          <a:xfrm flipH="1">
            <a:off x="6883147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6" idx="1"/>
            <a:endCxn id="7" idx="5"/>
          </p:cNvCxnSpPr>
          <p:nvPr/>
        </p:nvCxnSpPr>
        <p:spPr>
          <a:xfrm flipH="1" flipV="1">
            <a:off x="2940849" y="2483258"/>
            <a:ext cx="590153" cy="6237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7" idx="7"/>
          </p:cNvCxnSpPr>
          <p:nvPr/>
        </p:nvCxnSpPr>
        <p:spPr>
          <a:xfrm flipH="1">
            <a:off x="2940849" y="3626258"/>
            <a:ext cx="590153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0" idx="2"/>
          </p:cNvCxnSpPr>
          <p:nvPr/>
        </p:nvCxnSpPr>
        <p:spPr>
          <a:xfrm flipH="1">
            <a:off x="4159945" y="3366630"/>
            <a:ext cx="875921" cy="141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7"/>
            <a:endCxn id="32" idx="3"/>
          </p:cNvCxnSpPr>
          <p:nvPr/>
        </p:nvCxnSpPr>
        <p:spPr>
          <a:xfrm flipV="1">
            <a:off x="5664809" y="2483255"/>
            <a:ext cx="589395" cy="623746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4" idx="1"/>
            <a:endCxn id="10" idx="5"/>
          </p:cNvCxnSpPr>
          <p:nvPr/>
        </p:nvCxnSpPr>
        <p:spPr>
          <a:xfrm flipH="1" flipV="1">
            <a:off x="5664809" y="3626258"/>
            <a:ext cx="589395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032093" y="890470"/>
            <a:ext cx="2632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Calculate betweenness for edge 1-2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DC7ADDB-A2E0-47DA-928D-A91E4A31CE73}"/>
              </a:ext>
            </a:extLst>
          </p:cNvPr>
          <p:cNvGrpSpPr/>
          <p:nvPr/>
        </p:nvGrpSpPr>
        <p:grpSpPr>
          <a:xfrm>
            <a:off x="838200" y="713457"/>
            <a:ext cx="7518653" cy="5382543"/>
            <a:chOff x="838200" y="713457"/>
            <a:chExt cx="7518653" cy="5382543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45E6275-2404-4DDD-9E59-DDEB331A95E9}"/>
                </a:ext>
              </a:extLst>
            </p:cNvPr>
            <p:cNvSpPr/>
            <p:nvPr/>
          </p:nvSpPr>
          <p:spPr>
            <a:xfrm>
              <a:off x="3423092" y="2999459"/>
              <a:ext cx="736853" cy="73434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7C5D014-7B63-4C8B-A6BA-B1911ABEA711}"/>
                </a:ext>
              </a:extLst>
            </p:cNvPr>
            <p:cNvSpPr/>
            <p:nvPr/>
          </p:nvSpPr>
          <p:spPr>
            <a:xfrm>
              <a:off x="5035866" y="2999459"/>
              <a:ext cx="736853" cy="73434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8</a:t>
              </a: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67E7F02C-F82F-42C6-9A51-E1A5CA0C49EA}"/>
                </a:ext>
              </a:extLst>
            </p:cNvPr>
            <p:cNvGrpSpPr/>
            <p:nvPr/>
          </p:nvGrpSpPr>
          <p:grpSpPr>
            <a:xfrm>
              <a:off x="838200" y="713459"/>
              <a:ext cx="2210559" cy="1877341"/>
              <a:chOff x="838200" y="713459"/>
              <a:chExt cx="2210559" cy="1877341"/>
            </a:xfrm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460979A2-F555-4D7D-8AA7-78C61857817E}"/>
                  </a:ext>
                </a:extLst>
              </p:cNvPr>
              <p:cNvSpPr/>
              <p:nvPr/>
            </p:nvSpPr>
            <p:spPr>
              <a:xfrm>
                <a:off x="2311906" y="18564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7F54A88E-5BE0-4AD7-8150-3EF52885EF93}"/>
                  </a:ext>
                </a:extLst>
              </p:cNvPr>
              <p:cNvSpPr/>
              <p:nvPr/>
            </p:nvSpPr>
            <p:spPr>
              <a:xfrm>
                <a:off x="838200" y="1856458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DA7D7C3-63A8-4F92-BADB-5BD82CE8D8BE}"/>
                  </a:ext>
                </a:extLst>
              </p:cNvPr>
              <p:cNvSpPr/>
              <p:nvPr/>
            </p:nvSpPr>
            <p:spPr>
              <a:xfrm>
                <a:off x="1575053" y="7134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AFC5E2B0-932B-4175-AB52-B51E6AAE9501}"/>
                  </a:ext>
                </a:extLst>
              </p:cNvPr>
              <p:cNvCxnSpPr>
                <a:stCxn id="85" idx="3"/>
                <a:endCxn id="84" idx="0"/>
              </p:cNvCxnSpPr>
              <p:nvPr/>
            </p:nvCxnSpPr>
            <p:spPr>
              <a:xfrm flipH="1">
                <a:off x="1206627" y="1340258"/>
                <a:ext cx="476336" cy="51620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E0D20B71-8142-43E8-AA07-15BF38506D7B}"/>
                  </a:ext>
                </a:extLst>
              </p:cNvPr>
              <p:cNvCxnSpPr>
                <a:stCxn id="83" idx="0"/>
                <a:endCxn id="85" idx="5"/>
              </p:cNvCxnSpPr>
              <p:nvPr/>
            </p:nvCxnSpPr>
            <p:spPr>
              <a:xfrm flipH="1" flipV="1">
                <a:off x="2203996" y="1340258"/>
                <a:ext cx="476337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5C51A102-C1D1-447D-9D29-0882F8F90E58}"/>
                  </a:ext>
                </a:extLst>
              </p:cNvPr>
              <p:cNvCxnSpPr>
                <a:stCxn id="83" idx="2"/>
                <a:endCxn id="84" idx="6"/>
              </p:cNvCxnSpPr>
              <p:nvPr/>
            </p:nvCxnSpPr>
            <p:spPr>
              <a:xfrm flipH="1" flipV="1">
                <a:off x="1575053" y="2223629"/>
                <a:ext cx="736853" cy="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0CB7B512-2DA1-4671-B978-DB48E661AB15}"/>
                </a:ext>
              </a:extLst>
            </p:cNvPr>
            <p:cNvGrpSpPr/>
            <p:nvPr/>
          </p:nvGrpSpPr>
          <p:grpSpPr>
            <a:xfrm>
              <a:off x="6146294" y="713457"/>
              <a:ext cx="2210559" cy="1877341"/>
              <a:chOff x="6146294" y="713457"/>
              <a:chExt cx="2210559" cy="1877341"/>
            </a:xfrm>
          </p:grpSpPr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C9CEB6CD-CAEA-4F37-A8BB-6E8E9F65594B}"/>
                  </a:ext>
                </a:extLst>
              </p:cNvPr>
              <p:cNvSpPr/>
              <p:nvPr/>
            </p:nvSpPr>
            <p:spPr>
              <a:xfrm>
                <a:off x="7620000" y="1856457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F1D74589-C40C-43A1-BF57-EE1B70CF57BE}"/>
                  </a:ext>
                </a:extLst>
              </p:cNvPr>
              <p:cNvSpPr/>
              <p:nvPr/>
            </p:nvSpPr>
            <p:spPr>
              <a:xfrm>
                <a:off x="6146294" y="1856456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F3A19902-1568-4569-9E15-BD298482DC67}"/>
                  </a:ext>
                </a:extLst>
              </p:cNvPr>
              <p:cNvSpPr/>
              <p:nvPr/>
            </p:nvSpPr>
            <p:spPr>
              <a:xfrm>
                <a:off x="6883147" y="713457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E9D52BE5-786E-440A-A91C-A38C5BA8185E}"/>
                  </a:ext>
                </a:extLst>
              </p:cNvPr>
              <p:cNvCxnSpPr>
                <a:stCxn id="79" idx="3"/>
                <a:endCxn id="78" idx="0"/>
              </p:cNvCxnSpPr>
              <p:nvPr/>
            </p:nvCxnSpPr>
            <p:spPr>
              <a:xfrm flipH="1">
                <a:off x="6514721" y="1340256"/>
                <a:ext cx="476336" cy="51620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99C567B4-B7DD-4415-8EA5-4D166BBE82ED}"/>
                  </a:ext>
                </a:extLst>
              </p:cNvPr>
              <p:cNvCxnSpPr>
                <a:stCxn id="77" idx="0"/>
                <a:endCxn id="79" idx="5"/>
              </p:cNvCxnSpPr>
              <p:nvPr/>
            </p:nvCxnSpPr>
            <p:spPr>
              <a:xfrm flipH="1" flipV="1">
                <a:off x="7512090" y="1340256"/>
                <a:ext cx="476337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808581EE-917D-4565-B0F5-D7AD27CB0C5D}"/>
                  </a:ext>
                </a:extLst>
              </p:cNvPr>
              <p:cNvCxnSpPr>
                <a:stCxn id="77" idx="2"/>
                <a:endCxn id="78" idx="6"/>
              </p:cNvCxnSpPr>
              <p:nvPr/>
            </p:nvCxnSpPr>
            <p:spPr>
              <a:xfrm flipH="1" flipV="1">
                <a:off x="6883147" y="2223627"/>
                <a:ext cx="736853" cy="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DDC88C34-4CD7-4732-B5C0-375A70C6FB00}"/>
                </a:ext>
              </a:extLst>
            </p:cNvPr>
            <p:cNvGrpSpPr/>
            <p:nvPr/>
          </p:nvGrpSpPr>
          <p:grpSpPr>
            <a:xfrm>
              <a:off x="873673" y="4218659"/>
              <a:ext cx="7447707" cy="1877341"/>
              <a:chOff x="873673" y="4218659"/>
              <a:chExt cx="7447707" cy="1877341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BB1F73D9-9329-49D2-AEEB-B1DCDA0F71F0}"/>
                  </a:ext>
                </a:extLst>
              </p:cNvPr>
              <p:cNvSpPr/>
              <p:nvPr/>
            </p:nvSpPr>
            <p:spPr>
              <a:xfrm>
                <a:off x="2311906" y="4218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1050F617-2E76-4217-9CDC-D9EF829C12E0}"/>
                  </a:ext>
                </a:extLst>
              </p:cNvPr>
              <p:cNvSpPr/>
              <p:nvPr/>
            </p:nvSpPr>
            <p:spPr>
              <a:xfrm>
                <a:off x="873673" y="4218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92739FBA-D0B7-4E16-84E3-A17786EF443E}"/>
                  </a:ext>
                </a:extLst>
              </p:cNvPr>
              <p:cNvSpPr/>
              <p:nvPr/>
            </p:nvSpPr>
            <p:spPr>
              <a:xfrm>
                <a:off x="1610527" y="5361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463E0499-83E7-428E-99E6-45788F288EDA}"/>
                  </a:ext>
                </a:extLst>
              </p:cNvPr>
              <p:cNvCxnSpPr>
                <a:stCxn id="63" idx="1"/>
                <a:endCxn id="62" idx="4"/>
              </p:cNvCxnSpPr>
              <p:nvPr/>
            </p:nvCxnSpPr>
            <p:spPr>
              <a:xfrm flipH="1" flipV="1">
                <a:off x="1242100" y="4953000"/>
                <a:ext cx="476337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61FC8B0A-0226-4241-84F9-E0388C46302A}"/>
                  </a:ext>
                </a:extLst>
              </p:cNvPr>
              <p:cNvCxnSpPr>
                <a:stCxn id="60" idx="4"/>
                <a:endCxn id="63" idx="7"/>
              </p:cNvCxnSpPr>
              <p:nvPr/>
            </p:nvCxnSpPr>
            <p:spPr>
              <a:xfrm flipH="1">
                <a:off x="2239470" y="4953000"/>
                <a:ext cx="440863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11AF5D77-4319-42B0-B4FA-9AAFAA3D0A6F}"/>
                  </a:ext>
                </a:extLst>
              </p:cNvPr>
              <p:cNvCxnSpPr>
                <a:stCxn id="60" idx="2"/>
                <a:endCxn id="62" idx="6"/>
              </p:cNvCxnSpPr>
              <p:nvPr/>
            </p:nvCxnSpPr>
            <p:spPr>
              <a:xfrm flipH="1">
                <a:off x="1610526" y="4585830"/>
                <a:ext cx="701380" cy="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887CCF82-2D00-46D8-91CD-754CBC952D82}"/>
                  </a:ext>
                </a:extLst>
              </p:cNvPr>
              <p:cNvSpPr/>
              <p:nvPr/>
            </p:nvSpPr>
            <p:spPr>
              <a:xfrm>
                <a:off x="7584527" y="4218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BBE23199-7852-4F8E-B609-3BF28588A3ED}"/>
                  </a:ext>
                </a:extLst>
              </p:cNvPr>
              <p:cNvSpPr/>
              <p:nvPr/>
            </p:nvSpPr>
            <p:spPr>
              <a:xfrm>
                <a:off x="6146294" y="4218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12</a:t>
                </a: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9BFA9896-C755-437F-AF29-EFAA3408B6F7}"/>
                  </a:ext>
                </a:extLst>
              </p:cNvPr>
              <p:cNvSpPr/>
              <p:nvPr/>
            </p:nvSpPr>
            <p:spPr>
              <a:xfrm>
                <a:off x="6883148" y="5361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14</a:t>
                </a:r>
              </a:p>
            </p:txBody>
          </p: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6C2CB6EE-DCC2-40D7-83DB-D134720026EF}"/>
                  </a:ext>
                </a:extLst>
              </p:cNvPr>
              <p:cNvCxnSpPr>
                <a:stCxn id="73" idx="1"/>
                <a:endCxn id="71" idx="4"/>
              </p:cNvCxnSpPr>
              <p:nvPr/>
            </p:nvCxnSpPr>
            <p:spPr>
              <a:xfrm flipH="1" flipV="1">
                <a:off x="6514721" y="4953000"/>
                <a:ext cx="476337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AA170752-BD63-410A-83D5-A41DFEA5DE49}"/>
                  </a:ext>
                </a:extLst>
              </p:cNvPr>
              <p:cNvCxnSpPr>
                <a:stCxn id="70" idx="4"/>
                <a:endCxn id="73" idx="7"/>
              </p:cNvCxnSpPr>
              <p:nvPr/>
            </p:nvCxnSpPr>
            <p:spPr>
              <a:xfrm flipH="1">
                <a:off x="7512091" y="4953000"/>
                <a:ext cx="440863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E2C78F1E-C0B9-43E6-8A21-321A2B0EDC8A}"/>
                  </a:ext>
                </a:extLst>
              </p:cNvPr>
              <p:cNvCxnSpPr>
                <a:stCxn id="70" idx="2"/>
                <a:endCxn id="71" idx="6"/>
              </p:cNvCxnSpPr>
              <p:nvPr/>
            </p:nvCxnSpPr>
            <p:spPr>
              <a:xfrm flipH="1">
                <a:off x="6883147" y="4585830"/>
                <a:ext cx="701380" cy="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7E51C2B7-15DB-4250-BA6A-489D90ED7899}"/>
                </a:ext>
              </a:extLst>
            </p:cNvPr>
            <p:cNvCxnSpPr>
              <a:stCxn id="44" idx="1"/>
              <a:endCxn id="83" idx="5"/>
            </p:cNvCxnSpPr>
            <p:nvPr/>
          </p:nvCxnSpPr>
          <p:spPr>
            <a:xfrm flipH="1" flipV="1">
              <a:off x="2940849" y="2483258"/>
              <a:ext cx="590153" cy="62374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1B101048-3A10-4ACA-8009-AC6071DD318F}"/>
                </a:ext>
              </a:extLst>
            </p:cNvPr>
            <p:cNvCxnSpPr>
              <a:stCxn id="44" idx="3"/>
              <a:endCxn id="60" idx="7"/>
            </p:cNvCxnSpPr>
            <p:nvPr/>
          </p:nvCxnSpPr>
          <p:spPr>
            <a:xfrm flipH="1">
              <a:off x="2940849" y="3626258"/>
              <a:ext cx="590153" cy="69994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A8E915F4-52D2-4B0A-9E0A-F877B94B9399}"/>
                </a:ext>
              </a:extLst>
            </p:cNvPr>
            <p:cNvCxnSpPr>
              <a:stCxn id="45" idx="2"/>
            </p:cNvCxnSpPr>
            <p:nvPr/>
          </p:nvCxnSpPr>
          <p:spPr>
            <a:xfrm flipH="1">
              <a:off x="4159945" y="3366630"/>
              <a:ext cx="875921" cy="141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EDC3C55F-0B27-46B1-8A8B-4E29587BA6BF}"/>
                </a:ext>
              </a:extLst>
            </p:cNvPr>
            <p:cNvCxnSpPr>
              <a:stCxn id="45" idx="7"/>
              <a:endCxn id="78" idx="3"/>
            </p:cNvCxnSpPr>
            <p:nvPr/>
          </p:nvCxnSpPr>
          <p:spPr>
            <a:xfrm flipV="1">
              <a:off x="5664809" y="2483255"/>
              <a:ext cx="589395" cy="62374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00E0BADD-405F-48BA-A662-BEAD96BA57BF}"/>
                </a:ext>
              </a:extLst>
            </p:cNvPr>
            <p:cNvCxnSpPr>
              <a:stCxn id="71" idx="1"/>
              <a:endCxn id="45" idx="5"/>
            </p:cNvCxnSpPr>
            <p:nvPr/>
          </p:nvCxnSpPr>
          <p:spPr>
            <a:xfrm flipH="1" flipV="1">
              <a:off x="5664809" y="3626258"/>
              <a:ext cx="589395" cy="69994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reeform 1"/>
          <p:cNvSpPr/>
          <p:nvPr/>
        </p:nvSpPr>
        <p:spPr>
          <a:xfrm>
            <a:off x="1493520" y="1417320"/>
            <a:ext cx="1783080" cy="338363"/>
          </a:xfrm>
          <a:custGeom>
            <a:avLst/>
            <a:gdLst>
              <a:gd name="connsiteX0" fmla="*/ 1783080 w 1783080"/>
              <a:gd name="connsiteY0" fmla="*/ 0 h 338363"/>
              <a:gd name="connsiteX1" fmla="*/ 807720 w 1783080"/>
              <a:gd name="connsiteY1" fmla="*/ 121920 h 338363"/>
              <a:gd name="connsiteX2" fmla="*/ 838200 w 1783080"/>
              <a:gd name="connsiteY2" fmla="*/ 335280 h 338363"/>
              <a:gd name="connsiteX3" fmla="*/ 0 w 1783080"/>
              <a:gd name="connsiteY3" fmla="*/ 228600 h 33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3080" h="338363">
                <a:moveTo>
                  <a:pt x="1783080" y="0"/>
                </a:moveTo>
                <a:cubicBezTo>
                  <a:pt x="1374140" y="33020"/>
                  <a:pt x="965200" y="66040"/>
                  <a:pt x="807720" y="121920"/>
                </a:cubicBezTo>
                <a:cubicBezTo>
                  <a:pt x="650240" y="177800"/>
                  <a:pt x="972820" y="317500"/>
                  <a:pt x="838200" y="335280"/>
                </a:cubicBezTo>
                <a:cubicBezTo>
                  <a:pt x="703580" y="353060"/>
                  <a:pt x="351790" y="290830"/>
                  <a:pt x="0" y="228600"/>
                </a:cubicBez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264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311906" y="1856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838200" y="1856458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1575053" y="713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4" name="Straight Arrow Connector 13"/>
          <p:cNvCxnSpPr>
            <a:stCxn id="9" idx="3"/>
            <a:endCxn id="8" idx="0"/>
          </p:cNvCxnSpPr>
          <p:nvPr/>
        </p:nvCxnSpPr>
        <p:spPr>
          <a:xfrm flipH="1">
            <a:off x="1206627" y="1340258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0"/>
            <a:endCxn id="9" idx="5"/>
          </p:cNvCxnSpPr>
          <p:nvPr/>
        </p:nvCxnSpPr>
        <p:spPr>
          <a:xfrm flipH="1" flipV="1">
            <a:off x="2203996" y="1340258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2"/>
            <a:endCxn id="8" idx="6"/>
          </p:cNvCxnSpPr>
          <p:nvPr/>
        </p:nvCxnSpPr>
        <p:spPr>
          <a:xfrm flipH="1" flipV="1">
            <a:off x="1575053" y="2223629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cxnSpLocks/>
            <a:endCxn id="7" idx="5"/>
          </p:cNvCxnSpPr>
          <p:nvPr/>
        </p:nvCxnSpPr>
        <p:spPr>
          <a:xfrm flipH="1" flipV="1">
            <a:off x="2940849" y="2483258"/>
            <a:ext cx="590153" cy="6237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032093" y="890470"/>
            <a:ext cx="2632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Only carries flow </a:t>
            </a:r>
            <a:br>
              <a:rPr lang="en-US" sz="2000" dirty="0"/>
            </a:br>
            <a:r>
              <a:rPr lang="en-US" sz="2000" dirty="0"/>
              <a:t>from 1 to 2, so </a:t>
            </a:r>
            <a:br>
              <a:rPr lang="en-US" sz="2000" dirty="0"/>
            </a:br>
            <a:r>
              <a:rPr lang="en-US" sz="2000" b="1" dirty="0"/>
              <a:t>betweenness = 1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CF83AC5-D25D-40E9-88BD-58C1A795D6FB}"/>
              </a:ext>
            </a:extLst>
          </p:cNvPr>
          <p:cNvGrpSpPr/>
          <p:nvPr/>
        </p:nvGrpSpPr>
        <p:grpSpPr>
          <a:xfrm>
            <a:off x="838200" y="713457"/>
            <a:ext cx="7518653" cy="5382543"/>
            <a:chOff x="838200" y="713457"/>
            <a:chExt cx="7518653" cy="5382543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A8C2E51-C8A1-4067-B123-244AD700EFA3}"/>
                </a:ext>
              </a:extLst>
            </p:cNvPr>
            <p:cNvSpPr/>
            <p:nvPr/>
          </p:nvSpPr>
          <p:spPr>
            <a:xfrm>
              <a:off x="3423092" y="2999459"/>
              <a:ext cx="736853" cy="73434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2D0E100-492F-47F5-97A4-88614D5FB164}"/>
                </a:ext>
              </a:extLst>
            </p:cNvPr>
            <p:cNvSpPr/>
            <p:nvPr/>
          </p:nvSpPr>
          <p:spPr>
            <a:xfrm>
              <a:off x="5035866" y="2999459"/>
              <a:ext cx="736853" cy="73434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8</a:t>
              </a: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1B999CEA-7580-4D61-AD4D-D1905774D9A8}"/>
                </a:ext>
              </a:extLst>
            </p:cNvPr>
            <p:cNvGrpSpPr/>
            <p:nvPr/>
          </p:nvGrpSpPr>
          <p:grpSpPr>
            <a:xfrm>
              <a:off x="838200" y="713459"/>
              <a:ext cx="2210559" cy="1877341"/>
              <a:chOff x="838200" y="713459"/>
              <a:chExt cx="2210559" cy="1877341"/>
            </a:xfrm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67424CE6-C6F6-4305-8D08-3E4836B83133}"/>
                  </a:ext>
                </a:extLst>
              </p:cNvPr>
              <p:cNvSpPr/>
              <p:nvPr/>
            </p:nvSpPr>
            <p:spPr>
              <a:xfrm>
                <a:off x="2311906" y="18564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52F0F71B-0E0D-4C53-9B59-C34E786DD675}"/>
                  </a:ext>
                </a:extLst>
              </p:cNvPr>
              <p:cNvSpPr/>
              <p:nvPr/>
            </p:nvSpPr>
            <p:spPr>
              <a:xfrm>
                <a:off x="838200" y="1856458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7D9115F7-06D4-4DD7-B3AC-B326AE804E61}"/>
                  </a:ext>
                </a:extLst>
              </p:cNvPr>
              <p:cNvSpPr/>
              <p:nvPr/>
            </p:nvSpPr>
            <p:spPr>
              <a:xfrm>
                <a:off x="1575053" y="7134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914CCE12-32B3-42F2-A597-0308CC0CE556}"/>
                  </a:ext>
                </a:extLst>
              </p:cNvPr>
              <p:cNvCxnSpPr>
                <a:stCxn id="85" idx="3"/>
                <a:endCxn id="84" idx="0"/>
              </p:cNvCxnSpPr>
              <p:nvPr/>
            </p:nvCxnSpPr>
            <p:spPr>
              <a:xfrm flipH="1">
                <a:off x="1206627" y="1340258"/>
                <a:ext cx="476336" cy="51620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07113F2C-C31B-4603-93E7-3FD1FDDD37B6}"/>
                  </a:ext>
                </a:extLst>
              </p:cNvPr>
              <p:cNvCxnSpPr>
                <a:stCxn id="83" idx="0"/>
                <a:endCxn id="85" idx="5"/>
              </p:cNvCxnSpPr>
              <p:nvPr/>
            </p:nvCxnSpPr>
            <p:spPr>
              <a:xfrm flipH="1" flipV="1">
                <a:off x="2203996" y="1340258"/>
                <a:ext cx="476337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EA990ED0-7DC0-42ED-A1B9-CAC9D46B50CA}"/>
                  </a:ext>
                </a:extLst>
              </p:cNvPr>
              <p:cNvCxnSpPr>
                <a:stCxn id="83" idx="2"/>
                <a:endCxn id="84" idx="6"/>
              </p:cNvCxnSpPr>
              <p:nvPr/>
            </p:nvCxnSpPr>
            <p:spPr>
              <a:xfrm flipH="1" flipV="1">
                <a:off x="1575053" y="2223629"/>
                <a:ext cx="736853" cy="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82C7376D-6532-4F4C-9084-DAFC16652033}"/>
                </a:ext>
              </a:extLst>
            </p:cNvPr>
            <p:cNvGrpSpPr/>
            <p:nvPr/>
          </p:nvGrpSpPr>
          <p:grpSpPr>
            <a:xfrm>
              <a:off x="6146294" y="713457"/>
              <a:ext cx="2210559" cy="1877341"/>
              <a:chOff x="6146294" y="713457"/>
              <a:chExt cx="2210559" cy="1877341"/>
            </a:xfrm>
          </p:grpSpPr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7F2E5A37-4D0F-4358-8B6D-B3022A11F443}"/>
                  </a:ext>
                </a:extLst>
              </p:cNvPr>
              <p:cNvSpPr/>
              <p:nvPr/>
            </p:nvSpPr>
            <p:spPr>
              <a:xfrm>
                <a:off x="7620000" y="1856457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DA68987B-86F9-43DE-BAF3-369EBAC865BB}"/>
                  </a:ext>
                </a:extLst>
              </p:cNvPr>
              <p:cNvSpPr/>
              <p:nvPr/>
            </p:nvSpPr>
            <p:spPr>
              <a:xfrm>
                <a:off x="6146294" y="1856456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594DF11D-D60D-46B7-97DF-B1ADEFCAAC6F}"/>
                  </a:ext>
                </a:extLst>
              </p:cNvPr>
              <p:cNvSpPr/>
              <p:nvPr/>
            </p:nvSpPr>
            <p:spPr>
              <a:xfrm>
                <a:off x="6883147" y="713457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89189731-2265-4DFF-8275-EEAA2F0C8394}"/>
                  </a:ext>
                </a:extLst>
              </p:cNvPr>
              <p:cNvCxnSpPr>
                <a:stCxn id="79" idx="3"/>
                <a:endCxn id="78" idx="0"/>
              </p:cNvCxnSpPr>
              <p:nvPr/>
            </p:nvCxnSpPr>
            <p:spPr>
              <a:xfrm flipH="1">
                <a:off x="6514721" y="1340256"/>
                <a:ext cx="476336" cy="51620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0339D556-F117-4C1B-B798-2F34DDFD8FB2}"/>
                  </a:ext>
                </a:extLst>
              </p:cNvPr>
              <p:cNvCxnSpPr>
                <a:stCxn id="77" idx="0"/>
                <a:endCxn id="79" idx="5"/>
              </p:cNvCxnSpPr>
              <p:nvPr/>
            </p:nvCxnSpPr>
            <p:spPr>
              <a:xfrm flipH="1" flipV="1">
                <a:off x="7512090" y="1340256"/>
                <a:ext cx="476337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11AEF47D-9928-4596-940E-F52D316BBF98}"/>
                  </a:ext>
                </a:extLst>
              </p:cNvPr>
              <p:cNvCxnSpPr>
                <a:stCxn id="77" idx="2"/>
                <a:endCxn id="78" idx="6"/>
              </p:cNvCxnSpPr>
              <p:nvPr/>
            </p:nvCxnSpPr>
            <p:spPr>
              <a:xfrm flipH="1" flipV="1">
                <a:off x="6883147" y="2223627"/>
                <a:ext cx="736853" cy="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1417F8D-D0AF-49F7-A1C1-423D41CCE581}"/>
                </a:ext>
              </a:extLst>
            </p:cNvPr>
            <p:cNvGrpSpPr/>
            <p:nvPr/>
          </p:nvGrpSpPr>
          <p:grpSpPr>
            <a:xfrm>
              <a:off x="873673" y="4218659"/>
              <a:ext cx="7447707" cy="1877341"/>
              <a:chOff x="873673" y="4218659"/>
              <a:chExt cx="7447707" cy="1877341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EABFC25E-C668-42BD-AAB3-842E2A7B73B6}"/>
                  </a:ext>
                </a:extLst>
              </p:cNvPr>
              <p:cNvSpPr/>
              <p:nvPr/>
            </p:nvSpPr>
            <p:spPr>
              <a:xfrm>
                <a:off x="2311906" y="4218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901E185E-0A1E-464B-8A94-1610FD0547E5}"/>
                  </a:ext>
                </a:extLst>
              </p:cNvPr>
              <p:cNvSpPr/>
              <p:nvPr/>
            </p:nvSpPr>
            <p:spPr>
              <a:xfrm>
                <a:off x="873673" y="4218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CEB2D4CD-231D-4603-8D45-245B0D8747D3}"/>
                  </a:ext>
                </a:extLst>
              </p:cNvPr>
              <p:cNvSpPr/>
              <p:nvPr/>
            </p:nvSpPr>
            <p:spPr>
              <a:xfrm>
                <a:off x="1610527" y="5361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E225AAD5-C559-4F83-A8FE-F76924088FC7}"/>
                  </a:ext>
                </a:extLst>
              </p:cNvPr>
              <p:cNvCxnSpPr>
                <a:stCxn id="63" idx="1"/>
                <a:endCxn id="62" idx="4"/>
              </p:cNvCxnSpPr>
              <p:nvPr/>
            </p:nvCxnSpPr>
            <p:spPr>
              <a:xfrm flipH="1" flipV="1">
                <a:off x="1242100" y="4953000"/>
                <a:ext cx="476337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69A3CB8E-CCDA-46AF-B45B-1122D67E7328}"/>
                  </a:ext>
                </a:extLst>
              </p:cNvPr>
              <p:cNvCxnSpPr>
                <a:stCxn id="60" idx="4"/>
                <a:endCxn id="63" idx="7"/>
              </p:cNvCxnSpPr>
              <p:nvPr/>
            </p:nvCxnSpPr>
            <p:spPr>
              <a:xfrm flipH="1">
                <a:off x="2239470" y="4953000"/>
                <a:ext cx="440863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7D600E75-9F02-4B42-AD8B-B96AA617E28B}"/>
                  </a:ext>
                </a:extLst>
              </p:cNvPr>
              <p:cNvCxnSpPr>
                <a:stCxn id="60" idx="2"/>
                <a:endCxn id="62" idx="6"/>
              </p:cNvCxnSpPr>
              <p:nvPr/>
            </p:nvCxnSpPr>
            <p:spPr>
              <a:xfrm flipH="1">
                <a:off x="1610526" y="4585830"/>
                <a:ext cx="701380" cy="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52A35D9A-D1E9-4184-A30E-1D8F98C9D34B}"/>
                  </a:ext>
                </a:extLst>
              </p:cNvPr>
              <p:cNvSpPr/>
              <p:nvPr/>
            </p:nvSpPr>
            <p:spPr>
              <a:xfrm>
                <a:off x="7584527" y="4218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7E9A6BD1-CDFA-4FE0-B1B8-417167B18829}"/>
                  </a:ext>
                </a:extLst>
              </p:cNvPr>
              <p:cNvSpPr/>
              <p:nvPr/>
            </p:nvSpPr>
            <p:spPr>
              <a:xfrm>
                <a:off x="6146294" y="4218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12</a:t>
                </a: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25863220-825B-47B0-B5D4-358594B4BC18}"/>
                  </a:ext>
                </a:extLst>
              </p:cNvPr>
              <p:cNvSpPr/>
              <p:nvPr/>
            </p:nvSpPr>
            <p:spPr>
              <a:xfrm>
                <a:off x="6883148" y="5361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14</a:t>
                </a:r>
              </a:p>
            </p:txBody>
          </p: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5E19D8A5-2177-4617-9B6F-ACE75AE4EBCD}"/>
                  </a:ext>
                </a:extLst>
              </p:cNvPr>
              <p:cNvCxnSpPr>
                <a:stCxn id="73" idx="1"/>
                <a:endCxn id="71" idx="4"/>
              </p:cNvCxnSpPr>
              <p:nvPr/>
            </p:nvCxnSpPr>
            <p:spPr>
              <a:xfrm flipH="1" flipV="1">
                <a:off x="6514721" y="4953000"/>
                <a:ext cx="476337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A24E1EFF-0CA9-4A4E-8058-DEB947421339}"/>
                  </a:ext>
                </a:extLst>
              </p:cNvPr>
              <p:cNvCxnSpPr>
                <a:stCxn id="70" idx="4"/>
                <a:endCxn id="73" idx="7"/>
              </p:cNvCxnSpPr>
              <p:nvPr/>
            </p:nvCxnSpPr>
            <p:spPr>
              <a:xfrm flipH="1">
                <a:off x="7512091" y="4953000"/>
                <a:ext cx="440863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FD5B025A-31EA-4E9C-956C-718D34B9350A}"/>
                  </a:ext>
                </a:extLst>
              </p:cNvPr>
              <p:cNvCxnSpPr>
                <a:stCxn id="70" idx="2"/>
                <a:endCxn id="71" idx="6"/>
              </p:cNvCxnSpPr>
              <p:nvPr/>
            </p:nvCxnSpPr>
            <p:spPr>
              <a:xfrm flipH="1">
                <a:off x="6883147" y="4585830"/>
                <a:ext cx="701380" cy="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E1A61E3F-A507-4C95-91C4-8565426C0215}"/>
                </a:ext>
              </a:extLst>
            </p:cNvPr>
            <p:cNvCxnSpPr>
              <a:stCxn id="44" idx="1"/>
              <a:endCxn id="83" idx="5"/>
            </p:cNvCxnSpPr>
            <p:nvPr/>
          </p:nvCxnSpPr>
          <p:spPr>
            <a:xfrm flipH="1" flipV="1">
              <a:off x="2940849" y="2483258"/>
              <a:ext cx="590153" cy="62374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03D527DB-04ED-4916-80DD-B21BA9455A30}"/>
                </a:ext>
              </a:extLst>
            </p:cNvPr>
            <p:cNvCxnSpPr>
              <a:stCxn id="44" idx="3"/>
              <a:endCxn id="60" idx="7"/>
            </p:cNvCxnSpPr>
            <p:nvPr/>
          </p:nvCxnSpPr>
          <p:spPr>
            <a:xfrm flipH="1">
              <a:off x="2940849" y="3626258"/>
              <a:ext cx="590153" cy="69994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179F943E-D4F2-4AD2-B8F4-9FB631A3E960}"/>
                </a:ext>
              </a:extLst>
            </p:cNvPr>
            <p:cNvCxnSpPr>
              <a:stCxn id="45" idx="2"/>
            </p:cNvCxnSpPr>
            <p:nvPr/>
          </p:nvCxnSpPr>
          <p:spPr>
            <a:xfrm flipH="1">
              <a:off x="4159945" y="3366630"/>
              <a:ext cx="875921" cy="141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0C3A318F-FD89-4707-BF23-98B72759A3E8}"/>
                </a:ext>
              </a:extLst>
            </p:cNvPr>
            <p:cNvCxnSpPr>
              <a:stCxn id="45" idx="7"/>
              <a:endCxn id="78" idx="3"/>
            </p:cNvCxnSpPr>
            <p:nvPr/>
          </p:nvCxnSpPr>
          <p:spPr>
            <a:xfrm flipV="1">
              <a:off x="5664809" y="2483255"/>
              <a:ext cx="589395" cy="62374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83A1DD71-9700-436D-9DF6-D84E2601AD67}"/>
                </a:ext>
              </a:extLst>
            </p:cNvPr>
            <p:cNvCxnSpPr>
              <a:stCxn id="71" idx="1"/>
              <a:endCxn id="45" idx="5"/>
            </p:cNvCxnSpPr>
            <p:nvPr/>
          </p:nvCxnSpPr>
          <p:spPr>
            <a:xfrm flipH="1" flipV="1">
              <a:off x="5664809" y="3626258"/>
              <a:ext cx="589395" cy="69994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reeform 1"/>
          <p:cNvSpPr/>
          <p:nvPr/>
        </p:nvSpPr>
        <p:spPr>
          <a:xfrm>
            <a:off x="1493520" y="1417320"/>
            <a:ext cx="1783080" cy="338363"/>
          </a:xfrm>
          <a:custGeom>
            <a:avLst/>
            <a:gdLst>
              <a:gd name="connsiteX0" fmla="*/ 1783080 w 1783080"/>
              <a:gd name="connsiteY0" fmla="*/ 0 h 338363"/>
              <a:gd name="connsiteX1" fmla="*/ 807720 w 1783080"/>
              <a:gd name="connsiteY1" fmla="*/ 121920 h 338363"/>
              <a:gd name="connsiteX2" fmla="*/ 838200 w 1783080"/>
              <a:gd name="connsiteY2" fmla="*/ 335280 h 338363"/>
              <a:gd name="connsiteX3" fmla="*/ 0 w 1783080"/>
              <a:gd name="connsiteY3" fmla="*/ 228600 h 33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3080" h="338363">
                <a:moveTo>
                  <a:pt x="1783080" y="0"/>
                </a:moveTo>
                <a:cubicBezTo>
                  <a:pt x="1374140" y="33020"/>
                  <a:pt x="965200" y="66040"/>
                  <a:pt x="807720" y="121920"/>
                </a:cubicBezTo>
                <a:cubicBezTo>
                  <a:pt x="650240" y="177800"/>
                  <a:pt x="972820" y="317500"/>
                  <a:pt x="838200" y="335280"/>
                </a:cubicBezTo>
                <a:cubicBezTo>
                  <a:pt x="703580" y="353060"/>
                  <a:pt x="351790" y="290830"/>
                  <a:pt x="0" y="228600"/>
                </a:cubicBez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361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423092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" name="Oval 9"/>
          <p:cNvSpPr/>
          <p:nvPr/>
        </p:nvSpPr>
        <p:spPr>
          <a:xfrm>
            <a:off x="5035866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7" name="Oval 6"/>
          <p:cNvSpPr/>
          <p:nvPr/>
        </p:nvSpPr>
        <p:spPr>
          <a:xfrm>
            <a:off x="2311906" y="1856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838200" y="1856458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1575053" y="713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4" name="Straight Arrow Connector 13"/>
          <p:cNvCxnSpPr>
            <a:stCxn id="9" idx="3"/>
            <a:endCxn id="8" idx="0"/>
          </p:cNvCxnSpPr>
          <p:nvPr/>
        </p:nvCxnSpPr>
        <p:spPr>
          <a:xfrm flipH="1">
            <a:off x="1206627" y="1340258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0"/>
            <a:endCxn id="9" idx="5"/>
          </p:cNvCxnSpPr>
          <p:nvPr/>
        </p:nvCxnSpPr>
        <p:spPr>
          <a:xfrm flipH="1" flipV="1">
            <a:off x="2203996" y="1340258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2"/>
            <a:endCxn id="8" idx="6"/>
          </p:cNvCxnSpPr>
          <p:nvPr/>
        </p:nvCxnSpPr>
        <p:spPr>
          <a:xfrm flipH="1" flipV="1">
            <a:off x="1575053" y="2223629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620000" y="1856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32" name="Oval 31"/>
          <p:cNvSpPr/>
          <p:nvPr/>
        </p:nvSpPr>
        <p:spPr>
          <a:xfrm>
            <a:off x="6146294" y="1856456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3" name="Oval 32"/>
          <p:cNvSpPr/>
          <p:nvPr/>
        </p:nvSpPr>
        <p:spPr>
          <a:xfrm>
            <a:off x="6883147" y="713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34" name="Straight Arrow Connector 33"/>
          <p:cNvCxnSpPr>
            <a:stCxn id="33" idx="3"/>
            <a:endCxn id="32" idx="0"/>
          </p:cNvCxnSpPr>
          <p:nvPr/>
        </p:nvCxnSpPr>
        <p:spPr>
          <a:xfrm flipH="1">
            <a:off x="6514721" y="1340256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1" idx="0"/>
            <a:endCxn id="33" idx="5"/>
          </p:cNvCxnSpPr>
          <p:nvPr/>
        </p:nvCxnSpPr>
        <p:spPr>
          <a:xfrm flipH="1" flipV="1">
            <a:off x="7512090" y="1340256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2"/>
            <a:endCxn id="32" idx="6"/>
          </p:cNvCxnSpPr>
          <p:nvPr/>
        </p:nvCxnSpPr>
        <p:spPr>
          <a:xfrm flipH="1" flipV="1">
            <a:off x="6883147" y="2223627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2311906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8" name="Oval 37"/>
          <p:cNvSpPr/>
          <p:nvPr/>
        </p:nvSpPr>
        <p:spPr>
          <a:xfrm>
            <a:off x="873673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9" name="Oval 38"/>
          <p:cNvSpPr/>
          <p:nvPr/>
        </p:nvSpPr>
        <p:spPr>
          <a:xfrm>
            <a:off x="1610527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</a:p>
        </p:txBody>
      </p:sp>
      <p:cxnSp>
        <p:nvCxnSpPr>
          <p:cNvPr id="40" name="Straight Arrow Connector 39"/>
          <p:cNvCxnSpPr>
            <a:stCxn id="39" idx="1"/>
            <a:endCxn id="38" idx="4"/>
          </p:cNvCxnSpPr>
          <p:nvPr/>
        </p:nvCxnSpPr>
        <p:spPr>
          <a:xfrm flipH="1" flipV="1">
            <a:off x="1242100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7" idx="4"/>
            <a:endCxn id="39" idx="7"/>
          </p:cNvCxnSpPr>
          <p:nvPr/>
        </p:nvCxnSpPr>
        <p:spPr>
          <a:xfrm flipH="1">
            <a:off x="2239470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2"/>
            <a:endCxn id="38" idx="6"/>
          </p:cNvCxnSpPr>
          <p:nvPr/>
        </p:nvCxnSpPr>
        <p:spPr>
          <a:xfrm flipH="1">
            <a:off x="1610526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7584527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54" name="Oval 53"/>
          <p:cNvSpPr/>
          <p:nvPr/>
        </p:nvSpPr>
        <p:spPr>
          <a:xfrm>
            <a:off x="6146294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55" name="Oval 54"/>
          <p:cNvSpPr/>
          <p:nvPr/>
        </p:nvSpPr>
        <p:spPr>
          <a:xfrm>
            <a:off x="6883148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14</a:t>
            </a:r>
          </a:p>
        </p:txBody>
      </p:sp>
      <p:cxnSp>
        <p:nvCxnSpPr>
          <p:cNvPr id="56" name="Straight Arrow Connector 55"/>
          <p:cNvCxnSpPr>
            <a:stCxn id="55" idx="1"/>
            <a:endCxn id="54" idx="4"/>
          </p:cNvCxnSpPr>
          <p:nvPr/>
        </p:nvCxnSpPr>
        <p:spPr>
          <a:xfrm flipH="1" flipV="1">
            <a:off x="6514721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3" idx="4"/>
            <a:endCxn id="55" idx="7"/>
          </p:cNvCxnSpPr>
          <p:nvPr/>
        </p:nvCxnSpPr>
        <p:spPr>
          <a:xfrm flipH="1">
            <a:off x="7512091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3" idx="2"/>
            <a:endCxn id="54" idx="6"/>
          </p:cNvCxnSpPr>
          <p:nvPr/>
        </p:nvCxnSpPr>
        <p:spPr>
          <a:xfrm flipH="1">
            <a:off x="6883147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6" idx="1"/>
            <a:endCxn id="7" idx="5"/>
          </p:cNvCxnSpPr>
          <p:nvPr/>
        </p:nvCxnSpPr>
        <p:spPr>
          <a:xfrm flipH="1" flipV="1">
            <a:off x="2940849" y="2483258"/>
            <a:ext cx="590153" cy="6237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7" idx="7"/>
          </p:cNvCxnSpPr>
          <p:nvPr/>
        </p:nvCxnSpPr>
        <p:spPr>
          <a:xfrm flipH="1">
            <a:off x="2940849" y="3626258"/>
            <a:ext cx="590153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0" idx="2"/>
          </p:cNvCxnSpPr>
          <p:nvPr/>
        </p:nvCxnSpPr>
        <p:spPr>
          <a:xfrm flipH="1">
            <a:off x="4159945" y="3366630"/>
            <a:ext cx="875921" cy="141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7"/>
            <a:endCxn id="32" idx="3"/>
          </p:cNvCxnSpPr>
          <p:nvPr/>
        </p:nvCxnSpPr>
        <p:spPr>
          <a:xfrm flipV="1">
            <a:off x="5664809" y="2483255"/>
            <a:ext cx="589395" cy="623746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4" idx="1"/>
            <a:endCxn id="10" idx="5"/>
          </p:cNvCxnSpPr>
          <p:nvPr/>
        </p:nvCxnSpPr>
        <p:spPr>
          <a:xfrm flipH="1" flipV="1">
            <a:off x="5664809" y="3626258"/>
            <a:ext cx="589395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109054" y="890470"/>
            <a:ext cx="2910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betweenness = 1</a:t>
            </a:r>
            <a:br>
              <a:rPr lang="en-US" sz="2000" b="1" dirty="0"/>
            </a:br>
            <a:r>
              <a:rPr lang="en-US" sz="2000" dirty="0"/>
              <a:t>for each symmetric edge</a:t>
            </a:r>
            <a:endParaRPr lang="en-US" sz="20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945365" y="1247745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01412" y="5161604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656220" y="1247745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620001" y="5071026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957A67E-80DE-404B-A1E5-E4F54FCBFDDD}"/>
              </a:ext>
            </a:extLst>
          </p:cNvPr>
          <p:cNvGrpSpPr/>
          <p:nvPr/>
        </p:nvGrpSpPr>
        <p:grpSpPr>
          <a:xfrm>
            <a:off x="838200" y="713457"/>
            <a:ext cx="7518653" cy="5382543"/>
            <a:chOff x="838200" y="713457"/>
            <a:chExt cx="7518653" cy="5382543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76EB910-EEB5-41D8-9D83-0EC1CCA30023}"/>
                </a:ext>
              </a:extLst>
            </p:cNvPr>
            <p:cNvSpPr/>
            <p:nvPr/>
          </p:nvSpPr>
          <p:spPr>
            <a:xfrm>
              <a:off x="3423092" y="2999459"/>
              <a:ext cx="736853" cy="73434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EDC6641-85E6-4A61-B7D8-9E80F9C978B9}"/>
                </a:ext>
              </a:extLst>
            </p:cNvPr>
            <p:cNvSpPr/>
            <p:nvPr/>
          </p:nvSpPr>
          <p:spPr>
            <a:xfrm>
              <a:off x="5035866" y="2999459"/>
              <a:ext cx="736853" cy="73434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8</a:t>
              </a: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DA7F8682-C8F9-42F4-B797-F6495CDF6CAD}"/>
                </a:ext>
              </a:extLst>
            </p:cNvPr>
            <p:cNvGrpSpPr/>
            <p:nvPr/>
          </p:nvGrpSpPr>
          <p:grpSpPr>
            <a:xfrm>
              <a:off x="838200" y="713459"/>
              <a:ext cx="2210559" cy="1877341"/>
              <a:chOff x="838200" y="713459"/>
              <a:chExt cx="2210559" cy="1877341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C6A06695-E978-4D42-BD70-F16FC6A31C13}"/>
                  </a:ext>
                </a:extLst>
              </p:cNvPr>
              <p:cNvSpPr/>
              <p:nvPr/>
            </p:nvSpPr>
            <p:spPr>
              <a:xfrm>
                <a:off x="2311906" y="18564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CF35441A-E957-4AF8-A12B-D991628EF41C}"/>
                  </a:ext>
                </a:extLst>
              </p:cNvPr>
              <p:cNvSpPr/>
              <p:nvPr/>
            </p:nvSpPr>
            <p:spPr>
              <a:xfrm>
                <a:off x="838200" y="1856458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707D566C-B399-41F5-A61D-D25146B2C485}"/>
                  </a:ext>
                </a:extLst>
              </p:cNvPr>
              <p:cNvSpPr/>
              <p:nvPr/>
            </p:nvSpPr>
            <p:spPr>
              <a:xfrm>
                <a:off x="1575053" y="7134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05525B93-B0CB-42C5-B44A-68547176BD03}"/>
                  </a:ext>
                </a:extLst>
              </p:cNvPr>
              <p:cNvCxnSpPr>
                <a:stCxn id="89" idx="3"/>
                <a:endCxn id="88" idx="0"/>
              </p:cNvCxnSpPr>
              <p:nvPr/>
            </p:nvCxnSpPr>
            <p:spPr>
              <a:xfrm flipH="1">
                <a:off x="1206627" y="1340258"/>
                <a:ext cx="476336" cy="51620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88BEC246-EB4A-4722-8F22-9A299E4DE4EF}"/>
                  </a:ext>
                </a:extLst>
              </p:cNvPr>
              <p:cNvCxnSpPr>
                <a:stCxn id="87" idx="0"/>
                <a:endCxn id="89" idx="5"/>
              </p:cNvCxnSpPr>
              <p:nvPr/>
            </p:nvCxnSpPr>
            <p:spPr>
              <a:xfrm flipH="1" flipV="1">
                <a:off x="2203996" y="1340258"/>
                <a:ext cx="476337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>
                <a:extLst>
                  <a:ext uri="{FF2B5EF4-FFF2-40B4-BE49-F238E27FC236}">
                    <a16:creationId xmlns:a16="http://schemas.microsoft.com/office/drawing/2014/main" id="{778E17B6-6C36-45B6-A8BC-C0D4F4CDB74A}"/>
                  </a:ext>
                </a:extLst>
              </p:cNvPr>
              <p:cNvCxnSpPr>
                <a:stCxn id="87" idx="2"/>
                <a:endCxn id="88" idx="6"/>
              </p:cNvCxnSpPr>
              <p:nvPr/>
            </p:nvCxnSpPr>
            <p:spPr>
              <a:xfrm flipH="1" flipV="1">
                <a:off x="1575053" y="2223629"/>
                <a:ext cx="736853" cy="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4262A78B-17DC-415F-9E4F-E77DD017AD2E}"/>
                </a:ext>
              </a:extLst>
            </p:cNvPr>
            <p:cNvGrpSpPr/>
            <p:nvPr/>
          </p:nvGrpSpPr>
          <p:grpSpPr>
            <a:xfrm>
              <a:off x="6146294" y="713457"/>
              <a:ext cx="2210559" cy="1877341"/>
              <a:chOff x="6146294" y="713457"/>
              <a:chExt cx="2210559" cy="1877341"/>
            </a:xfrm>
          </p:grpSpPr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4AAE5635-BEC8-4C60-B872-AE55E99C4508}"/>
                  </a:ext>
                </a:extLst>
              </p:cNvPr>
              <p:cNvSpPr/>
              <p:nvPr/>
            </p:nvSpPr>
            <p:spPr>
              <a:xfrm>
                <a:off x="7620000" y="1856457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11F3D221-F3D0-46F5-9741-5204C8043900}"/>
                  </a:ext>
                </a:extLst>
              </p:cNvPr>
              <p:cNvSpPr/>
              <p:nvPr/>
            </p:nvSpPr>
            <p:spPr>
              <a:xfrm>
                <a:off x="6146294" y="1856456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6A9DBAC7-ACCC-416E-B462-82AFBEE83F18}"/>
                  </a:ext>
                </a:extLst>
              </p:cNvPr>
              <p:cNvSpPr/>
              <p:nvPr/>
            </p:nvSpPr>
            <p:spPr>
              <a:xfrm>
                <a:off x="6883147" y="713457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9FCDC073-9D33-44CC-BDA5-E21F6494B520}"/>
                  </a:ext>
                </a:extLst>
              </p:cNvPr>
              <p:cNvCxnSpPr>
                <a:stCxn id="83" idx="3"/>
                <a:endCxn id="82" idx="0"/>
              </p:cNvCxnSpPr>
              <p:nvPr/>
            </p:nvCxnSpPr>
            <p:spPr>
              <a:xfrm flipH="1">
                <a:off x="6514721" y="1340256"/>
                <a:ext cx="476336" cy="51620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>
                <a:extLst>
                  <a:ext uri="{FF2B5EF4-FFF2-40B4-BE49-F238E27FC236}">
                    <a16:creationId xmlns:a16="http://schemas.microsoft.com/office/drawing/2014/main" id="{D151E48E-88B0-4661-B3BD-763D4E0D2E25}"/>
                  </a:ext>
                </a:extLst>
              </p:cNvPr>
              <p:cNvCxnSpPr>
                <a:stCxn id="81" idx="0"/>
                <a:endCxn id="83" idx="5"/>
              </p:cNvCxnSpPr>
              <p:nvPr/>
            </p:nvCxnSpPr>
            <p:spPr>
              <a:xfrm flipH="1" flipV="1">
                <a:off x="7512090" y="1340256"/>
                <a:ext cx="476337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745DE06F-9EA3-47F2-93DE-DD312F2C6F6F}"/>
                  </a:ext>
                </a:extLst>
              </p:cNvPr>
              <p:cNvCxnSpPr>
                <a:stCxn id="81" idx="2"/>
                <a:endCxn id="82" idx="6"/>
              </p:cNvCxnSpPr>
              <p:nvPr/>
            </p:nvCxnSpPr>
            <p:spPr>
              <a:xfrm flipH="1" flipV="1">
                <a:off x="6883147" y="2223627"/>
                <a:ext cx="736853" cy="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D29E052F-2F06-40D7-A391-6652E2968CB2}"/>
                </a:ext>
              </a:extLst>
            </p:cNvPr>
            <p:cNvGrpSpPr/>
            <p:nvPr/>
          </p:nvGrpSpPr>
          <p:grpSpPr>
            <a:xfrm>
              <a:off x="873673" y="4218659"/>
              <a:ext cx="7447707" cy="1877341"/>
              <a:chOff x="873673" y="4218659"/>
              <a:chExt cx="7447707" cy="1877341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E510BA11-62D3-4F84-AC15-BA7FAEEB24A9}"/>
                  </a:ext>
                </a:extLst>
              </p:cNvPr>
              <p:cNvSpPr/>
              <p:nvPr/>
            </p:nvSpPr>
            <p:spPr>
              <a:xfrm>
                <a:off x="2311906" y="4218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801C194E-0BDA-4CA2-99BE-CFC451D81F0F}"/>
                  </a:ext>
                </a:extLst>
              </p:cNvPr>
              <p:cNvSpPr/>
              <p:nvPr/>
            </p:nvSpPr>
            <p:spPr>
              <a:xfrm>
                <a:off x="873673" y="4218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4C5188FA-E00F-4CB1-908D-955721EC90DE}"/>
                  </a:ext>
                </a:extLst>
              </p:cNvPr>
              <p:cNvSpPr/>
              <p:nvPr/>
            </p:nvSpPr>
            <p:spPr>
              <a:xfrm>
                <a:off x="1610527" y="5361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46FEA46D-4D7A-48C7-B986-44AEA55D9563}"/>
                  </a:ext>
                </a:extLst>
              </p:cNvPr>
              <p:cNvCxnSpPr>
                <a:stCxn id="70" idx="1"/>
                <a:endCxn id="68" idx="4"/>
              </p:cNvCxnSpPr>
              <p:nvPr/>
            </p:nvCxnSpPr>
            <p:spPr>
              <a:xfrm flipH="1" flipV="1">
                <a:off x="1242100" y="4953000"/>
                <a:ext cx="476337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AE60F8AF-5353-4E8B-813C-D8FB51247244}"/>
                  </a:ext>
                </a:extLst>
              </p:cNvPr>
              <p:cNvCxnSpPr>
                <a:stCxn id="66" idx="4"/>
                <a:endCxn id="70" idx="7"/>
              </p:cNvCxnSpPr>
              <p:nvPr/>
            </p:nvCxnSpPr>
            <p:spPr>
              <a:xfrm flipH="1">
                <a:off x="2239470" y="4953000"/>
                <a:ext cx="440863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BB56EFE4-7C7A-4FEF-8776-E118061100BD}"/>
                  </a:ext>
                </a:extLst>
              </p:cNvPr>
              <p:cNvCxnSpPr>
                <a:stCxn id="66" idx="2"/>
                <a:endCxn id="68" idx="6"/>
              </p:cNvCxnSpPr>
              <p:nvPr/>
            </p:nvCxnSpPr>
            <p:spPr>
              <a:xfrm flipH="1">
                <a:off x="1610526" y="4585830"/>
                <a:ext cx="701380" cy="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CC2C2370-47B9-4DFF-BC10-746E1EA9F32A}"/>
                  </a:ext>
                </a:extLst>
              </p:cNvPr>
              <p:cNvSpPr/>
              <p:nvPr/>
            </p:nvSpPr>
            <p:spPr>
              <a:xfrm>
                <a:off x="7584527" y="4218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ECDA79C2-F1DF-4CDC-A620-8360A3A7CCFC}"/>
                  </a:ext>
                </a:extLst>
              </p:cNvPr>
              <p:cNvSpPr/>
              <p:nvPr/>
            </p:nvSpPr>
            <p:spPr>
              <a:xfrm>
                <a:off x="6146294" y="4218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12</a:t>
                </a: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22EF13BD-64D9-41F1-AC27-378757834379}"/>
                  </a:ext>
                </a:extLst>
              </p:cNvPr>
              <p:cNvSpPr/>
              <p:nvPr/>
            </p:nvSpPr>
            <p:spPr>
              <a:xfrm>
                <a:off x="6883148" y="5361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14</a:t>
                </a:r>
              </a:p>
            </p:txBody>
          </p:sp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F00AD6A3-5246-4976-B651-1B6479AF3663}"/>
                  </a:ext>
                </a:extLst>
              </p:cNvPr>
              <p:cNvCxnSpPr>
                <a:stCxn id="77" idx="1"/>
                <a:endCxn id="76" idx="4"/>
              </p:cNvCxnSpPr>
              <p:nvPr/>
            </p:nvCxnSpPr>
            <p:spPr>
              <a:xfrm flipH="1" flipV="1">
                <a:off x="6514721" y="4953000"/>
                <a:ext cx="476337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995CFCCC-6490-46BE-B05D-885B1D6E3B54}"/>
                  </a:ext>
                </a:extLst>
              </p:cNvPr>
              <p:cNvCxnSpPr>
                <a:stCxn id="75" idx="4"/>
                <a:endCxn id="77" idx="7"/>
              </p:cNvCxnSpPr>
              <p:nvPr/>
            </p:nvCxnSpPr>
            <p:spPr>
              <a:xfrm flipH="1">
                <a:off x="7512091" y="4953000"/>
                <a:ext cx="440863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B36C7933-B4D9-4218-A6D1-E11F2A96E8C4}"/>
                  </a:ext>
                </a:extLst>
              </p:cNvPr>
              <p:cNvCxnSpPr>
                <a:stCxn id="75" idx="2"/>
                <a:endCxn id="76" idx="6"/>
              </p:cNvCxnSpPr>
              <p:nvPr/>
            </p:nvCxnSpPr>
            <p:spPr>
              <a:xfrm flipH="1">
                <a:off x="6883147" y="4585830"/>
                <a:ext cx="701380" cy="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695A155F-86F9-4C43-9375-F9DA314AD869}"/>
                </a:ext>
              </a:extLst>
            </p:cNvPr>
            <p:cNvCxnSpPr>
              <a:stCxn id="48" idx="1"/>
              <a:endCxn id="87" idx="5"/>
            </p:cNvCxnSpPr>
            <p:nvPr/>
          </p:nvCxnSpPr>
          <p:spPr>
            <a:xfrm flipH="1" flipV="1">
              <a:off x="2940849" y="2483258"/>
              <a:ext cx="590153" cy="62374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469C398E-9E78-4DA8-910B-9B7733CE4A9C}"/>
                </a:ext>
              </a:extLst>
            </p:cNvPr>
            <p:cNvCxnSpPr>
              <a:stCxn id="48" idx="3"/>
              <a:endCxn id="66" idx="7"/>
            </p:cNvCxnSpPr>
            <p:nvPr/>
          </p:nvCxnSpPr>
          <p:spPr>
            <a:xfrm flipH="1">
              <a:off x="2940849" y="3626258"/>
              <a:ext cx="590153" cy="69994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79FA159C-A14F-4B38-93E2-426AD532FA53}"/>
                </a:ext>
              </a:extLst>
            </p:cNvPr>
            <p:cNvCxnSpPr>
              <a:stCxn id="49" idx="2"/>
            </p:cNvCxnSpPr>
            <p:nvPr/>
          </p:nvCxnSpPr>
          <p:spPr>
            <a:xfrm flipH="1">
              <a:off x="4159945" y="3366630"/>
              <a:ext cx="875921" cy="141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66DCF705-19D2-4042-A19F-68181CB2E733}"/>
                </a:ext>
              </a:extLst>
            </p:cNvPr>
            <p:cNvCxnSpPr>
              <a:stCxn id="49" idx="7"/>
              <a:endCxn id="82" idx="3"/>
            </p:cNvCxnSpPr>
            <p:nvPr/>
          </p:nvCxnSpPr>
          <p:spPr>
            <a:xfrm flipV="1">
              <a:off x="5664809" y="2483255"/>
              <a:ext cx="589395" cy="62374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D91CFBB0-259F-416D-92A2-04D9F4D87E88}"/>
                </a:ext>
              </a:extLst>
            </p:cNvPr>
            <p:cNvCxnSpPr>
              <a:stCxn id="76" idx="1"/>
              <a:endCxn id="49" idx="5"/>
            </p:cNvCxnSpPr>
            <p:nvPr/>
          </p:nvCxnSpPr>
          <p:spPr>
            <a:xfrm flipH="1" flipV="1">
              <a:off x="5664809" y="3626258"/>
              <a:ext cx="589395" cy="69994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754382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423092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" name="Oval 9"/>
          <p:cNvSpPr/>
          <p:nvPr/>
        </p:nvSpPr>
        <p:spPr>
          <a:xfrm>
            <a:off x="5035866" y="2999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7" name="Oval 6"/>
          <p:cNvSpPr/>
          <p:nvPr/>
        </p:nvSpPr>
        <p:spPr>
          <a:xfrm>
            <a:off x="2311906" y="1856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838200" y="1856458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1575053" y="7134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4" name="Straight Arrow Connector 13"/>
          <p:cNvCxnSpPr>
            <a:stCxn id="9" idx="3"/>
            <a:endCxn id="8" idx="0"/>
          </p:cNvCxnSpPr>
          <p:nvPr/>
        </p:nvCxnSpPr>
        <p:spPr>
          <a:xfrm flipH="1">
            <a:off x="1206627" y="1340258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0"/>
            <a:endCxn id="9" idx="5"/>
          </p:cNvCxnSpPr>
          <p:nvPr/>
        </p:nvCxnSpPr>
        <p:spPr>
          <a:xfrm flipH="1" flipV="1">
            <a:off x="2203996" y="1340258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2"/>
            <a:endCxn id="8" idx="6"/>
          </p:cNvCxnSpPr>
          <p:nvPr/>
        </p:nvCxnSpPr>
        <p:spPr>
          <a:xfrm flipH="1" flipV="1">
            <a:off x="1575053" y="2223629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620000" y="1856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32" name="Oval 31"/>
          <p:cNvSpPr/>
          <p:nvPr/>
        </p:nvSpPr>
        <p:spPr>
          <a:xfrm>
            <a:off x="6146294" y="1856456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3" name="Oval 32"/>
          <p:cNvSpPr/>
          <p:nvPr/>
        </p:nvSpPr>
        <p:spPr>
          <a:xfrm>
            <a:off x="6883147" y="713457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34" name="Straight Arrow Connector 33"/>
          <p:cNvCxnSpPr>
            <a:stCxn id="33" idx="3"/>
            <a:endCxn id="32" idx="0"/>
          </p:cNvCxnSpPr>
          <p:nvPr/>
        </p:nvCxnSpPr>
        <p:spPr>
          <a:xfrm flipH="1">
            <a:off x="6514721" y="1340256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1" idx="0"/>
            <a:endCxn id="33" idx="5"/>
          </p:cNvCxnSpPr>
          <p:nvPr/>
        </p:nvCxnSpPr>
        <p:spPr>
          <a:xfrm flipH="1" flipV="1">
            <a:off x="7512090" y="1340256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2"/>
            <a:endCxn id="32" idx="6"/>
          </p:cNvCxnSpPr>
          <p:nvPr/>
        </p:nvCxnSpPr>
        <p:spPr>
          <a:xfrm flipH="1" flipV="1">
            <a:off x="6883147" y="2223627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2311906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8" name="Oval 37"/>
          <p:cNvSpPr/>
          <p:nvPr/>
        </p:nvSpPr>
        <p:spPr>
          <a:xfrm>
            <a:off x="873673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9" name="Oval 38"/>
          <p:cNvSpPr/>
          <p:nvPr/>
        </p:nvSpPr>
        <p:spPr>
          <a:xfrm>
            <a:off x="1610527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</a:p>
        </p:txBody>
      </p:sp>
      <p:cxnSp>
        <p:nvCxnSpPr>
          <p:cNvPr id="40" name="Straight Arrow Connector 39"/>
          <p:cNvCxnSpPr>
            <a:stCxn id="39" idx="1"/>
            <a:endCxn id="38" idx="4"/>
          </p:cNvCxnSpPr>
          <p:nvPr/>
        </p:nvCxnSpPr>
        <p:spPr>
          <a:xfrm flipH="1" flipV="1">
            <a:off x="1242100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7" idx="4"/>
            <a:endCxn id="39" idx="7"/>
          </p:cNvCxnSpPr>
          <p:nvPr/>
        </p:nvCxnSpPr>
        <p:spPr>
          <a:xfrm flipH="1">
            <a:off x="2239470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2"/>
            <a:endCxn id="38" idx="6"/>
          </p:cNvCxnSpPr>
          <p:nvPr/>
        </p:nvCxnSpPr>
        <p:spPr>
          <a:xfrm flipH="1">
            <a:off x="1610526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7584527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54" name="Oval 53"/>
          <p:cNvSpPr/>
          <p:nvPr/>
        </p:nvSpPr>
        <p:spPr>
          <a:xfrm>
            <a:off x="6146294" y="4218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55" name="Oval 54"/>
          <p:cNvSpPr/>
          <p:nvPr/>
        </p:nvSpPr>
        <p:spPr>
          <a:xfrm>
            <a:off x="6883148" y="5361659"/>
            <a:ext cx="736853" cy="73434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14</a:t>
            </a:r>
          </a:p>
        </p:txBody>
      </p:sp>
      <p:cxnSp>
        <p:nvCxnSpPr>
          <p:cNvPr id="56" name="Straight Arrow Connector 55"/>
          <p:cNvCxnSpPr>
            <a:stCxn id="55" idx="1"/>
            <a:endCxn id="54" idx="4"/>
          </p:cNvCxnSpPr>
          <p:nvPr/>
        </p:nvCxnSpPr>
        <p:spPr>
          <a:xfrm flipH="1" flipV="1">
            <a:off x="6514721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3" idx="4"/>
            <a:endCxn id="55" idx="7"/>
          </p:cNvCxnSpPr>
          <p:nvPr/>
        </p:nvCxnSpPr>
        <p:spPr>
          <a:xfrm flipH="1">
            <a:off x="7512091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3" idx="2"/>
            <a:endCxn id="54" idx="6"/>
          </p:cNvCxnSpPr>
          <p:nvPr/>
        </p:nvCxnSpPr>
        <p:spPr>
          <a:xfrm flipH="1">
            <a:off x="6883147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6" idx="1"/>
            <a:endCxn id="7" idx="5"/>
          </p:cNvCxnSpPr>
          <p:nvPr/>
        </p:nvCxnSpPr>
        <p:spPr>
          <a:xfrm flipH="1" flipV="1">
            <a:off x="2940849" y="2483258"/>
            <a:ext cx="590153" cy="6237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7" idx="7"/>
          </p:cNvCxnSpPr>
          <p:nvPr/>
        </p:nvCxnSpPr>
        <p:spPr>
          <a:xfrm flipH="1">
            <a:off x="2940849" y="3626258"/>
            <a:ext cx="590153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0" idx="2"/>
          </p:cNvCxnSpPr>
          <p:nvPr/>
        </p:nvCxnSpPr>
        <p:spPr>
          <a:xfrm flipH="1">
            <a:off x="4159945" y="3366630"/>
            <a:ext cx="875921" cy="141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7"/>
            <a:endCxn id="32" idx="3"/>
          </p:cNvCxnSpPr>
          <p:nvPr/>
        </p:nvCxnSpPr>
        <p:spPr>
          <a:xfrm flipV="1">
            <a:off x="5664809" y="2483255"/>
            <a:ext cx="589395" cy="623746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4" idx="1"/>
            <a:endCxn id="10" idx="5"/>
          </p:cNvCxnSpPr>
          <p:nvPr/>
        </p:nvCxnSpPr>
        <p:spPr>
          <a:xfrm flipH="1" flipV="1">
            <a:off x="5664809" y="3626258"/>
            <a:ext cx="589395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109054" y="890470"/>
            <a:ext cx="2910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Edge with highest betweenness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45365" y="1247745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01412" y="5161604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656220" y="1247745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620001" y="5071026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610528" y="2223630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336582" y="1247745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195844" y="1255889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991057" y="2223626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991057" y="4185719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666913" y="4161448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383599" y="5075299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217986" y="5075299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198050" y="2485193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33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198050" y="3818549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33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475985" y="2437538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33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404292" y="3808252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33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301171" y="2966519"/>
            <a:ext cx="593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49</a:t>
            </a:r>
          </a:p>
        </p:txBody>
      </p:sp>
      <p:sp>
        <p:nvSpPr>
          <p:cNvPr id="70" name="Freeform 69"/>
          <p:cNvSpPr/>
          <p:nvPr/>
        </p:nvSpPr>
        <p:spPr>
          <a:xfrm rot="3816987">
            <a:off x="4044637" y="2047236"/>
            <a:ext cx="1163720" cy="438685"/>
          </a:xfrm>
          <a:custGeom>
            <a:avLst/>
            <a:gdLst>
              <a:gd name="connsiteX0" fmla="*/ 1097280 w 1100857"/>
              <a:gd name="connsiteY0" fmla="*/ 457200 h 457200"/>
              <a:gd name="connsiteX1" fmla="*/ 1036320 w 1100857"/>
              <a:gd name="connsiteY1" fmla="*/ 381000 h 457200"/>
              <a:gd name="connsiteX2" fmla="*/ 655320 w 1100857"/>
              <a:gd name="connsiteY2" fmla="*/ 76200 h 457200"/>
              <a:gd name="connsiteX3" fmla="*/ 472440 w 1100857"/>
              <a:gd name="connsiteY3" fmla="*/ 274320 h 457200"/>
              <a:gd name="connsiteX4" fmla="*/ 0 w 1100857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857" h="457200">
                <a:moveTo>
                  <a:pt x="1097280" y="457200"/>
                </a:moveTo>
                <a:cubicBezTo>
                  <a:pt x="1103630" y="450850"/>
                  <a:pt x="1109980" y="444500"/>
                  <a:pt x="1036320" y="381000"/>
                </a:cubicBezTo>
                <a:cubicBezTo>
                  <a:pt x="962660" y="317500"/>
                  <a:pt x="749300" y="93980"/>
                  <a:pt x="655320" y="76200"/>
                </a:cubicBezTo>
                <a:cubicBezTo>
                  <a:pt x="561340" y="58420"/>
                  <a:pt x="581660" y="287020"/>
                  <a:pt x="472440" y="274320"/>
                </a:cubicBezTo>
                <a:cubicBezTo>
                  <a:pt x="363220" y="261620"/>
                  <a:pt x="181610" y="130810"/>
                  <a:pt x="0" y="0"/>
                </a:cubicBezTo>
              </a:path>
            </a:pathLst>
          </a:custGeom>
          <a:noFill/>
          <a:ln>
            <a:head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3625D26-E538-49A2-954E-9183A424BC2D}"/>
              </a:ext>
            </a:extLst>
          </p:cNvPr>
          <p:cNvGrpSpPr/>
          <p:nvPr/>
        </p:nvGrpSpPr>
        <p:grpSpPr>
          <a:xfrm>
            <a:off x="838200" y="713457"/>
            <a:ext cx="7518653" cy="5382543"/>
            <a:chOff x="838200" y="713457"/>
            <a:chExt cx="7518653" cy="5382543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19322538-EF22-405C-99A3-8C17027A416C}"/>
                </a:ext>
              </a:extLst>
            </p:cNvPr>
            <p:cNvSpPr/>
            <p:nvPr/>
          </p:nvSpPr>
          <p:spPr>
            <a:xfrm>
              <a:off x="3423092" y="2999459"/>
              <a:ext cx="736853" cy="73434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0B3BDA18-1272-493B-90E7-AC974A8CAB3A}"/>
                </a:ext>
              </a:extLst>
            </p:cNvPr>
            <p:cNvSpPr/>
            <p:nvPr/>
          </p:nvSpPr>
          <p:spPr>
            <a:xfrm>
              <a:off x="5035866" y="2999459"/>
              <a:ext cx="736853" cy="73434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8</a:t>
              </a: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3864BC3E-823F-4775-AB2B-27173DC55379}"/>
                </a:ext>
              </a:extLst>
            </p:cNvPr>
            <p:cNvGrpSpPr/>
            <p:nvPr/>
          </p:nvGrpSpPr>
          <p:grpSpPr>
            <a:xfrm>
              <a:off x="838200" y="713459"/>
              <a:ext cx="2210559" cy="1877341"/>
              <a:chOff x="838200" y="713459"/>
              <a:chExt cx="2210559" cy="1877341"/>
            </a:xfrm>
          </p:grpSpPr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F4797BD1-DCFE-4036-8038-1F4F6C9ADB9D}"/>
                  </a:ext>
                </a:extLst>
              </p:cNvPr>
              <p:cNvSpPr/>
              <p:nvPr/>
            </p:nvSpPr>
            <p:spPr>
              <a:xfrm>
                <a:off x="2311906" y="18564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C4B23AC6-36D5-40DA-A731-9516D80BF781}"/>
                  </a:ext>
                </a:extLst>
              </p:cNvPr>
              <p:cNvSpPr/>
              <p:nvPr/>
            </p:nvSpPr>
            <p:spPr>
              <a:xfrm>
                <a:off x="838200" y="1856458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4D11B2D1-B598-4FEA-9CF0-1F959F33C5A5}"/>
                  </a:ext>
                </a:extLst>
              </p:cNvPr>
              <p:cNvSpPr/>
              <p:nvPr/>
            </p:nvSpPr>
            <p:spPr>
              <a:xfrm>
                <a:off x="1575053" y="7134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49CED3FC-F793-4395-A6B9-FC22A6D0591E}"/>
                  </a:ext>
                </a:extLst>
              </p:cNvPr>
              <p:cNvCxnSpPr>
                <a:stCxn id="103" idx="3"/>
                <a:endCxn id="102" idx="0"/>
              </p:cNvCxnSpPr>
              <p:nvPr/>
            </p:nvCxnSpPr>
            <p:spPr>
              <a:xfrm flipH="1">
                <a:off x="1206627" y="1340258"/>
                <a:ext cx="476336" cy="51620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104">
                <a:extLst>
                  <a:ext uri="{FF2B5EF4-FFF2-40B4-BE49-F238E27FC236}">
                    <a16:creationId xmlns:a16="http://schemas.microsoft.com/office/drawing/2014/main" id="{807C9053-F23A-4080-88CD-BFACB9F4473E}"/>
                  </a:ext>
                </a:extLst>
              </p:cNvPr>
              <p:cNvCxnSpPr>
                <a:stCxn id="101" idx="0"/>
                <a:endCxn id="103" idx="5"/>
              </p:cNvCxnSpPr>
              <p:nvPr/>
            </p:nvCxnSpPr>
            <p:spPr>
              <a:xfrm flipH="1" flipV="1">
                <a:off x="2203996" y="1340258"/>
                <a:ext cx="476337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>
                <a:extLst>
                  <a:ext uri="{FF2B5EF4-FFF2-40B4-BE49-F238E27FC236}">
                    <a16:creationId xmlns:a16="http://schemas.microsoft.com/office/drawing/2014/main" id="{B4A54DFF-D0F6-4961-9E58-7763F123CFC0}"/>
                  </a:ext>
                </a:extLst>
              </p:cNvPr>
              <p:cNvCxnSpPr>
                <a:stCxn id="101" idx="2"/>
                <a:endCxn id="102" idx="6"/>
              </p:cNvCxnSpPr>
              <p:nvPr/>
            </p:nvCxnSpPr>
            <p:spPr>
              <a:xfrm flipH="1" flipV="1">
                <a:off x="1575053" y="2223629"/>
                <a:ext cx="736853" cy="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F6724FFA-32AE-4DC0-8B26-D0DDEE4A809D}"/>
                </a:ext>
              </a:extLst>
            </p:cNvPr>
            <p:cNvGrpSpPr/>
            <p:nvPr/>
          </p:nvGrpSpPr>
          <p:grpSpPr>
            <a:xfrm>
              <a:off x="6146294" y="713457"/>
              <a:ext cx="2210559" cy="1877341"/>
              <a:chOff x="6146294" y="713457"/>
              <a:chExt cx="2210559" cy="1877341"/>
            </a:xfrm>
          </p:grpSpPr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DD6ABFBE-22B7-4CA0-AF9F-DE0F43E2A8D6}"/>
                  </a:ext>
                </a:extLst>
              </p:cNvPr>
              <p:cNvSpPr/>
              <p:nvPr/>
            </p:nvSpPr>
            <p:spPr>
              <a:xfrm>
                <a:off x="7620000" y="1856457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18140963-A10E-4F82-A417-66AAB2B0FF21}"/>
                  </a:ext>
                </a:extLst>
              </p:cNvPr>
              <p:cNvSpPr/>
              <p:nvPr/>
            </p:nvSpPr>
            <p:spPr>
              <a:xfrm>
                <a:off x="6146294" y="1856456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CB861D0D-B2BB-45C6-806B-A1E7B6E90AA4}"/>
                  </a:ext>
                </a:extLst>
              </p:cNvPr>
              <p:cNvSpPr/>
              <p:nvPr/>
            </p:nvSpPr>
            <p:spPr>
              <a:xfrm>
                <a:off x="6883147" y="713457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cxnSp>
            <p:nvCxnSpPr>
              <p:cNvPr id="98" name="Straight Arrow Connector 97">
                <a:extLst>
                  <a:ext uri="{FF2B5EF4-FFF2-40B4-BE49-F238E27FC236}">
                    <a16:creationId xmlns:a16="http://schemas.microsoft.com/office/drawing/2014/main" id="{D7DA8DA9-F774-44B6-930D-37571A7847E5}"/>
                  </a:ext>
                </a:extLst>
              </p:cNvPr>
              <p:cNvCxnSpPr>
                <a:stCxn id="97" idx="3"/>
                <a:endCxn id="96" idx="0"/>
              </p:cNvCxnSpPr>
              <p:nvPr/>
            </p:nvCxnSpPr>
            <p:spPr>
              <a:xfrm flipH="1">
                <a:off x="6514721" y="1340256"/>
                <a:ext cx="476336" cy="51620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>
                <a:extLst>
                  <a:ext uri="{FF2B5EF4-FFF2-40B4-BE49-F238E27FC236}">
                    <a16:creationId xmlns:a16="http://schemas.microsoft.com/office/drawing/2014/main" id="{09BD77CD-7AF8-4766-8FE0-5F3F84327E37}"/>
                  </a:ext>
                </a:extLst>
              </p:cNvPr>
              <p:cNvCxnSpPr>
                <a:stCxn id="95" idx="0"/>
                <a:endCxn id="97" idx="5"/>
              </p:cNvCxnSpPr>
              <p:nvPr/>
            </p:nvCxnSpPr>
            <p:spPr>
              <a:xfrm flipH="1" flipV="1">
                <a:off x="7512090" y="1340256"/>
                <a:ext cx="476337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>
                <a:extLst>
                  <a:ext uri="{FF2B5EF4-FFF2-40B4-BE49-F238E27FC236}">
                    <a16:creationId xmlns:a16="http://schemas.microsoft.com/office/drawing/2014/main" id="{7460500D-310A-4ACE-A0EE-CB99EFEAF8CC}"/>
                  </a:ext>
                </a:extLst>
              </p:cNvPr>
              <p:cNvCxnSpPr>
                <a:stCxn id="95" idx="2"/>
                <a:endCxn id="96" idx="6"/>
              </p:cNvCxnSpPr>
              <p:nvPr/>
            </p:nvCxnSpPr>
            <p:spPr>
              <a:xfrm flipH="1" flipV="1">
                <a:off x="6883147" y="2223627"/>
                <a:ext cx="736853" cy="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8E45DC90-AA19-4225-958F-A16B41F19D0C}"/>
                </a:ext>
              </a:extLst>
            </p:cNvPr>
            <p:cNvGrpSpPr/>
            <p:nvPr/>
          </p:nvGrpSpPr>
          <p:grpSpPr>
            <a:xfrm>
              <a:off x="873673" y="4218659"/>
              <a:ext cx="7447707" cy="1877341"/>
              <a:chOff x="873673" y="4218659"/>
              <a:chExt cx="7447707" cy="1877341"/>
            </a:xfrm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F410F5F4-C9CF-4EC8-9434-A1C41895CE55}"/>
                  </a:ext>
                </a:extLst>
              </p:cNvPr>
              <p:cNvSpPr/>
              <p:nvPr/>
            </p:nvSpPr>
            <p:spPr>
              <a:xfrm>
                <a:off x="2311906" y="4218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D289067C-D1B4-4507-B8F8-8FFCC50D45EB}"/>
                  </a:ext>
                </a:extLst>
              </p:cNvPr>
              <p:cNvSpPr/>
              <p:nvPr/>
            </p:nvSpPr>
            <p:spPr>
              <a:xfrm>
                <a:off x="873673" y="4218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2B69E348-8485-4E48-8D89-36FE9BEC50B9}"/>
                  </a:ext>
                </a:extLst>
              </p:cNvPr>
              <p:cNvSpPr/>
              <p:nvPr/>
            </p:nvSpPr>
            <p:spPr>
              <a:xfrm>
                <a:off x="1610527" y="5361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4D9AB605-9533-45EC-BC12-8F2451FE2AF0}"/>
                  </a:ext>
                </a:extLst>
              </p:cNvPr>
              <p:cNvCxnSpPr>
                <a:stCxn id="85" idx="1"/>
                <a:endCxn id="84" idx="4"/>
              </p:cNvCxnSpPr>
              <p:nvPr/>
            </p:nvCxnSpPr>
            <p:spPr>
              <a:xfrm flipH="1" flipV="1">
                <a:off x="1242100" y="4953000"/>
                <a:ext cx="476337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2954E1F7-9AA0-487F-B247-D4026120EB4A}"/>
                  </a:ext>
                </a:extLst>
              </p:cNvPr>
              <p:cNvCxnSpPr>
                <a:stCxn id="83" idx="4"/>
                <a:endCxn id="85" idx="7"/>
              </p:cNvCxnSpPr>
              <p:nvPr/>
            </p:nvCxnSpPr>
            <p:spPr>
              <a:xfrm flipH="1">
                <a:off x="2239470" y="4953000"/>
                <a:ext cx="440863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14674B42-687D-4703-AF77-5EB267912329}"/>
                  </a:ext>
                </a:extLst>
              </p:cNvPr>
              <p:cNvCxnSpPr>
                <a:stCxn id="83" idx="2"/>
                <a:endCxn id="84" idx="6"/>
              </p:cNvCxnSpPr>
              <p:nvPr/>
            </p:nvCxnSpPr>
            <p:spPr>
              <a:xfrm flipH="1">
                <a:off x="1610526" y="4585830"/>
                <a:ext cx="701380" cy="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72196A40-DAAC-4AE0-8FEC-5E4C7F9C8236}"/>
                  </a:ext>
                </a:extLst>
              </p:cNvPr>
              <p:cNvSpPr/>
              <p:nvPr/>
            </p:nvSpPr>
            <p:spPr>
              <a:xfrm>
                <a:off x="7584527" y="4218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39D1CA36-F162-41BC-BC6C-AC0F66C03593}"/>
                  </a:ext>
                </a:extLst>
              </p:cNvPr>
              <p:cNvSpPr/>
              <p:nvPr/>
            </p:nvSpPr>
            <p:spPr>
              <a:xfrm>
                <a:off x="6146294" y="4218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12</a:t>
                </a:r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04143179-3CC1-4AF0-B843-232364B579AA}"/>
                  </a:ext>
                </a:extLst>
              </p:cNvPr>
              <p:cNvSpPr/>
              <p:nvPr/>
            </p:nvSpPr>
            <p:spPr>
              <a:xfrm>
                <a:off x="6883148" y="5361659"/>
                <a:ext cx="736853" cy="7343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14</a:t>
                </a:r>
              </a:p>
            </p:txBody>
          </p:sp>
          <p:cxnSp>
            <p:nvCxnSpPr>
              <p:cNvPr id="92" name="Straight Arrow Connector 91">
                <a:extLst>
                  <a:ext uri="{FF2B5EF4-FFF2-40B4-BE49-F238E27FC236}">
                    <a16:creationId xmlns:a16="http://schemas.microsoft.com/office/drawing/2014/main" id="{408B7FBE-0DA2-44A7-AD43-93C0E88E17EF}"/>
                  </a:ext>
                </a:extLst>
              </p:cNvPr>
              <p:cNvCxnSpPr>
                <a:stCxn id="91" idx="1"/>
                <a:endCxn id="90" idx="4"/>
              </p:cNvCxnSpPr>
              <p:nvPr/>
            </p:nvCxnSpPr>
            <p:spPr>
              <a:xfrm flipH="1" flipV="1">
                <a:off x="6514721" y="4953000"/>
                <a:ext cx="476337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>
                <a:extLst>
                  <a:ext uri="{FF2B5EF4-FFF2-40B4-BE49-F238E27FC236}">
                    <a16:creationId xmlns:a16="http://schemas.microsoft.com/office/drawing/2014/main" id="{ECB66733-C3CB-4EE0-8EA5-FE786B495C25}"/>
                  </a:ext>
                </a:extLst>
              </p:cNvPr>
              <p:cNvCxnSpPr>
                <a:stCxn id="89" idx="4"/>
                <a:endCxn id="91" idx="7"/>
              </p:cNvCxnSpPr>
              <p:nvPr/>
            </p:nvCxnSpPr>
            <p:spPr>
              <a:xfrm flipH="1">
                <a:off x="7512091" y="4953000"/>
                <a:ext cx="440863" cy="51620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>
                <a:extLst>
                  <a:ext uri="{FF2B5EF4-FFF2-40B4-BE49-F238E27FC236}">
                    <a16:creationId xmlns:a16="http://schemas.microsoft.com/office/drawing/2014/main" id="{1E9AB98D-0353-4FB9-8440-12DD64E1F697}"/>
                  </a:ext>
                </a:extLst>
              </p:cNvPr>
              <p:cNvCxnSpPr>
                <a:stCxn id="89" idx="2"/>
                <a:endCxn id="90" idx="6"/>
              </p:cNvCxnSpPr>
              <p:nvPr/>
            </p:nvCxnSpPr>
            <p:spPr>
              <a:xfrm flipH="1">
                <a:off x="6883147" y="4585830"/>
                <a:ext cx="701380" cy="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38E1535F-7918-4833-9CA6-9515AD0C2DEB}"/>
                </a:ext>
              </a:extLst>
            </p:cNvPr>
            <p:cNvCxnSpPr>
              <a:stCxn id="73" idx="1"/>
              <a:endCxn id="101" idx="5"/>
            </p:cNvCxnSpPr>
            <p:nvPr/>
          </p:nvCxnSpPr>
          <p:spPr>
            <a:xfrm flipH="1" flipV="1">
              <a:off x="2940849" y="2483258"/>
              <a:ext cx="590153" cy="62374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75C894DA-B82B-4E25-B369-0303D69C0024}"/>
                </a:ext>
              </a:extLst>
            </p:cNvPr>
            <p:cNvCxnSpPr>
              <a:stCxn id="73" idx="3"/>
              <a:endCxn id="83" idx="7"/>
            </p:cNvCxnSpPr>
            <p:nvPr/>
          </p:nvCxnSpPr>
          <p:spPr>
            <a:xfrm flipH="1">
              <a:off x="2940849" y="3626258"/>
              <a:ext cx="590153" cy="69994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B9CAEB4D-2CC3-4552-B311-1F0C2DC6A4BE}"/>
                </a:ext>
              </a:extLst>
            </p:cNvPr>
            <p:cNvCxnSpPr>
              <a:stCxn id="74" idx="2"/>
            </p:cNvCxnSpPr>
            <p:nvPr/>
          </p:nvCxnSpPr>
          <p:spPr>
            <a:xfrm flipH="1">
              <a:off x="4159945" y="3366630"/>
              <a:ext cx="875921" cy="141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3C3045F5-7B7D-406A-8EB3-2EE0B59317AB}"/>
                </a:ext>
              </a:extLst>
            </p:cNvPr>
            <p:cNvCxnSpPr>
              <a:stCxn id="74" idx="7"/>
              <a:endCxn id="96" idx="3"/>
            </p:cNvCxnSpPr>
            <p:nvPr/>
          </p:nvCxnSpPr>
          <p:spPr>
            <a:xfrm flipV="1">
              <a:off x="5664809" y="2483255"/>
              <a:ext cx="589395" cy="62374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08E7073E-101C-4164-B0F9-D309CA7E6439}"/>
                </a:ext>
              </a:extLst>
            </p:cNvPr>
            <p:cNvCxnSpPr>
              <a:stCxn id="90" idx="1"/>
              <a:endCxn id="74" idx="5"/>
            </p:cNvCxnSpPr>
            <p:nvPr/>
          </p:nvCxnSpPr>
          <p:spPr>
            <a:xfrm flipH="1" flipV="1">
              <a:off x="5664809" y="3626258"/>
              <a:ext cx="589395" cy="69994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63450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Node Betweenness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Betweenness also defined for nodes</a:t>
            </a:r>
          </a:p>
          <a:p>
            <a:r>
              <a:rPr lang="en-US" b="1" dirty="0"/>
              <a:t>Node betweenness</a:t>
            </a:r>
            <a:r>
              <a:rPr lang="en-US" dirty="0"/>
              <a:t>: Total amount of “flow” a node carries when a unit of flow between each pair of nodes is divided up evenly over shortest paths</a:t>
            </a:r>
          </a:p>
          <a:p>
            <a:r>
              <a:rPr lang="en-US" dirty="0"/>
              <a:t>Nodes and edges of high betweenness perform critical roles in the network structure</a:t>
            </a:r>
          </a:p>
        </p:txBody>
      </p:sp>
    </p:spTree>
    <p:extLst>
      <p:ext uri="{BB962C8B-B14F-4D97-AF65-F5344CB8AC3E}">
        <p14:creationId xmlns:p14="http://schemas.microsoft.com/office/powerpoint/2010/main" val="31852556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Girvan-Newman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Calculate betweenness of all edges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Remove the edge(s) with highest betweenness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Repeat steps 1 and 2 until graph is partitioned into as many regions as desired</a:t>
            </a:r>
          </a:p>
        </p:txBody>
      </p:sp>
    </p:spTree>
    <p:extLst>
      <p:ext uri="{BB962C8B-B14F-4D97-AF65-F5344CB8AC3E}">
        <p14:creationId xmlns:p14="http://schemas.microsoft.com/office/powerpoint/2010/main" val="3615953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352425"/>
            <a:ext cx="7829550" cy="615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352425"/>
            <a:ext cx="3305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Co-authorship network</a:t>
            </a:r>
            <a:br>
              <a:rPr lang="en-US" sz="2400" b="1" dirty="0"/>
            </a:br>
            <a:r>
              <a:rPr lang="en-US" sz="2400" dirty="0"/>
              <a:t>How can the tightly clustered groups be identified?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6852" y="6274742"/>
            <a:ext cx="3305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Newmam</a:t>
            </a:r>
            <a:r>
              <a:rPr lang="en-US" dirty="0"/>
              <a:t> &amp; Girvan, 2004</a:t>
            </a:r>
          </a:p>
        </p:txBody>
      </p:sp>
    </p:spTree>
    <p:extLst>
      <p:ext uri="{BB962C8B-B14F-4D97-AF65-F5344CB8AC3E}">
        <p14:creationId xmlns:p14="http://schemas.microsoft.com/office/powerpoint/2010/main" val="1083666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Girvan-Newman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8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Calculate betweenness of all edges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Remove the edge(s) with highest betweenness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Repeat steps 1 and 2 until graph is partitioned into as many regions as desired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4648200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How much computation does this require?</a:t>
            </a:r>
          </a:p>
          <a:p>
            <a:pPr algn="ctr"/>
            <a:r>
              <a:rPr lang="en-US" sz="2400" dirty="0">
                <a:hlinkClick r:id="rId2"/>
              </a:rPr>
              <a:t>Newman</a:t>
            </a:r>
            <a:r>
              <a:rPr lang="en-US" sz="2400" dirty="0"/>
              <a:t> (2001) and </a:t>
            </a:r>
            <a:r>
              <a:rPr lang="en-US" sz="2400" dirty="0" err="1">
                <a:hlinkClick r:id="rId3"/>
              </a:rPr>
              <a:t>Brandes</a:t>
            </a:r>
            <a:r>
              <a:rPr lang="en-US" sz="2400" dirty="0"/>
              <a:t> (2001) independently developed similar algorithms that reduce the complexity from O(</a:t>
            </a:r>
            <a:r>
              <a:rPr lang="en-US" sz="2400" i="1" dirty="0"/>
              <a:t>mn</a:t>
            </a:r>
            <a:r>
              <a:rPr lang="en-US" sz="2400" baseline="30000" dirty="0"/>
              <a:t>2</a:t>
            </a:r>
            <a:r>
              <a:rPr lang="en-US" sz="2400" dirty="0"/>
              <a:t>) to O(</a:t>
            </a:r>
            <a:r>
              <a:rPr lang="en-US" sz="2400" i="1" dirty="0" err="1"/>
              <a:t>mn</a:t>
            </a:r>
            <a:r>
              <a:rPr lang="en-US" sz="2400" dirty="0"/>
              <a:t>) where </a:t>
            </a:r>
            <a:r>
              <a:rPr lang="en-US" sz="2400" i="1" dirty="0"/>
              <a:t>m</a:t>
            </a:r>
            <a:r>
              <a:rPr lang="en-US" sz="2400" dirty="0"/>
              <a:t> = # of edges, </a:t>
            </a:r>
            <a:r>
              <a:rPr lang="en-US" sz="2400" i="1" dirty="0"/>
              <a:t>n</a:t>
            </a:r>
            <a:r>
              <a:rPr lang="en-US" sz="2400" dirty="0"/>
              <a:t> = # of nodes</a:t>
            </a:r>
          </a:p>
        </p:txBody>
      </p:sp>
    </p:spTree>
    <p:extLst>
      <p:ext uri="{BB962C8B-B14F-4D97-AF65-F5344CB8AC3E}">
        <p14:creationId xmlns:p14="http://schemas.microsoft.com/office/powerpoint/2010/main" val="38815959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Computing Edge </a:t>
            </a:r>
            <a:br>
              <a:rPr lang="en-US" dirty="0"/>
            </a:br>
            <a:r>
              <a:rPr lang="en-US" dirty="0"/>
              <a:t>Betweenness Efficiently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For each node </a:t>
            </a:r>
            <a:r>
              <a:rPr lang="en-US" i="1" dirty="0"/>
              <a:t>N</a:t>
            </a:r>
            <a:r>
              <a:rPr lang="en-US" dirty="0"/>
              <a:t> in the graph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Perform breadth-first search of graph starting at node </a:t>
            </a:r>
            <a:r>
              <a:rPr lang="en-US" i="1" dirty="0"/>
              <a:t>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Determine the number of shortest paths from </a:t>
            </a:r>
            <a:r>
              <a:rPr lang="en-US" i="1" dirty="0"/>
              <a:t>N</a:t>
            </a:r>
            <a:r>
              <a:rPr lang="en-US" dirty="0"/>
              <a:t> to every other node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Based on these numbers, determine the amount of flow from </a:t>
            </a:r>
            <a:r>
              <a:rPr lang="en-US" i="1" dirty="0"/>
              <a:t>N</a:t>
            </a:r>
            <a:r>
              <a:rPr lang="en-US" dirty="0"/>
              <a:t> to all other nodes that use each edge</a:t>
            </a:r>
          </a:p>
          <a:p>
            <a:pPr marL="0" indent="0">
              <a:buNone/>
            </a:pPr>
            <a:r>
              <a:rPr lang="en-US" dirty="0"/>
              <a:t>Divide sum of flow of all edges by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63246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Method developed by </a:t>
            </a:r>
            <a:r>
              <a:rPr lang="en-US" dirty="0" err="1"/>
              <a:t>Brandes</a:t>
            </a:r>
            <a:r>
              <a:rPr lang="en-US" dirty="0"/>
              <a:t> (2001) and Newman (2001)</a:t>
            </a:r>
          </a:p>
        </p:txBody>
      </p:sp>
    </p:spTree>
    <p:extLst>
      <p:ext uri="{BB962C8B-B14F-4D97-AF65-F5344CB8AC3E}">
        <p14:creationId xmlns:p14="http://schemas.microsoft.com/office/powerpoint/2010/main" val="20439996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268898" y="3888086"/>
            <a:ext cx="736853" cy="73434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0" name="Oval 9"/>
          <p:cNvSpPr/>
          <p:nvPr/>
        </p:nvSpPr>
        <p:spPr>
          <a:xfrm>
            <a:off x="5457023" y="3888086"/>
            <a:ext cx="736853" cy="73434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7" name="Oval 6"/>
          <p:cNvSpPr/>
          <p:nvPr/>
        </p:nvSpPr>
        <p:spPr>
          <a:xfrm>
            <a:off x="3257104" y="2401243"/>
            <a:ext cx="736853" cy="73434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" name="Oval 7"/>
          <p:cNvSpPr/>
          <p:nvPr/>
        </p:nvSpPr>
        <p:spPr>
          <a:xfrm>
            <a:off x="1080773" y="3888086"/>
            <a:ext cx="736853" cy="73434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9" name="Oval 8"/>
          <p:cNvSpPr/>
          <p:nvPr/>
        </p:nvSpPr>
        <p:spPr>
          <a:xfrm>
            <a:off x="1080772" y="2401242"/>
            <a:ext cx="736853" cy="73434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4" name="Straight Arrow Connector 13"/>
          <p:cNvCxnSpPr>
            <a:stCxn id="9" idx="4"/>
            <a:endCxn id="8" idx="0"/>
          </p:cNvCxnSpPr>
          <p:nvPr/>
        </p:nvCxnSpPr>
        <p:spPr>
          <a:xfrm>
            <a:off x="1449199" y="3135583"/>
            <a:ext cx="1" cy="75250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3" idx="3"/>
            <a:endCxn id="9" idx="7"/>
          </p:cNvCxnSpPr>
          <p:nvPr/>
        </p:nvCxnSpPr>
        <p:spPr>
          <a:xfrm flipH="1">
            <a:off x="1709715" y="1541199"/>
            <a:ext cx="1643505" cy="967585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3"/>
            <a:endCxn id="8" idx="7"/>
          </p:cNvCxnSpPr>
          <p:nvPr/>
        </p:nvCxnSpPr>
        <p:spPr>
          <a:xfrm flipH="1">
            <a:off x="1709716" y="3028042"/>
            <a:ext cx="1655298" cy="967586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645147" y="3888085"/>
            <a:ext cx="736853" cy="73434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32" name="Oval 31"/>
          <p:cNvSpPr/>
          <p:nvPr/>
        </p:nvSpPr>
        <p:spPr>
          <a:xfrm>
            <a:off x="5462990" y="2437288"/>
            <a:ext cx="736853" cy="73434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33" name="Oval 32"/>
          <p:cNvSpPr/>
          <p:nvPr/>
        </p:nvSpPr>
        <p:spPr>
          <a:xfrm>
            <a:off x="3245310" y="914400"/>
            <a:ext cx="736853" cy="73434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36" name="Straight Arrow Connector 35"/>
          <p:cNvCxnSpPr>
            <a:stCxn id="31" idx="1"/>
            <a:endCxn id="32" idx="5"/>
          </p:cNvCxnSpPr>
          <p:nvPr/>
        </p:nvCxnSpPr>
        <p:spPr>
          <a:xfrm flipH="1" flipV="1">
            <a:off x="6091933" y="3064087"/>
            <a:ext cx="1661124" cy="93154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468957" y="5374870"/>
            <a:ext cx="736853" cy="73434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38" name="Oval 37"/>
          <p:cNvSpPr/>
          <p:nvPr/>
        </p:nvSpPr>
        <p:spPr>
          <a:xfrm>
            <a:off x="3268897" y="5374929"/>
            <a:ext cx="736853" cy="73434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39" name="Oval 38"/>
          <p:cNvSpPr/>
          <p:nvPr/>
        </p:nvSpPr>
        <p:spPr>
          <a:xfrm>
            <a:off x="1080773" y="5374869"/>
            <a:ext cx="736853" cy="73434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41" name="Straight Arrow Connector 40"/>
          <p:cNvCxnSpPr>
            <a:stCxn id="38" idx="2"/>
            <a:endCxn id="39" idx="6"/>
          </p:cNvCxnSpPr>
          <p:nvPr/>
        </p:nvCxnSpPr>
        <p:spPr>
          <a:xfrm flipH="1" flipV="1">
            <a:off x="1817626" y="5742040"/>
            <a:ext cx="1451271" cy="6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2"/>
            <a:endCxn id="38" idx="6"/>
          </p:cNvCxnSpPr>
          <p:nvPr/>
        </p:nvCxnSpPr>
        <p:spPr>
          <a:xfrm flipH="1">
            <a:off x="4005750" y="5742041"/>
            <a:ext cx="1463207" cy="5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6" idx="0"/>
            <a:endCxn id="7" idx="4"/>
          </p:cNvCxnSpPr>
          <p:nvPr/>
        </p:nvCxnSpPr>
        <p:spPr>
          <a:xfrm flipH="1" flipV="1">
            <a:off x="3625531" y="3135584"/>
            <a:ext cx="11794" cy="75250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4"/>
            <a:endCxn id="38" idx="0"/>
          </p:cNvCxnSpPr>
          <p:nvPr/>
        </p:nvCxnSpPr>
        <p:spPr>
          <a:xfrm flipH="1">
            <a:off x="3637324" y="4622427"/>
            <a:ext cx="1" cy="75250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0" idx="2"/>
            <a:endCxn id="6" idx="6"/>
          </p:cNvCxnSpPr>
          <p:nvPr/>
        </p:nvCxnSpPr>
        <p:spPr>
          <a:xfrm flipH="1">
            <a:off x="4005751" y="4255257"/>
            <a:ext cx="1451272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0"/>
            <a:endCxn id="32" idx="4"/>
          </p:cNvCxnSpPr>
          <p:nvPr/>
        </p:nvCxnSpPr>
        <p:spPr>
          <a:xfrm flipV="1">
            <a:off x="5825450" y="3171629"/>
            <a:ext cx="5967" cy="71645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37" idx="0"/>
            <a:endCxn id="10" idx="4"/>
          </p:cNvCxnSpPr>
          <p:nvPr/>
        </p:nvCxnSpPr>
        <p:spPr>
          <a:xfrm flipH="1" flipV="1">
            <a:off x="5825450" y="4622427"/>
            <a:ext cx="11934" cy="7524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105400" y="713464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Example Graph</a:t>
            </a:r>
          </a:p>
        </p:txBody>
      </p:sp>
      <p:cxnSp>
        <p:nvCxnSpPr>
          <p:cNvPr id="81" name="Straight Arrow Connector 80"/>
          <p:cNvCxnSpPr>
            <a:stCxn id="31" idx="3"/>
            <a:endCxn id="37" idx="7"/>
          </p:cNvCxnSpPr>
          <p:nvPr/>
        </p:nvCxnSpPr>
        <p:spPr>
          <a:xfrm flipH="1">
            <a:off x="6097900" y="4514884"/>
            <a:ext cx="1655157" cy="96752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>
            <a:stCxn id="39" idx="0"/>
            <a:endCxn id="8" idx="4"/>
          </p:cNvCxnSpPr>
          <p:nvPr/>
        </p:nvCxnSpPr>
        <p:spPr>
          <a:xfrm flipV="1">
            <a:off x="1449200" y="4622427"/>
            <a:ext cx="0" cy="75244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33" idx="5"/>
            <a:endCxn id="32" idx="1"/>
          </p:cNvCxnSpPr>
          <p:nvPr/>
        </p:nvCxnSpPr>
        <p:spPr>
          <a:xfrm>
            <a:off x="3874253" y="1541199"/>
            <a:ext cx="1696647" cy="100363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stCxn id="7" idx="6"/>
            <a:endCxn id="32" idx="2"/>
          </p:cNvCxnSpPr>
          <p:nvPr/>
        </p:nvCxnSpPr>
        <p:spPr>
          <a:xfrm>
            <a:off x="3993957" y="2768414"/>
            <a:ext cx="1469033" cy="36045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stCxn id="9" idx="6"/>
            <a:endCxn id="7" idx="2"/>
          </p:cNvCxnSpPr>
          <p:nvPr/>
        </p:nvCxnSpPr>
        <p:spPr>
          <a:xfrm>
            <a:off x="1817625" y="2768413"/>
            <a:ext cx="1439479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6811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Computing Edge </a:t>
            </a:r>
            <a:br>
              <a:rPr lang="en-US" dirty="0"/>
            </a:br>
            <a:r>
              <a:rPr lang="en-US" dirty="0"/>
              <a:t>Betweenness Efficiently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For each node </a:t>
            </a:r>
            <a:r>
              <a:rPr lang="en-US" i="1" dirty="0"/>
              <a:t>N</a:t>
            </a:r>
            <a:r>
              <a:rPr lang="en-US" dirty="0"/>
              <a:t> in the graph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Perform breadth-first search of graph starting at node </a:t>
            </a:r>
            <a:r>
              <a:rPr lang="en-US" i="1" dirty="0">
                <a:solidFill>
                  <a:srgbClr val="C00000"/>
                </a:solidFill>
              </a:rPr>
              <a:t>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Determine the number of shortest paths from </a:t>
            </a:r>
            <a:r>
              <a:rPr lang="en-US" i="1" dirty="0"/>
              <a:t>N</a:t>
            </a:r>
            <a:r>
              <a:rPr lang="en-US" dirty="0"/>
              <a:t> to every other node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Based on these numbers, determine the amount of flow from </a:t>
            </a:r>
            <a:r>
              <a:rPr lang="en-US" i="1" dirty="0"/>
              <a:t>N</a:t>
            </a:r>
            <a:r>
              <a:rPr lang="en-US" dirty="0"/>
              <a:t> to all other nodes that use each edge</a:t>
            </a:r>
          </a:p>
          <a:p>
            <a:pPr marL="0" indent="0">
              <a:buNone/>
            </a:pPr>
            <a:r>
              <a:rPr lang="en-US" dirty="0"/>
              <a:t>Divide sum of flow of all edges by 2</a:t>
            </a:r>
          </a:p>
        </p:txBody>
      </p:sp>
    </p:spTree>
    <p:extLst>
      <p:ext uri="{BB962C8B-B14F-4D97-AF65-F5344CB8AC3E}">
        <p14:creationId xmlns:p14="http://schemas.microsoft.com/office/powerpoint/2010/main" val="496227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314022" y="3234995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502147" y="3234995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7" name="Oval 6"/>
          <p:cNvSpPr/>
          <p:nvPr/>
        </p:nvSpPr>
        <p:spPr>
          <a:xfrm>
            <a:off x="3257104" y="1939594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" name="Oval 7"/>
          <p:cNvSpPr/>
          <p:nvPr/>
        </p:nvSpPr>
        <p:spPr>
          <a:xfrm>
            <a:off x="2125897" y="3234993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9" name="Oval 8"/>
          <p:cNvSpPr/>
          <p:nvPr/>
        </p:nvSpPr>
        <p:spPr>
          <a:xfrm>
            <a:off x="1080772" y="1939593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4" name="Straight Arrow Connector 13"/>
          <p:cNvCxnSpPr>
            <a:stCxn id="9" idx="5"/>
            <a:endCxn id="8" idx="1"/>
          </p:cNvCxnSpPr>
          <p:nvPr/>
        </p:nvCxnSpPr>
        <p:spPr>
          <a:xfrm>
            <a:off x="1709715" y="2566392"/>
            <a:ext cx="524092" cy="7761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3" idx="2"/>
            <a:endCxn id="9" idx="7"/>
          </p:cNvCxnSpPr>
          <p:nvPr/>
        </p:nvCxnSpPr>
        <p:spPr>
          <a:xfrm flipH="1">
            <a:off x="1709715" y="900571"/>
            <a:ext cx="2604305" cy="1146564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3"/>
            <a:endCxn id="8" idx="7"/>
          </p:cNvCxnSpPr>
          <p:nvPr/>
        </p:nvCxnSpPr>
        <p:spPr>
          <a:xfrm flipH="1">
            <a:off x="2754840" y="2566393"/>
            <a:ext cx="610174" cy="77614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675627" y="1957616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32" name="Oval 31"/>
          <p:cNvSpPr/>
          <p:nvPr/>
        </p:nvSpPr>
        <p:spPr>
          <a:xfrm>
            <a:off x="5462990" y="1975639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3" name="Oval 32"/>
          <p:cNvSpPr/>
          <p:nvPr/>
        </p:nvSpPr>
        <p:spPr>
          <a:xfrm>
            <a:off x="4314020" y="533400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36" name="Straight Arrow Connector 35"/>
          <p:cNvCxnSpPr>
            <a:stCxn id="31" idx="3"/>
            <a:endCxn id="10" idx="7"/>
          </p:cNvCxnSpPr>
          <p:nvPr/>
        </p:nvCxnSpPr>
        <p:spPr>
          <a:xfrm flipH="1">
            <a:off x="7131090" y="2584415"/>
            <a:ext cx="652447" cy="75812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468957" y="4530393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38" name="Oval 37"/>
          <p:cNvSpPr/>
          <p:nvPr/>
        </p:nvSpPr>
        <p:spPr>
          <a:xfrm>
            <a:off x="3268897" y="4530452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39" name="Oval 38"/>
          <p:cNvSpPr/>
          <p:nvPr/>
        </p:nvSpPr>
        <p:spPr>
          <a:xfrm>
            <a:off x="4314021" y="5747987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K</a:t>
            </a:r>
          </a:p>
        </p:txBody>
      </p:sp>
      <p:cxnSp>
        <p:nvCxnSpPr>
          <p:cNvPr id="41" name="Straight Arrow Connector 40"/>
          <p:cNvCxnSpPr>
            <a:stCxn id="38" idx="5"/>
            <a:endCxn id="39" idx="1"/>
          </p:cNvCxnSpPr>
          <p:nvPr/>
        </p:nvCxnSpPr>
        <p:spPr>
          <a:xfrm>
            <a:off x="3897840" y="5157251"/>
            <a:ext cx="524091" cy="69827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3"/>
            <a:endCxn id="39" idx="7"/>
          </p:cNvCxnSpPr>
          <p:nvPr/>
        </p:nvCxnSpPr>
        <p:spPr>
          <a:xfrm flipH="1">
            <a:off x="4942964" y="5157192"/>
            <a:ext cx="633903" cy="69833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8" idx="7"/>
          </p:cNvCxnSpPr>
          <p:nvPr/>
        </p:nvCxnSpPr>
        <p:spPr>
          <a:xfrm flipH="1">
            <a:off x="3897840" y="3861794"/>
            <a:ext cx="524092" cy="77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7" idx="1"/>
            <a:endCxn id="6" idx="5"/>
          </p:cNvCxnSpPr>
          <p:nvPr/>
        </p:nvCxnSpPr>
        <p:spPr>
          <a:xfrm flipH="1" flipV="1">
            <a:off x="4942965" y="3861794"/>
            <a:ext cx="633902" cy="77614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1"/>
            <a:endCxn id="32" idx="5"/>
          </p:cNvCxnSpPr>
          <p:nvPr/>
        </p:nvCxnSpPr>
        <p:spPr>
          <a:xfrm flipH="1" flipV="1">
            <a:off x="6091933" y="2602438"/>
            <a:ext cx="518124" cy="74009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37" idx="7"/>
            <a:endCxn id="10" idx="3"/>
          </p:cNvCxnSpPr>
          <p:nvPr/>
        </p:nvCxnSpPr>
        <p:spPr>
          <a:xfrm flipV="1">
            <a:off x="6097900" y="3861794"/>
            <a:ext cx="512157" cy="77614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08323" y="224488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Breadth-first search from node A</a:t>
            </a:r>
          </a:p>
        </p:txBody>
      </p:sp>
      <p:cxnSp>
        <p:nvCxnSpPr>
          <p:cNvPr id="139" name="Straight Arrow Connector 138"/>
          <p:cNvCxnSpPr>
            <a:stCxn id="38" idx="1"/>
            <a:endCxn id="8" idx="5"/>
          </p:cNvCxnSpPr>
          <p:nvPr/>
        </p:nvCxnSpPr>
        <p:spPr>
          <a:xfrm flipH="1" flipV="1">
            <a:off x="2754840" y="3861792"/>
            <a:ext cx="621967" cy="77620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33" idx="5"/>
            <a:endCxn id="32" idx="1"/>
          </p:cNvCxnSpPr>
          <p:nvPr/>
        </p:nvCxnSpPr>
        <p:spPr>
          <a:xfrm>
            <a:off x="4942963" y="1160199"/>
            <a:ext cx="627937" cy="92298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stCxn id="6" idx="7"/>
            <a:endCxn id="32" idx="3"/>
          </p:cNvCxnSpPr>
          <p:nvPr/>
        </p:nvCxnSpPr>
        <p:spPr>
          <a:xfrm flipV="1">
            <a:off x="4942965" y="2602438"/>
            <a:ext cx="627935" cy="74009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stCxn id="9" idx="6"/>
            <a:endCxn id="7" idx="2"/>
          </p:cNvCxnSpPr>
          <p:nvPr/>
        </p:nvCxnSpPr>
        <p:spPr>
          <a:xfrm>
            <a:off x="1817625" y="2306764"/>
            <a:ext cx="1439479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3" idx="3"/>
            <a:endCxn id="7" idx="7"/>
          </p:cNvCxnSpPr>
          <p:nvPr/>
        </p:nvCxnSpPr>
        <p:spPr>
          <a:xfrm flipH="1">
            <a:off x="3886047" y="1160199"/>
            <a:ext cx="535883" cy="88693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3" idx="6"/>
            <a:endCxn id="31" idx="1"/>
          </p:cNvCxnSpPr>
          <p:nvPr/>
        </p:nvCxnSpPr>
        <p:spPr>
          <a:xfrm>
            <a:off x="5050873" y="900571"/>
            <a:ext cx="2732664" cy="116458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2200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Computing Edge </a:t>
            </a:r>
            <a:br>
              <a:rPr lang="en-US" dirty="0"/>
            </a:br>
            <a:r>
              <a:rPr lang="en-US" dirty="0"/>
              <a:t>Betweenness Efficiently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For each node </a:t>
            </a:r>
            <a:r>
              <a:rPr lang="en-US" i="1" dirty="0"/>
              <a:t>N</a:t>
            </a:r>
            <a:r>
              <a:rPr lang="en-US" dirty="0"/>
              <a:t> in the graph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Perform breadth-first search of graph starting at node </a:t>
            </a:r>
            <a:r>
              <a:rPr lang="en-US" i="1" dirty="0"/>
              <a:t>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Determine the number of shortest paths from </a:t>
            </a:r>
            <a:r>
              <a:rPr lang="en-US" i="1" dirty="0">
                <a:solidFill>
                  <a:srgbClr val="C00000"/>
                </a:solidFill>
              </a:rPr>
              <a:t>N</a:t>
            </a:r>
            <a:r>
              <a:rPr lang="en-US" dirty="0">
                <a:solidFill>
                  <a:srgbClr val="C00000"/>
                </a:solidFill>
              </a:rPr>
              <a:t> to every other node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Based on these numbers, determine the amount of flow from </a:t>
            </a:r>
            <a:r>
              <a:rPr lang="en-US" i="1" dirty="0"/>
              <a:t>N</a:t>
            </a:r>
            <a:r>
              <a:rPr lang="en-US" dirty="0"/>
              <a:t> to all other nodes that use each edge</a:t>
            </a:r>
          </a:p>
          <a:p>
            <a:pPr marL="0" indent="0">
              <a:buNone/>
            </a:pPr>
            <a:r>
              <a:rPr lang="en-US" dirty="0"/>
              <a:t>Divide sum of flow of all edges by 2</a:t>
            </a:r>
          </a:p>
        </p:txBody>
      </p:sp>
    </p:spTree>
    <p:extLst>
      <p:ext uri="{BB962C8B-B14F-4D97-AF65-F5344CB8AC3E}">
        <p14:creationId xmlns:p14="http://schemas.microsoft.com/office/powerpoint/2010/main" val="14039172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314022" y="3234995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502147" y="3234995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7" name="Oval 6"/>
          <p:cNvSpPr/>
          <p:nvPr/>
        </p:nvSpPr>
        <p:spPr>
          <a:xfrm>
            <a:off x="3257104" y="1939594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" name="Oval 7"/>
          <p:cNvSpPr/>
          <p:nvPr/>
        </p:nvSpPr>
        <p:spPr>
          <a:xfrm>
            <a:off x="2125897" y="3234993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9" name="Oval 8"/>
          <p:cNvSpPr/>
          <p:nvPr/>
        </p:nvSpPr>
        <p:spPr>
          <a:xfrm>
            <a:off x="1080772" y="1939593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4" name="Straight Arrow Connector 13"/>
          <p:cNvCxnSpPr>
            <a:stCxn id="9" idx="5"/>
            <a:endCxn id="8" idx="1"/>
          </p:cNvCxnSpPr>
          <p:nvPr/>
        </p:nvCxnSpPr>
        <p:spPr>
          <a:xfrm>
            <a:off x="1709715" y="2566392"/>
            <a:ext cx="524092" cy="7761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3" idx="2"/>
            <a:endCxn id="9" idx="7"/>
          </p:cNvCxnSpPr>
          <p:nvPr/>
        </p:nvCxnSpPr>
        <p:spPr>
          <a:xfrm flipH="1">
            <a:off x="1709715" y="900571"/>
            <a:ext cx="2604305" cy="1146564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3"/>
            <a:endCxn id="8" idx="7"/>
          </p:cNvCxnSpPr>
          <p:nvPr/>
        </p:nvCxnSpPr>
        <p:spPr>
          <a:xfrm flipH="1">
            <a:off x="2754840" y="2566393"/>
            <a:ext cx="610174" cy="77614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675627" y="1957616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32" name="Oval 31"/>
          <p:cNvSpPr/>
          <p:nvPr/>
        </p:nvSpPr>
        <p:spPr>
          <a:xfrm>
            <a:off x="5462990" y="1975639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3" name="Oval 32"/>
          <p:cNvSpPr/>
          <p:nvPr/>
        </p:nvSpPr>
        <p:spPr>
          <a:xfrm>
            <a:off x="4314020" y="533400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36" name="Straight Arrow Connector 35"/>
          <p:cNvCxnSpPr>
            <a:stCxn id="31" idx="3"/>
            <a:endCxn id="10" idx="7"/>
          </p:cNvCxnSpPr>
          <p:nvPr/>
        </p:nvCxnSpPr>
        <p:spPr>
          <a:xfrm flipH="1">
            <a:off x="7131090" y="2584415"/>
            <a:ext cx="652447" cy="75812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468957" y="4530393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38" name="Oval 37"/>
          <p:cNvSpPr/>
          <p:nvPr/>
        </p:nvSpPr>
        <p:spPr>
          <a:xfrm>
            <a:off x="3268897" y="4530452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39" name="Oval 38"/>
          <p:cNvSpPr/>
          <p:nvPr/>
        </p:nvSpPr>
        <p:spPr>
          <a:xfrm>
            <a:off x="4314021" y="5747987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K</a:t>
            </a:r>
          </a:p>
        </p:txBody>
      </p:sp>
      <p:cxnSp>
        <p:nvCxnSpPr>
          <p:cNvPr id="41" name="Straight Arrow Connector 40"/>
          <p:cNvCxnSpPr>
            <a:stCxn id="38" idx="5"/>
            <a:endCxn id="39" idx="1"/>
          </p:cNvCxnSpPr>
          <p:nvPr/>
        </p:nvCxnSpPr>
        <p:spPr>
          <a:xfrm>
            <a:off x="3897840" y="5157251"/>
            <a:ext cx="524091" cy="69827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3"/>
            <a:endCxn id="39" idx="7"/>
          </p:cNvCxnSpPr>
          <p:nvPr/>
        </p:nvCxnSpPr>
        <p:spPr>
          <a:xfrm flipH="1">
            <a:off x="4942964" y="5157192"/>
            <a:ext cx="633903" cy="69833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8" idx="7"/>
          </p:cNvCxnSpPr>
          <p:nvPr/>
        </p:nvCxnSpPr>
        <p:spPr>
          <a:xfrm flipH="1">
            <a:off x="3897840" y="3861794"/>
            <a:ext cx="524092" cy="77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7" idx="1"/>
            <a:endCxn id="6" idx="5"/>
          </p:cNvCxnSpPr>
          <p:nvPr/>
        </p:nvCxnSpPr>
        <p:spPr>
          <a:xfrm flipH="1" flipV="1">
            <a:off x="4942965" y="3861794"/>
            <a:ext cx="633902" cy="77614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1"/>
            <a:endCxn id="32" idx="5"/>
          </p:cNvCxnSpPr>
          <p:nvPr/>
        </p:nvCxnSpPr>
        <p:spPr>
          <a:xfrm flipH="1" flipV="1">
            <a:off x="6091933" y="2602438"/>
            <a:ext cx="518124" cy="74009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37" idx="7"/>
            <a:endCxn id="10" idx="3"/>
          </p:cNvCxnSpPr>
          <p:nvPr/>
        </p:nvCxnSpPr>
        <p:spPr>
          <a:xfrm flipV="1">
            <a:off x="6097900" y="3861794"/>
            <a:ext cx="512157" cy="77614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15641" y="2034678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cxnSp>
        <p:nvCxnSpPr>
          <p:cNvPr id="139" name="Straight Arrow Connector 138"/>
          <p:cNvCxnSpPr>
            <a:stCxn id="38" idx="1"/>
            <a:endCxn id="8" idx="5"/>
          </p:cNvCxnSpPr>
          <p:nvPr/>
        </p:nvCxnSpPr>
        <p:spPr>
          <a:xfrm flipH="1" flipV="1">
            <a:off x="2754840" y="3861792"/>
            <a:ext cx="621967" cy="77620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33" idx="5"/>
            <a:endCxn id="32" idx="1"/>
          </p:cNvCxnSpPr>
          <p:nvPr/>
        </p:nvCxnSpPr>
        <p:spPr>
          <a:xfrm>
            <a:off x="4942963" y="1160199"/>
            <a:ext cx="627937" cy="92298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stCxn id="6" idx="7"/>
            <a:endCxn id="32" idx="3"/>
          </p:cNvCxnSpPr>
          <p:nvPr/>
        </p:nvCxnSpPr>
        <p:spPr>
          <a:xfrm flipV="1">
            <a:off x="4942965" y="2602438"/>
            <a:ext cx="627935" cy="74009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stCxn id="9" idx="6"/>
            <a:endCxn id="7" idx="2"/>
          </p:cNvCxnSpPr>
          <p:nvPr/>
        </p:nvCxnSpPr>
        <p:spPr>
          <a:xfrm>
            <a:off x="1817625" y="2306764"/>
            <a:ext cx="1439479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3" idx="3"/>
            <a:endCxn id="7" idx="7"/>
          </p:cNvCxnSpPr>
          <p:nvPr/>
        </p:nvCxnSpPr>
        <p:spPr>
          <a:xfrm flipH="1">
            <a:off x="3886047" y="1160199"/>
            <a:ext cx="535883" cy="88693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3" idx="6"/>
            <a:endCxn id="31" idx="1"/>
          </p:cNvCxnSpPr>
          <p:nvPr/>
        </p:nvCxnSpPr>
        <p:spPr>
          <a:xfrm>
            <a:off x="5050873" y="900571"/>
            <a:ext cx="2732664" cy="116458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962400" y="206758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28123" y="2047136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412480" y="2080398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023190" y="332091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07719" y="2372931"/>
            <a:ext cx="3033407" cy="1471199"/>
            <a:chOff x="807719" y="2372931"/>
            <a:chExt cx="3033407" cy="1471199"/>
          </a:xfrm>
        </p:grpSpPr>
        <p:sp>
          <p:nvSpPr>
            <p:cNvPr id="40" name="TextBox 39"/>
            <p:cNvSpPr txBox="1"/>
            <p:nvPr/>
          </p:nvSpPr>
          <p:spPr>
            <a:xfrm>
              <a:off x="2895600" y="3320910"/>
              <a:ext cx="5536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2"/>
                  </a:solidFill>
                </a:rPr>
                <a:t>2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807719" y="2372931"/>
              <a:ext cx="3033407" cy="1181090"/>
              <a:chOff x="807719" y="2372931"/>
              <a:chExt cx="3033407" cy="1181090"/>
            </a:xfrm>
          </p:grpSpPr>
          <p:sp>
            <p:nvSpPr>
              <p:cNvPr id="46" name="Freeform 45"/>
              <p:cNvSpPr/>
              <p:nvPr/>
            </p:nvSpPr>
            <p:spPr>
              <a:xfrm rot="7066364">
                <a:off x="3092976" y="2805870"/>
                <a:ext cx="1181090" cy="315211"/>
              </a:xfrm>
              <a:custGeom>
                <a:avLst/>
                <a:gdLst>
                  <a:gd name="connsiteX0" fmla="*/ 1097280 w 1100857"/>
                  <a:gd name="connsiteY0" fmla="*/ 457200 h 457200"/>
                  <a:gd name="connsiteX1" fmla="*/ 1036320 w 1100857"/>
                  <a:gd name="connsiteY1" fmla="*/ 381000 h 457200"/>
                  <a:gd name="connsiteX2" fmla="*/ 655320 w 1100857"/>
                  <a:gd name="connsiteY2" fmla="*/ 76200 h 457200"/>
                  <a:gd name="connsiteX3" fmla="*/ 472440 w 1100857"/>
                  <a:gd name="connsiteY3" fmla="*/ 274320 h 457200"/>
                  <a:gd name="connsiteX4" fmla="*/ 0 w 1100857"/>
                  <a:gd name="connsiteY4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857" h="457200">
                    <a:moveTo>
                      <a:pt x="1097280" y="457200"/>
                    </a:moveTo>
                    <a:cubicBezTo>
                      <a:pt x="1103630" y="450850"/>
                      <a:pt x="1109980" y="444500"/>
                      <a:pt x="1036320" y="381000"/>
                    </a:cubicBezTo>
                    <a:cubicBezTo>
                      <a:pt x="962660" y="317500"/>
                      <a:pt x="749300" y="93980"/>
                      <a:pt x="655320" y="76200"/>
                    </a:cubicBezTo>
                    <a:cubicBezTo>
                      <a:pt x="561340" y="58420"/>
                      <a:pt x="581660" y="287020"/>
                      <a:pt x="472440" y="274320"/>
                    </a:cubicBezTo>
                    <a:cubicBezTo>
                      <a:pt x="363220" y="261620"/>
                      <a:pt x="181610" y="130810"/>
                      <a:pt x="0" y="0"/>
                    </a:cubicBezTo>
                  </a:path>
                </a:pathLst>
              </a:custGeom>
              <a:noFill/>
              <a:ln>
                <a:head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Freeform 1"/>
              <p:cNvSpPr/>
              <p:nvPr/>
            </p:nvSpPr>
            <p:spPr>
              <a:xfrm>
                <a:off x="807719" y="2636519"/>
                <a:ext cx="2258103" cy="706017"/>
              </a:xfrm>
              <a:custGeom>
                <a:avLst/>
                <a:gdLst>
                  <a:gd name="connsiteX0" fmla="*/ 0 w 2225040"/>
                  <a:gd name="connsiteY0" fmla="*/ 0 h 701040"/>
                  <a:gd name="connsiteX1" fmla="*/ 609600 w 2225040"/>
                  <a:gd name="connsiteY1" fmla="*/ 396240 h 701040"/>
                  <a:gd name="connsiteX2" fmla="*/ 1676400 w 2225040"/>
                  <a:gd name="connsiteY2" fmla="*/ 259080 h 701040"/>
                  <a:gd name="connsiteX3" fmla="*/ 2225040 w 2225040"/>
                  <a:gd name="connsiteY3" fmla="*/ 701040 h 701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25040" h="701040">
                    <a:moveTo>
                      <a:pt x="0" y="0"/>
                    </a:moveTo>
                    <a:cubicBezTo>
                      <a:pt x="165100" y="176530"/>
                      <a:pt x="330200" y="353060"/>
                      <a:pt x="609600" y="396240"/>
                    </a:cubicBezTo>
                    <a:cubicBezTo>
                      <a:pt x="889000" y="439420"/>
                      <a:pt x="1407160" y="208280"/>
                      <a:pt x="1676400" y="259080"/>
                    </a:cubicBezTo>
                    <a:cubicBezTo>
                      <a:pt x="1945640" y="309880"/>
                      <a:pt x="2085340" y="505460"/>
                      <a:pt x="2225040" y="701040"/>
                    </a:cubicBezTo>
                  </a:path>
                </a:pathLst>
              </a:custGeom>
              <a:noFill/>
              <a:ln>
                <a:tail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2895600" y="2866350"/>
                <a:ext cx="78792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C00000"/>
                    </a:solidFill>
                  </a:rPr>
                  <a:t>add</a:t>
                </a: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6472762" y="2475860"/>
            <a:ext cx="1755293" cy="1383510"/>
            <a:chOff x="6472762" y="2475860"/>
            <a:chExt cx="1755293" cy="1383510"/>
          </a:xfrm>
        </p:grpSpPr>
        <p:sp>
          <p:nvSpPr>
            <p:cNvPr id="45" name="TextBox 44"/>
            <p:cNvSpPr txBox="1"/>
            <p:nvPr/>
          </p:nvSpPr>
          <p:spPr>
            <a:xfrm>
              <a:off x="7229860" y="3336150"/>
              <a:ext cx="5536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50" name="Freeform 49"/>
            <p:cNvSpPr/>
            <p:nvPr/>
          </p:nvSpPr>
          <p:spPr>
            <a:xfrm rot="7066364">
              <a:off x="7479905" y="2908799"/>
              <a:ext cx="1181090" cy="315211"/>
            </a:xfrm>
            <a:custGeom>
              <a:avLst/>
              <a:gdLst>
                <a:gd name="connsiteX0" fmla="*/ 1097280 w 1100857"/>
                <a:gd name="connsiteY0" fmla="*/ 457200 h 457200"/>
                <a:gd name="connsiteX1" fmla="*/ 1036320 w 1100857"/>
                <a:gd name="connsiteY1" fmla="*/ 381000 h 457200"/>
                <a:gd name="connsiteX2" fmla="*/ 655320 w 1100857"/>
                <a:gd name="connsiteY2" fmla="*/ 76200 h 457200"/>
                <a:gd name="connsiteX3" fmla="*/ 472440 w 1100857"/>
                <a:gd name="connsiteY3" fmla="*/ 274320 h 457200"/>
                <a:gd name="connsiteX4" fmla="*/ 0 w 1100857"/>
                <a:gd name="connsiteY4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857" h="457200">
                  <a:moveTo>
                    <a:pt x="1097280" y="457200"/>
                  </a:moveTo>
                  <a:cubicBezTo>
                    <a:pt x="1103630" y="450850"/>
                    <a:pt x="1109980" y="444500"/>
                    <a:pt x="1036320" y="381000"/>
                  </a:cubicBezTo>
                  <a:cubicBezTo>
                    <a:pt x="962660" y="317500"/>
                    <a:pt x="749300" y="93980"/>
                    <a:pt x="655320" y="76200"/>
                  </a:cubicBezTo>
                  <a:cubicBezTo>
                    <a:pt x="561340" y="58420"/>
                    <a:pt x="581660" y="287020"/>
                    <a:pt x="472440" y="274320"/>
                  </a:cubicBezTo>
                  <a:cubicBezTo>
                    <a:pt x="363220" y="261620"/>
                    <a:pt x="181610" y="130810"/>
                    <a:pt x="0" y="0"/>
                  </a:cubicBezTo>
                </a:path>
              </a:pathLst>
            </a:custGeom>
            <a:noFill/>
            <a:ln>
              <a:head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 rot="2004048">
              <a:off x="6472762" y="2814882"/>
              <a:ext cx="1181090" cy="315211"/>
            </a:xfrm>
            <a:custGeom>
              <a:avLst/>
              <a:gdLst>
                <a:gd name="connsiteX0" fmla="*/ 1097280 w 1100857"/>
                <a:gd name="connsiteY0" fmla="*/ 457200 h 457200"/>
                <a:gd name="connsiteX1" fmla="*/ 1036320 w 1100857"/>
                <a:gd name="connsiteY1" fmla="*/ 381000 h 457200"/>
                <a:gd name="connsiteX2" fmla="*/ 655320 w 1100857"/>
                <a:gd name="connsiteY2" fmla="*/ 76200 h 457200"/>
                <a:gd name="connsiteX3" fmla="*/ 472440 w 1100857"/>
                <a:gd name="connsiteY3" fmla="*/ 274320 h 457200"/>
                <a:gd name="connsiteX4" fmla="*/ 0 w 1100857"/>
                <a:gd name="connsiteY4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857" h="457200">
                  <a:moveTo>
                    <a:pt x="1097280" y="457200"/>
                  </a:moveTo>
                  <a:cubicBezTo>
                    <a:pt x="1103630" y="450850"/>
                    <a:pt x="1109980" y="444500"/>
                    <a:pt x="1036320" y="381000"/>
                  </a:cubicBezTo>
                  <a:cubicBezTo>
                    <a:pt x="962660" y="317500"/>
                    <a:pt x="749300" y="93980"/>
                    <a:pt x="655320" y="76200"/>
                  </a:cubicBezTo>
                  <a:cubicBezTo>
                    <a:pt x="561340" y="58420"/>
                    <a:pt x="581660" y="287020"/>
                    <a:pt x="472440" y="274320"/>
                  </a:cubicBezTo>
                  <a:cubicBezTo>
                    <a:pt x="363220" y="261620"/>
                    <a:pt x="181610" y="130810"/>
                    <a:pt x="0" y="0"/>
                  </a:cubicBezTo>
                </a:path>
              </a:pathLst>
            </a:custGeom>
            <a:noFill/>
            <a:ln>
              <a:head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315200" y="2895600"/>
              <a:ext cx="7879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C00000"/>
                  </a:solidFill>
                </a:rPr>
                <a:t>add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143706" y="3659320"/>
            <a:ext cx="1850452" cy="1497872"/>
            <a:chOff x="3143706" y="3659320"/>
            <a:chExt cx="1850452" cy="1497872"/>
          </a:xfrm>
        </p:grpSpPr>
        <p:sp>
          <p:nvSpPr>
            <p:cNvPr id="48" name="TextBox 47"/>
            <p:cNvSpPr txBox="1"/>
            <p:nvPr/>
          </p:nvSpPr>
          <p:spPr>
            <a:xfrm>
              <a:off x="4005750" y="4633972"/>
              <a:ext cx="5536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2"/>
                  </a:solidFill>
                </a:rPr>
                <a:t>3</a:t>
              </a:r>
            </a:p>
          </p:txBody>
        </p:sp>
        <p:sp>
          <p:nvSpPr>
            <p:cNvPr id="53" name="Freeform 52"/>
            <p:cNvSpPr/>
            <p:nvPr/>
          </p:nvSpPr>
          <p:spPr>
            <a:xfrm rot="2004048">
              <a:off x="3143706" y="4092259"/>
              <a:ext cx="1181090" cy="315211"/>
            </a:xfrm>
            <a:custGeom>
              <a:avLst/>
              <a:gdLst>
                <a:gd name="connsiteX0" fmla="*/ 1097280 w 1100857"/>
                <a:gd name="connsiteY0" fmla="*/ 457200 h 457200"/>
                <a:gd name="connsiteX1" fmla="*/ 1036320 w 1100857"/>
                <a:gd name="connsiteY1" fmla="*/ 381000 h 457200"/>
                <a:gd name="connsiteX2" fmla="*/ 655320 w 1100857"/>
                <a:gd name="connsiteY2" fmla="*/ 76200 h 457200"/>
                <a:gd name="connsiteX3" fmla="*/ 472440 w 1100857"/>
                <a:gd name="connsiteY3" fmla="*/ 274320 h 457200"/>
                <a:gd name="connsiteX4" fmla="*/ 0 w 1100857"/>
                <a:gd name="connsiteY4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857" h="457200">
                  <a:moveTo>
                    <a:pt x="1097280" y="457200"/>
                  </a:moveTo>
                  <a:cubicBezTo>
                    <a:pt x="1103630" y="450850"/>
                    <a:pt x="1109980" y="444500"/>
                    <a:pt x="1036320" y="381000"/>
                  </a:cubicBezTo>
                  <a:cubicBezTo>
                    <a:pt x="962660" y="317500"/>
                    <a:pt x="749300" y="93980"/>
                    <a:pt x="655320" y="76200"/>
                  </a:cubicBezTo>
                  <a:cubicBezTo>
                    <a:pt x="561340" y="58420"/>
                    <a:pt x="581660" y="287020"/>
                    <a:pt x="472440" y="274320"/>
                  </a:cubicBezTo>
                  <a:cubicBezTo>
                    <a:pt x="363220" y="261620"/>
                    <a:pt x="181610" y="130810"/>
                    <a:pt x="0" y="0"/>
                  </a:cubicBezTo>
                </a:path>
              </a:pathLst>
            </a:custGeom>
            <a:noFill/>
            <a:ln>
              <a:head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 rot="7066364">
              <a:off x="4246008" y="4092259"/>
              <a:ext cx="1181090" cy="315211"/>
            </a:xfrm>
            <a:custGeom>
              <a:avLst/>
              <a:gdLst>
                <a:gd name="connsiteX0" fmla="*/ 1097280 w 1100857"/>
                <a:gd name="connsiteY0" fmla="*/ 457200 h 457200"/>
                <a:gd name="connsiteX1" fmla="*/ 1036320 w 1100857"/>
                <a:gd name="connsiteY1" fmla="*/ 381000 h 457200"/>
                <a:gd name="connsiteX2" fmla="*/ 655320 w 1100857"/>
                <a:gd name="connsiteY2" fmla="*/ 76200 h 457200"/>
                <a:gd name="connsiteX3" fmla="*/ 472440 w 1100857"/>
                <a:gd name="connsiteY3" fmla="*/ 274320 h 457200"/>
                <a:gd name="connsiteX4" fmla="*/ 0 w 1100857"/>
                <a:gd name="connsiteY4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857" h="457200">
                  <a:moveTo>
                    <a:pt x="1097280" y="457200"/>
                  </a:moveTo>
                  <a:cubicBezTo>
                    <a:pt x="1103630" y="450850"/>
                    <a:pt x="1109980" y="444500"/>
                    <a:pt x="1036320" y="381000"/>
                  </a:cubicBezTo>
                  <a:cubicBezTo>
                    <a:pt x="962660" y="317500"/>
                    <a:pt x="749300" y="93980"/>
                    <a:pt x="655320" y="76200"/>
                  </a:cubicBezTo>
                  <a:cubicBezTo>
                    <a:pt x="561340" y="58420"/>
                    <a:pt x="581660" y="287020"/>
                    <a:pt x="472440" y="274320"/>
                  </a:cubicBezTo>
                  <a:cubicBezTo>
                    <a:pt x="363220" y="261620"/>
                    <a:pt x="181610" y="130810"/>
                    <a:pt x="0" y="0"/>
                  </a:cubicBezTo>
                </a:path>
              </a:pathLst>
            </a:custGeom>
            <a:noFill/>
            <a:ln>
              <a:head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027968" y="4130283"/>
              <a:ext cx="7879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C00000"/>
                  </a:solidFill>
                </a:rPr>
                <a:t>add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296748" y="3704801"/>
            <a:ext cx="1780441" cy="1448109"/>
            <a:chOff x="5296748" y="3704801"/>
            <a:chExt cx="1780441" cy="1448109"/>
          </a:xfrm>
        </p:grpSpPr>
        <p:sp>
          <p:nvSpPr>
            <p:cNvPr id="49" name="TextBox 48"/>
            <p:cNvSpPr txBox="1"/>
            <p:nvPr/>
          </p:nvSpPr>
          <p:spPr>
            <a:xfrm>
              <a:off x="6140366" y="4629690"/>
              <a:ext cx="5536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2"/>
                  </a:solidFill>
                </a:rPr>
                <a:t>3</a:t>
              </a:r>
            </a:p>
          </p:txBody>
        </p:sp>
        <p:sp>
          <p:nvSpPr>
            <p:cNvPr id="56" name="Freeform 55"/>
            <p:cNvSpPr/>
            <p:nvPr/>
          </p:nvSpPr>
          <p:spPr>
            <a:xfrm rot="2004048">
              <a:off x="5296748" y="4092948"/>
              <a:ext cx="1181090" cy="315211"/>
            </a:xfrm>
            <a:custGeom>
              <a:avLst/>
              <a:gdLst>
                <a:gd name="connsiteX0" fmla="*/ 1097280 w 1100857"/>
                <a:gd name="connsiteY0" fmla="*/ 457200 h 457200"/>
                <a:gd name="connsiteX1" fmla="*/ 1036320 w 1100857"/>
                <a:gd name="connsiteY1" fmla="*/ 381000 h 457200"/>
                <a:gd name="connsiteX2" fmla="*/ 655320 w 1100857"/>
                <a:gd name="connsiteY2" fmla="*/ 76200 h 457200"/>
                <a:gd name="connsiteX3" fmla="*/ 472440 w 1100857"/>
                <a:gd name="connsiteY3" fmla="*/ 274320 h 457200"/>
                <a:gd name="connsiteX4" fmla="*/ 0 w 1100857"/>
                <a:gd name="connsiteY4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857" h="457200">
                  <a:moveTo>
                    <a:pt x="1097280" y="457200"/>
                  </a:moveTo>
                  <a:cubicBezTo>
                    <a:pt x="1103630" y="450850"/>
                    <a:pt x="1109980" y="444500"/>
                    <a:pt x="1036320" y="381000"/>
                  </a:cubicBezTo>
                  <a:cubicBezTo>
                    <a:pt x="962660" y="317500"/>
                    <a:pt x="749300" y="93980"/>
                    <a:pt x="655320" y="76200"/>
                  </a:cubicBezTo>
                  <a:cubicBezTo>
                    <a:pt x="561340" y="58420"/>
                    <a:pt x="581660" y="287020"/>
                    <a:pt x="472440" y="274320"/>
                  </a:cubicBezTo>
                  <a:cubicBezTo>
                    <a:pt x="363220" y="261620"/>
                    <a:pt x="181610" y="130810"/>
                    <a:pt x="0" y="0"/>
                  </a:cubicBezTo>
                </a:path>
              </a:pathLst>
            </a:custGeom>
            <a:noFill/>
            <a:ln>
              <a:head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222479" y="4130283"/>
              <a:ext cx="7879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C00000"/>
                  </a:solidFill>
                </a:rPr>
                <a:t>add</a:t>
              </a:r>
            </a:p>
          </p:txBody>
        </p:sp>
        <p:sp>
          <p:nvSpPr>
            <p:cNvPr id="63" name="Freeform 62"/>
            <p:cNvSpPr/>
            <p:nvPr/>
          </p:nvSpPr>
          <p:spPr>
            <a:xfrm rot="7066364">
              <a:off x="6329039" y="4137740"/>
              <a:ext cx="1181090" cy="315211"/>
            </a:xfrm>
            <a:custGeom>
              <a:avLst/>
              <a:gdLst>
                <a:gd name="connsiteX0" fmla="*/ 1097280 w 1100857"/>
                <a:gd name="connsiteY0" fmla="*/ 457200 h 457200"/>
                <a:gd name="connsiteX1" fmla="*/ 1036320 w 1100857"/>
                <a:gd name="connsiteY1" fmla="*/ 381000 h 457200"/>
                <a:gd name="connsiteX2" fmla="*/ 655320 w 1100857"/>
                <a:gd name="connsiteY2" fmla="*/ 76200 h 457200"/>
                <a:gd name="connsiteX3" fmla="*/ 472440 w 1100857"/>
                <a:gd name="connsiteY3" fmla="*/ 274320 h 457200"/>
                <a:gd name="connsiteX4" fmla="*/ 0 w 1100857"/>
                <a:gd name="connsiteY4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857" h="457200">
                  <a:moveTo>
                    <a:pt x="1097280" y="457200"/>
                  </a:moveTo>
                  <a:cubicBezTo>
                    <a:pt x="1103630" y="450850"/>
                    <a:pt x="1109980" y="444500"/>
                    <a:pt x="1036320" y="381000"/>
                  </a:cubicBezTo>
                  <a:cubicBezTo>
                    <a:pt x="962660" y="317500"/>
                    <a:pt x="749300" y="93980"/>
                    <a:pt x="655320" y="76200"/>
                  </a:cubicBezTo>
                  <a:cubicBezTo>
                    <a:pt x="561340" y="58420"/>
                    <a:pt x="581660" y="287020"/>
                    <a:pt x="472440" y="274320"/>
                  </a:cubicBezTo>
                  <a:cubicBezTo>
                    <a:pt x="363220" y="261620"/>
                    <a:pt x="181610" y="130810"/>
                    <a:pt x="0" y="0"/>
                  </a:cubicBezTo>
                </a:path>
              </a:pathLst>
            </a:custGeom>
            <a:noFill/>
            <a:ln>
              <a:head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246008" y="5016690"/>
            <a:ext cx="1847968" cy="1360077"/>
            <a:chOff x="4246008" y="5016690"/>
            <a:chExt cx="1847968" cy="1360077"/>
          </a:xfrm>
        </p:grpSpPr>
        <p:sp>
          <p:nvSpPr>
            <p:cNvPr id="58" name="Freeform 57"/>
            <p:cNvSpPr/>
            <p:nvPr/>
          </p:nvSpPr>
          <p:spPr>
            <a:xfrm rot="2004048">
              <a:off x="4246008" y="5348754"/>
              <a:ext cx="1181090" cy="315211"/>
            </a:xfrm>
            <a:custGeom>
              <a:avLst/>
              <a:gdLst>
                <a:gd name="connsiteX0" fmla="*/ 1097280 w 1100857"/>
                <a:gd name="connsiteY0" fmla="*/ 457200 h 457200"/>
                <a:gd name="connsiteX1" fmla="*/ 1036320 w 1100857"/>
                <a:gd name="connsiteY1" fmla="*/ 381000 h 457200"/>
                <a:gd name="connsiteX2" fmla="*/ 655320 w 1100857"/>
                <a:gd name="connsiteY2" fmla="*/ 76200 h 457200"/>
                <a:gd name="connsiteX3" fmla="*/ 472440 w 1100857"/>
                <a:gd name="connsiteY3" fmla="*/ 274320 h 457200"/>
                <a:gd name="connsiteX4" fmla="*/ 0 w 1100857"/>
                <a:gd name="connsiteY4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857" h="457200">
                  <a:moveTo>
                    <a:pt x="1097280" y="457200"/>
                  </a:moveTo>
                  <a:cubicBezTo>
                    <a:pt x="1103630" y="450850"/>
                    <a:pt x="1109980" y="444500"/>
                    <a:pt x="1036320" y="381000"/>
                  </a:cubicBezTo>
                  <a:cubicBezTo>
                    <a:pt x="962660" y="317500"/>
                    <a:pt x="749300" y="93980"/>
                    <a:pt x="655320" y="76200"/>
                  </a:cubicBezTo>
                  <a:cubicBezTo>
                    <a:pt x="561340" y="58420"/>
                    <a:pt x="581660" y="287020"/>
                    <a:pt x="472440" y="274320"/>
                  </a:cubicBezTo>
                  <a:cubicBezTo>
                    <a:pt x="363220" y="261620"/>
                    <a:pt x="181610" y="130810"/>
                    <a:pt x="0" y="0"/>
                  </a:cubicBezTo>
                </a:path>
              </a:pathLst>
            </a:custGeom>
            <a:noFill/>
            <a:ln>
              <a:head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028495" y="5853547"/>
              <a:ext cx="5536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2"/>
                  </a:solidFill>
                </a:rPr>
                <a:t>6</a:t>
              </a:r>
            </a:p>
          </p:txBody>
        </p:sp>
        <p:sp>
          <p:nvSpPr>
            <p:cNvPr id="66" name="Freeform 65"/>
            <p:cNvSpPr/>
            <p:nvPr/>
          </p:nvSpPr>
          <p:spPr>
            <a:xfrm rot="7066364">
              <a:off x="5345826" y="5449629"/>
              <a:ext cx="1181090" cy="315211"/>
            </a:xfrm>
            <a:custGeom>
              <a:avLst/>
              <a:gdLst>
                <a:gd name="connsiteX0" fmla="*/ 1097280 w 1100857"/>
                <a:gd name="connsiteY0" fmla="*/ 457200 h 457200"/>
                <a:gd name="connsiteX1" fmla="*/ 1036320 w 1100857"/>
                <a:gd name="connsiteY1" fmla="*/ 381000 h 457200"/>
                <a:gd name="connsiteX2" fmla="*/ 655320 w 1100857"/>
                <a:gd name="connsiteY2" fmla="*/ 76200 h 457200"/>
                <a:gd name="connsiteX3" fmla="*/ 472440 w 1100857"/>
                <a:gd name="connsiteY3" fmla="*/ 274320 h 457200"/>
                <a:gd name="connsiteX4" fmla="*/ 0 w 1100857"/>
                <a:gd name="connsiteY4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857" h="457200">
                  <a:moveTo>
                    <a:pt x="1097280" y="457200"/>
                  </a:moveTo>
                  <a:cubicBezTo>
                    <a:pt x="1103630" y="450850"/>
                    <a:pt x="1109980" y="444500"/>
                    <a:pt x="1036320" y="381000"/>
                  </a:cubicBezTo>
                  <a:cubicBezTo>
                    <a:pt x="962660" y="317500"/>
                    <a:pt x="749300" y="93980"/>
                    <a:pt x="655320" y="76200"/>
                  </a:cubicBezTo>
                  <a:cubicBezTo>
                    <a:pt x="561340" y="58420"/>
                    <a:pt x="581660" y="287020"/>
                    <a:pt x="472440" y="274320"/>
                  </a:cubicBezTo>
                  <a:cubicBezTo>
                    <a:pt x="363220" y="261620"/>
                    <a:pt x="181610" y="130810"/>
                    <a:pt x="0" y="0"/>
                  </a:cubicBezTo>
                </a:path>
              </a:pathLst>
            </a:custGeom>
            <a:noFill/>
            <a:ln>
              <a:head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148450" y="5455419"/>
              <a:ext cx="7879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C00000"/>
                  </a:solidFill>
                </a:rPr>
                <a:t>add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334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Computing Edge </a:t>
            </a:r>
            <a:br>
              <a:rPr lang="en-US" dirty="0"/>
            </a:br>
            <a:r>
              <a:rPr lang="en-US" dirty="0"/>
              <a:t>Betweenness Efficiently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For each node </a:t>
            </a:r>
            <a:r>
              <a:rPr lang="en-US" i="1" dirty="0"/>
              <a:t>N</a:t>
            </a:r>
            <a:r>
              <a:rPr lang="en-US" dirty="0"/>
              <a:t> in the graph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Perform breadth-first search of graph starting at node </a:t>
            </a:r>
            <a:r>
              <a:rPr lang="en-US" i="1" dirty="0"/>
              <a:t>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Determine the number of shortest paths from </a:t>
            </a:r>
            <a:r>
              <a:rPr lang="en-US" i="1" dirty="0"/>
              <a:t>N</a:t>
            </a:r>
            <a:r>
              <a:rPr lang="en-US" dirty="0"/>
              <a:t> to every other node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Based on these numbers, determine the amount of flow from </a:t>
            </a:r>
            <a:r>
              <a:rPr lang="en-US" i="1" dirty="0">
                <a:solidFill>
                  <a:srgbClr val="C00000"/>
                </a:solidFill>
              </a:rPr>
              <a:t>N</a:t>
            </a:r>
            <a:r>
              <a:rPr lang="en-US" dirty="0">
                <a:solidFill>
                  <a:srgbClr val="C00000"/>
                </a:solidFill>
              </a:rPr>
              <a:t> to all other nodes that use each edge</a:t>
            </a:r>
          </a:p>
          <a:p>
            <a:pPr marL="0" indent="0">
              <a:buNone/>
            </a:pPr>
            <a:r>
              <a:rPr lang="en-US" dirty="0"/>
              <a:t>Divide sum of flow of all edges by 2</a:t>
            </a:r>
          </a:p>
        </p:txBody>
      </p:sp>
    </p:spTree>
    <p:extLst>
      <p:ext uri="{BB962C8B-B14F-4D97-AF65-F5344CB8AC3E}">
        <p14:creationId xmlns:p14="http://schemas.microsoft.com/office/powerpoint/2010/main" val="23234275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197453" y="3234995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385578" y="3234995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7" name="Oval 6"/>
          <p:cNvSpPr/>
          <p:nvPr/>
        </p:nvSpPr>
        <p:spPr>
          <a:xfrm>
            <a:off x="3140535" y="1939594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" name="Oval 7"/>
          <p:cNvSpPr/>
          <p:nvPr/>
        </p:nvSpPr>
        <p:spPr>
          <a:xfrm>
            <a:off x="2009328" y="3234993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9" name="Oval 8"/>
          <p:cNvSpPr/>
          <p:nvPr/>
        </p:nvSpPr>
        <p:spPr>
          <a:xfrm>
            <a:off x="964203" y="1939593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4" name="Straight Arrow Connector 13"/>
          <p:cNvCxnSpPr>
            <a:stCxn id="9" idx="5"/>
            <a:endCxn id="8" idx="1"/>
          </p:cNvCxnSpPr>
          <p:nvPr/>
        </p:nvCxnSpPr>
        <p:spPr>
          <a:xfrm>
            <a:off x="1593146" y="2566392"/>
            <a:ext cx="524092" cy="7761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3" idx="2"/>
            <a:endCxn id="9" idx="7"/>
          </p:cNvCxnSpPr>
          <p:nvPr/>
        </p:nvCxnSpPr>
        <p:spPr>
          <a:xfrm flipH="1">
            <a:off x="1593146" y="900571"/>
            <a:ext cx="2604305" cy="1146564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3"/>
            <a:endCxn id="8" idx="7"/>
          </p:cNvCxnSpPr>
          <p:nvPr/>
        </p:nvCxnSpPr>
        <p:spPr>
          <a:xfrm flipH="1">
            <a:off x="2638271" y="2566393"/>
            <a:ext cx="610174" cy="77614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559058" y="1957616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32" name="Oval 31"/>
          <p:cNvSpPr/>
          <p:nvPr/>
        </p:nvSpPr>
        <p:spPr>
          <a:xfrm>
            <a:off x="5346421" y="1975639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3" name="Oval 32"/>
          <p:cNvSpPr/>
          <p:nvPr/>
        </p:nvSpPr>
        <p:spPr>
          <a:xfrm>
            <a:off x="4197451" y="533400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36" name="Straight Arrow Connector 35"/>
          <p:cNvCxnSpPr>
            <a:stCxn id="31" idx="3"/>
            <a:endCxn id="10" idx="7"/>
          </p:cNvCxnSpPr>
          <p:nvPr/>
        </p:nvCxnSpPr>
        <p:spPr>
          <a:xfrm flipH="1">
            <a:off x="7014521" y="2584415"/>
            <a:ext cx="652447" cy="75812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352388" y="4530393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38" name="Oval 37"/>
          <p:cNvSpPr/>
          <p:nvPr/>
        </p:nvSpPr>
        <p:spPr>
          <a:xfrm>
            <a:off x="3152328" y="4530452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39" name="Oval 38"/>
          <p:cNvSpPr/>
          <p:nvPr/>
        </p:nvSpPr>
        <p:spPr>
          <a:xfrm>
            <a:off x="4197452" y="5747987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K</a:t>
            </a:r>
          </a:p>
        </p:txBody>
      </p:sp>
      <p:cxnSp>
        <p:nvCxnSpPr>
          <p:cNvPr id="41" name="Straight Arrow Connector 40"/>
          <p:cNvCxnSpPr>
            <a:stCxn id="38" idx="5"/>
            <a:endCxn id="39" idx="1"/>
          </p:cNvCxnSpPr>
          <p:nvPr/>
        </p:nvCxnSpPr>
        <p:spPr>
          <a:xfrm>
            <a:off x="3781271" y="5157251"/>
            <a:ext cx="524091" cy="69827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3"/>
            <a:endCxn id="39" idx="7"/>
          </p:cNvCxnSpPr>
          <p:nvPr/>
        </p:nvCxnSpPr>
        <p:spPr>
          <a:xfrm flipH="1">
            <a:off x="4826395" y="5157192"/>
            <a:ext cx="633903" cy="69833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8" idx="7"/>
          </p:cNvCxnSpPr>
          <p:nvPr/>
        </p:nvCxnSpPr>
        <p:spPr>
          <a:xfrm flipH="1">
            <a:off x="3781271" y="3861794"/>
            <a:ext cx="524092" cy="77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7" idx="1"/>
            <a:endCxn id="6" idx="5"/>
          </p:cNvCxnSpPr>
          <p:nvPr/>
        </p:nvCxnSpPr>
        <p:spPr>
          <a:xfrm flipH="1" flipV="1">
            <a:off x="4826396" y="3861794"/>
            <a:ext cx="633902" cy="77614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1"/>
            <a:endCxn id="32" idx="5"/>
          </p:cNvCxnSpPr>
          <p:nvPr/>
        </p:nvCxnSpPr>
        <p:spPr>
          <a:xfrm flipH="1" flipV="1">
            <a:off x="5975364" y="2602438"/>
            <a:ext cx="518124" cy="74009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37" idx="7"/>
            <a:endCxn id="10" idx="3"/>
          </p:cNvCxnSpPr>
          <p:nvPr/>
        </p:nvCxnSpPr>
        <p:spPr>
          <a:xfrm flipV="1">
            <a:off x="5981331" y="3861794"/>
            <a:ext cx="512157" cy="77614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99072" y="2034678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cxnSp>
        <p:nvCxnSpPr>
          <p:cNvPr id="139" name="Straight Arrow Connector 138"/>
          <p:cNvCxnSpPr>
            <a:stCxn id="38" idx="1"/>
            <a:endCxn id="8" idx="5"/>
          </p:cNvCxnSpPr>
          <p:nvPr/>
        </p:nvCxnSpPr>
        <p:spPr>
          <a:xfrm flipH="1" flipV="1">
            <a:off x="2638271" y="3861792"/>
            <a:ext cx="621967" cy="77620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33" idx="5"/>
            <a:endCxn id="32" idx="1"/>
          </p:cNvCxnSpPr>
          <p:nvPr/>
        </p:nvCxnSpPr>
        <p:spPr>
          <a:xfrm>
            <a:off x="4826394" y="1160199"/>
            <a:ext cx="627937" cy="92298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stCxn id="6" idx="7"/>
            <a:endCxn id="32" idx="3"/>
          </p:cNvCxnSpPr>
          <p:nvPr/>
        </p:nvCxnSpPr>
        <p:spPr>
          <a:xfrm flipV="1">
            <a:off x="4826396" y="2602438"/>
            <a:ext cx="627935" cy="74009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stCxn id="9" idx="6"/>
            <a:endCxn id="7" idx="2"/>
          </p:cNvCxnSpPr>
          <p:nvPr/>
        </p:nvCxnSpPr>
        <p:spPr>
          <a:xfrm>
            <a:off x="1701056" y="2306764"/>
            <a:ext cx="1439479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3" idx="3"/>
            <a:endCxn id="7" idx="7"/>
          </p:cNvCxnSpPr>
          <p:nvPr/>
        </p:nvCxnSpPr>
        <p:spPr>
          <a:xfrm flipH="1">
            <a:off x="3769478" y="1160199"/>
            <a:ext cx="535883" cy="88693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3" idx="6"/>
            <a:endCxn id="31" idx="1"/>
          </p:cNvCxnSpPr>
          <p:nvPr/>
        </p:nvCxnSpPr>
        <p:spPr>
          <a:xfrm>
            <a:off x="4934304" y="900571"/>
            <a:ext cx="2732664" cy="116458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845831" y="206758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111554" y="2047136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295911" y="2080398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906621" y="332091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779031" y="332091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113291" y="333615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889181" y="4633972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023797" y="462969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911926" y="5853547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04800" y="5638103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Work from bottom-up</a:t>
            </a:r>
          </a:p>
          <a:p>
            <a:pPr algn="ctr"/>
            <a:r>
              <a:rPr lang="en-US" sz="2800" dirty="0"/>
              <a:t>starting with K</a:t>
            </a:r>
          </a:p>
        </p:txBody>
      </p:sp>
    </p:spTree>
    <p:extLst>
      <p:ext uri="{BB962C8B-B14F-4D97-AF65-F5344CB8AC3E}">
        <p14:creationId xmlns:p14="http://schemas.microsoft.com/office/powerpoint/2010/main" val="9280197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161622" y="3234995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349747" y="3234995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7" name="Oval 6"/>
          <p:cNvSpPr/>
          <p:nvPr/>
        </p:nvSpPr>
        <p:spPr>
          <a:xfrm>
            <a:off x="3104704" y="1939594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" name="Oval 7"/>
          <p:cNvSpPr/>
          <p:nvPr/>
        </p:nvSpPr>
        <p:spPr>
          <a:xfrm>
            <a:off x="1973497" y="3234993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9" name="Oval 8"/>
          <p:cNvSpPr/>
          <p:nvPr/>
        </p:nvSpPr>
        <p:spPr>
          <a:xfrm>
            <a:off x="928372" y="1939593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4" name="Straight Arrow Connector 13"/>
          <p:cNvCxnSpPr>
            <a:stCxn id="9" idx="5"/>
            <a:endCxn id="8" idx="1"/>
          </p:cNvCxnSpPr>
          <p:nvPr/>
        </p:nvCxnSpPr>
        <p:spPr>
          <a:xfrm>
            <a:off x="1557315" y="2566392"/>
            <a:ext cx="524092" cy="7761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3" idx="2"/>
            <a:endCxn id="9" idx="7"/>
          </p:cNvCxnSpPr>
          <p:nvPr/>
        </p:nvCxnSpPr>
        <p:spPr>
          <a:xfrm flipH="1">
            <a:off x="1557315" y="900571"/>
            <a:ext cx="2604305" cy="1146564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3"/>
            <a:endCxn id="8" idx="7"/>
          </p:cNvCxnSpPr>
          <p:nvPr/>
        </p:nvCxnSpPr>
        <p:spPr>
          <a:xfrm flipH="1">
            <a:off x="2602440" y="2566393"/>
            <a:ext cx="610174" cy="77614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523227" y="1957616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32" name="Oval 31"/>
          <p:cNvSpPr/>
          <p:nvPr/>
        </p:nvSpPr>
        <p:spPr>
          <a:xfrm>
            <a:off x="5310590" y="1975639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3" name="Oval 32"/>
          <p:cNvSpPr/>
          <p:nvPr/>
        </p:nvSpPr>
        <p:spPr>
          <a:xfrm>
            <a:off x="4161620" y="533400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36" name="Straight Arrow Connector 35"/>
          <p:cNvCxnSpPr>
            <a:stCxn id="31" idx="3"/>
            <a:endCxn id="10" idx="7"/>
          </p:cNvCxnSpPr>
          <p:nvPr/>
        </p:nvCxnSpPr>
        <p:spPr>
          <a:xfrm flipH="1">
            <a:off x="6978690" y="2584415"/>
            <a:ext cx="652447" cy="75812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316557" y="4530393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38" name="Oval 37"/>
          <p:cNvSpPr/>
          <p:nvPr/>
        </p:nvSpPr>
        <p:spPr>
          <a:xfrm>
            <a:off x="3116497" y="4530452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39" name="Oval 38"/>
          <p:cNvSpPr/>
          <p:nvPr/>
        </p:nvSpPr>
        <p:spPr>
          <a:xfrm>
            <a:off x="4161621" y="5747987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K</a:t>
            </a:r>
          </a:p>
        </p:txBody>
      </p:sp>
      <p:cxnSp>
        <p:nvCxnSpPr>
          <p:cNvPr id="41" name="Straight Arrow Connector 40"/>
          <p:cNvCxnSpPr>
            <a:stCxn id="38" idx="5"/>
            <a:endCxn id="39" idx="1"/>
          </p:cNvCxnSpPr>
          <p:nvPr/>
        </p:nvCxnSpPr>
        <p:spPr>
          <a:xfrm>
            <a:off x="3745440" y="5157251"/>
            <a:ext cx="524091" cy="69827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3"/>
            <a:endCxn id="39" idx="7"/>
          </p:cNvCxnSpPr>
          <p:nvPr/>
        </p:nvCxnSpPr>
        <p:spPr>
          <a:xfrm flipH="1">
            <a:off x="4790564" y="5157192"/>
            <a:ext cx="633903" cy="69833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8" idx="7"/>
          </p:cNvCxnSpPr>
          <p:nvPr/>
        </p:nvCxnSpPr>
        <p:spPr>
          <a:xfrm flipH="1">
            <a:off x="3745440" y="3861794"/>
            <a:ext cx="524092" cy="77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7" idx="1"/>
            <a:endCxn id="6" idx="5"/>
          </p:cNvCxnSpPr>
          <p:nvPr/>
        </p:nvCxnSpPr>
        <p:spPr>
          <a:xfrm flipH="1" flipV="1">
            <a:off x="4790565" y="3861794"/>
            <a:ext cx="633902" cy="77614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1"/>
            <a:endCxn id="32" idx="5"/>
          </p:cNvCxnSpPr>
          <p:nvPr/>
        </p:nvCxnSpPr>
        <p:spPr>
          <a:xfrm flipH="1" flipV="1">
            <a:off x="5939533" y="2602438"/>
            <a:ext cx="518124" cy="74009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37" idx="7"/>
            <a:endCxn id="10" idx="3"/>
          </p:cNvCxnSpPr>
          <p:nvPr/>
        </p:nvCxnSpPr>
        <p:spPr>
          <a:xfrm flipV="1">
            <a:off x="5945500" y="3861794"/>
            <a:ext cx="512157" cy="77614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63241" y="2034678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cxnSp>
        <p:nvCxnSpPr>
          <p:cNvPr id="139" name="Straight Arrow Connector 138"/>
          <p:cNvCxnSpPr>
            <a:stCxn id="38" idx="1"/>
            <a:endCxn id="8" idx="5"/>
          </p:cNvCxnSpPr>
          <p:nvPr/>
        </p:nvCxnSpPr>
        <p:spPr>
          <a:xfrm flipH="1" flipV="1">
            <a:off x="2602440" y="3861792"/>
            <a:ext cx="621967" cy="77620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33" idx="5"/>
            <a:endCxn id="32" idx="1"/>
          </p:cNvCxnSpPr>
          <p:nvPr/>
        </p:nvCxnSpPr>
        <p:spPr>
          <a:xfrm>
            <a:off x="4790563" y="1160199"/>
            <a:ext cx="627937" cy="92298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stCxn id="6" idx="7"/>
            <a:endCxn id="32" idx="3"/>
          </p:cNvCxnSpPr>
          <p:nvPr/>
        </p:nvCxnSpPr>
        <p:spPr>
          <a:xfrm flipV="1">
            <a:off x="4790565" y="2602438"/>
            <a:ext cx="627935" cy="74009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stCxn id="9" idx="6"/>
            <a:endCxn id="7" idx="2"/>
          </p:cNvCxnSpPr>
          <p:nvPr/>
        </p:nvCxnSpPr>
        <p:spPr>
          <a:xfrm>
            <a:off x="1665225" y="2306764"/>
            <a:ext cx="1439479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3" idx="3"/>
            <a:endCxn id="7" idx="7"/>
          </p:cNvCxnSpPr>
          <p:nvPr/>
        </p:nvCxnSpPr>
        <p:spPr>
          <a:xfrm flipH="1">
            <a:off x="3733647" y="1160199"/>
            <a:ext cx="535883" cy="88693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3" idx="6"/>
            <a:endCxn id="31" idx="1"/>
          </p:cNvCxnSpPr>
          <p:nvPr/>
        </p:nvCxnSpPr>
        <p:spPr>
          <a:xfrm>
            <a:off x="4898473" y="900571"/>
            <a:ext cx="2732664" cy="116458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810000" y="206758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75723" y="2047136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260080" y="2080398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870790" y="332091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743200" y="332091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077460" y="333615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853350" y="4633972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987966" y="462969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876095" y="5853547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4" name="Oval 3"/>
          <p:cNvSpPr/>
          <p:nvPr/>
        </p:nvSpPr>
        <p:spPr>
          <a:xfrm>
            <a:off x="3853350" y="4637994"/>
            <a:ext cx="553677" cy="5149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994986" y="4637994"/>
            <a:ext cx="553677" cy="5149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304800" y="5378475"/>
            <a:ext cx="35560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K gets 1 unit; equal, so evenly divide 1 unit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724749" y="5319484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½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876095" y="534566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½ </a:t>
            </a:r>
          </a:p>
        </p:txBody>
      </p:sp>
    </p:spTree>
    <p:extLst>
      <p:ext uri="{BB962C8B-B14F-4D97-AF65-F5344CB8AC3E}">
        <p14:creationId xmlns:p14="http://schemas.microsoft.com/office/powerpoint/2010/main" val="3287631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52425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Karate Club </a:t>
            </a:r>
            <a:r>
              <a:rPr lang="en-US" sz="2800" dirty="0"/>
              <a:t>splits after a dispute. Can new clubs be identified based on network structure?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39439" y="6257150"/>
            <a:ext cx="3305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Zachary, 1977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431785"/>
            <a:ext cx="7686675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1431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164905" y="3234995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353030" y="3234995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7" name="Oval 6"/>
          <p:cNvSpPr/>
          <p:nvPr/>
        </p:nvSpPr>
        <p:spPr>
          <a:xfrm>
            <a:off x="3107987" y="1939594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" name="Oval 7"/>
          <p:cNvSpPr/>
          <p:nvPr/>
        </p:nvSpPr>
        <p:spPr>
          <a:xfrm>
            <a:off x="1976780" y="3234993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9" name="Oval 8"/>
          <p:cNvSpPr/>
          <p:nvPr/>
        </p:nvSpPr>
        <p:spPr>
          <a:xfrm>
            <a:off x="931655" y="1939593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4" name="Straight Arrow Connector 13"/>
          <p:cNvCxnSpPr>
            <a:stCxn id="9" idx="5"/>
            <a:endCxn id="8" idx="1"/>
          </p:cNvCxnSpPr>
          <p:nvPr/>
        </p:nvCxnSpPr>
        <p:spPr>
          <a:xfrm>
            <a:off x="1560598" y="2566392"/>
            <a:ext cx="524092" cy="7761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3" idx="2"/>
            <a:endCxn id="9" idx="7"/>
          </p:cNvCxnSpPr>
          <p:nvPr/>
        </p:nvCxnSpPr>
        <p:spPr>
          <a:xfrm flipH="1">
            <a:off x="1560598" y="900571"/>
            <a:ext cx="2604305" cy="1146564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3"/>
            <a:endCxn id="8" idx="7"/>
          </p:cNvCxnSpPr>
          <p:nvPr/>
        </p:nvCxnSpPr>
        <p:spPr>
          <a:xfrm flipH="1">
            <a:off x="2605723" y="2566393"/>
            <a:ext cx="610174" cy="77614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526510" y="1957616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32" name="Oval 31"/>
          <p:cNvSpPr/>
          <p:nvPr/>
        </p:nvSpPr>
        <p:spPr>
          <a:xfrm>
            <a:off x="5313873" y="1975639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3" name="Oval 32"/>
          <p:cNvSpPr/>
          <p:nvPr/>
        </p:nvSpPr>
        <p:spPr>
          <a:xfrm>
            <a:off x="4164903" y="533400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36" name="Straight Arrow Connector 35"/>
          <p:cNvCxnSpPr>
            <a:stCxn id="31" idx="3"/>
            <a:endCxn id="10" idx="7"/>
          </p:cNvCxnSpPr>
          <p:nvPr/>
        </p:nvCxnSpPr>
        <p:spPr>
          <a:xfrm flipH="1">
            <a:off x="6981973" y="2584415"/>
            <a:ext cx="652447" cy="75812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319840" y="4530393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38" name="Oval 37"/>
          <p:cNvSpPr/>
          <p:nvPr/>
        </p:nvSpPr>
        <p:spPr>
          <a:xfrm>
            <a:off x="3119780" y="4530452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39" name="Oval 38"/>
          <p:cNvSpPr/>
          <p:nvPr/>
        </p:nvSpPr>
        <p:spPr>
          <a:xfrm>
            <a:off x="4164904" y="5747987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K</a:t>
            </a:r>
          </a:p>
        </p:txBody>
      </p:sp>
      <p:cxnSp>
        <p:nvCxnSpPr>
          <p:cNvPr id="41" name="Straight Arrow Connector 40"/>
          <p:cNvCxnSpPr>
            <a:stCxn id="38" idx="5"/>
            <a:endCxn id="39" idx="1"/>
          </p:cNvCxnSpPr>
          <p:nvPr/>
        </p:nvCxnSpPr>
        <p:spPr>
          <a:xfrm>
            <a:off x="3748723" y="5157251"/>
            <a:ext cx="524091" cy="69827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3"/>
            <a:endCxn id="39" idx="7"/>
          </p:cNvCxnSpPr>
          <p:nvPr/>
        </p:nvCxnSpPr>
        <p:spPr>
          <a:xfrm flipH="1">
            <a:off x="4793847" y="5157192"/>
            <a:ext cx="633903" cy="69833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8" idx="7"/>
          </p:cNvCxnSpPr>
          <p:nvPr/>
        </p:nvCxnSpPr>
        <p:spPr>
          <a:xfrm flipH="1">
            <a:off x="3748723" y="3861794"/>
            <a:ext cx="524092" cy="77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7" idx="1"/>
            <a:endCxn id="6" idx="5"/>
          </p:cNvCxnSpPr>
          <p:nvPr/>
        </p:nvCxnSpPr>
        <p:spPr>
          <a:xfrm flipH="1" flipV="1">
            <a:off x="4793848" y="3861794"/>
            <a:ext cx="633902" cy="77614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1"/>
            <a:endCxn id="32" idx="5"/>
          </p:cNvCxnSpPr>
          <p:nvPr/>
        </p:nvCxnSpPr>
        <p:spPr>
          <a:xfrm flipH="1" flipV="1">
            <a:off x="5942816" y="2602438"/>
            <a:ext cx="518124" cy="74009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37" idx="7"/>
            <a:endCxn id="10" idx="3"/>
          </p:cNvCxnSpPr>
          <p:nvPr/>
        </p:nvCxnSpPr>
        <p:spPr>
          <a:xfrm flipV="1">
            <a:off x="5948783" y="3861794"/>
            <a:ext cx="512157" cy="77614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66524" y="2034678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cxnSp>
        <p:nvCxnSpPr>
          <p:cNvPr id="139" name="Straight Arrow Connector 138"/>
          <p:cNvCxnSpPr>
            <a:stCxn id="38" idx="1"/>
            <a:endCxn id="8" idx="5"/>
          </p:cNvCxnSpPr>
          <p:nvPr/>
        </p:nvCxnSpPr>
        <p:spPr>
          <a:xfrm flipH="1" flipV="1">
            <a:off x="2605723" y="3861792"/>
            <a:ext cx="621967" cy="77620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33" idx="5"/>
            <a:endCxn id="32" idx="1"/>
          </p:cNvCxnSpPr>
          <p:nvPr/>
        </p:nvCxnSpPr>
        <p:spPr>
          <a:xfrm>
            <a:off x="4793846" y="1160199"/>
            <a:ext cx="627937" cy="92298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stCxn id="6" idx="7"/>
            <a:endCxn id="32" idx="3"/>
          </p:cNvCxnSpPr>
          <p:nvPr/>
        </p:nvCxnSpPr>
        <p:spPr>
          <a:xfrm flipV="1">
            <a:off x="4793848" y="2602438"/>
            <a:ext cx="627935" cy="74009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stCxn id="9" idx="6"/>
            <a:endCxn id="7" idx="2"/>
          </p:cNvCxnSpPr>
          <p:nvPr/>
        </p:nvCxnSpPr>
        <p:spPr>
          <a:xfrm>
            <a:off x="1668508" y="2306764"/>
            <a:ext cx="1439479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3" idx="3"/>
            <a:endCxn id="7" idx="7"/>
          </p:cNvCxnSpPr>
          <p:nvPr/>
        </p:nvCxnSpPr>
        <p:spPr>
          <a:xfrm flipH="1">
            <a:off x="3736930" y="1160199"/>
            <a:ext cx="535883" cy="88693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3" idx="6"/>
            <a:endCxn id="31" idx="1"/>
          </p:cNvCxnSpPr>
          <p:nvPr/>
        </p:nvCxnSpPr>
        <p:spPr>
          <a:xfrm>
            <a:off x="4901756" y="900571"/>
            <a:ext cx="2732664" cy="116458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813283" y="206758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79006" y="2047136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263363" y="2080398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874073" y="332091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746483" y="332091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080743" y="333615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856633" y="4633972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991249" y="462969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879378" y="5853547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4" name="Oval 3"/>
          <p:cNvSpPr/>
          <p:nvPr/>
        </p:nvSpPr>
        <p:spPr>
          <a:xfrm>
            <a:off x="2746482" y="3327297"/>
            <a:ext cx="553677" cy="5149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879378" y="3342537"/>
            <a:ext cx="553677" cy="5149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0" y="4244969"/>
            <a:ext cx="28627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 keeps 1 unit &amp; passes along ½ unit; gets 2 times as much from F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728032" y="5319484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½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879378" y="534566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½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719136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½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571229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583426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179381" y="3234995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367506" y="3234995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7" name="Oval 6"/>
          <p:cNvSpPr/>
          <p:nvPr/>
        </p:nvSpPr>
        <p:spPr>
          <a:xfrm>
            <a:off x="3122463" y="1939594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" name="Oval 7"/>
          <p:cNvSpPr/>
          <p:nvPr/>
        </p:nvSpPr>
        <p:spPr>
          <a:xfrm>
            <a:off x="1991256" y="3234993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9" name="Oval 8"/>
          <p:cNvSpPr/>
          <p:nvPr/>
        </p:nvSpPr>
        <p:spPr>
          <a:xfrm>
            <a:off x="946131" y="1939593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4" name="Straight Arrow Connector 13"/>
          <p:cNvCxnSpPr>
            <a:stCxn id="9" idx="5"/>
            <a:endCxn id="8" idx="1"/>
          </p:cNvCxnSpPr>
          <p:nvPr/>
        </p:nvCxnSpPr>
        <p:spPr>
          <a:xfrm>
            <a:off x="1575074" y="2566392"/>
            <a:ext cx="524092" cy="7761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3" idx="2"/>
            <a:endCxn id="9" idx="7"/>
          </p:cNvCxnSpPr>
          <p:nvPr/>
        </p:nvCxnSpPr>
        <p:spPr>
          <a:xfrm flipH="1">
            <a:off x="1575074" y="900571"/>
            <a:ext cx="2604305" cy="1146564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3"/>
            <a:endCxn id="8" idx="7"/>
          </p:cNvCxnSpPr>
          <p:nvPr/>
        </p:nvCxnSpPr>
        <p:spPr>
          <a:xfrm flipH="1">
            <a:off x="2620199" y="2566393"/>
            <a:ext cx="610174" cy="77614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540986" y="1957616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32" name="Oval 31"/>
          <p:cNvSpPr/>
          <p:nvPr/>
        </p:nvSpPr>
        <p:spPr>
          <a:xfrm>
            <a:off x="5328349" y="1975639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3" name="Oval 32"/>
          <p:cNvSpPr/>
          <p:nvPr/>
        </p:nvSpPr>
        <p:spPr>
          <a:xfrm>
            <a:off x="4179379" y="533400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36" name="Straight Arrow Connector 35"/>
          <p:cNvCxnSpPr>
            <a:stCxn id="31" idx="3"/>
            <a:endCxn id="10" idx="7"/>
          </p:cNvCxnSpPr>
          <p:nvPr/>
        </p:nvCxnSpPr>
        <p:spPr>
          <a:xfrm flipH="1">
            <a:off x="6996449" y="2584415"/>
            <a:ext cx="652447" cy="75812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334316" y="4530393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38" name="Oval 37"/>
          <p:cNvSpPr/>
          <p:nvPr/>
        </p:nvSpPr>
        <p:spPr>
          <a:xfrm>
            <a:off x="3134256" y="4530452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39" name="Oval 38"/>
          <p:cNvSpPr/>
          <p:nvPr/>
        </p:nvSpPr>
        <p:spPr>
          <a:xfrm>
            <a:off x="4179380" y="5747987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K</a:t>
            </a:r>
          </a:p>
        </p:txBody>
      </p:sp>
      <p:cxnSp>
        <p:nvCxnSpPr>
          <p:cNvPr id="41" name="Straight Arrow Connector 40"/>
          <p:cNvCxnSpPr>
            <a:stCxn id="38" idx="5"/>
            <a:endCxn id="39" idx="1"/>
          </p:cNvCxnSpPr>
          <p:nvPr/>
        </p:nvCxnSpPr>
        <p:spPr>
          <a:xfrm>
            <a:off x="3763199" y="5157251"/>
            <a:ext cx="524091" cy="69827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3"/>
            <a:endCxn id="39" idx="7"/>
          </p:cNvCxnSpPr>
          <p:nvPr/>
        </p:nvCxnSpPr>
        <p:spPr>
          <a:xfrm flipH="1">
            <a:off x="4808323" y="5157192"/>
            <a:ext cx="633903" cy="69833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8" idx="7"/>
          </p:cNvCxnSpPr>
          <p:nvPr/>
        </p:nvCxnSpPr>
        <p:spPr>
          <a:xfrm flipH="1">
            <a:off x="3763199" y="3861794"/>
            <a:ext cx="524092" cy="77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7" idx="1"/>
            <a:endCxn id="6" idx="5"/>
          </p:cNvCxnSpPr>
          <p:nvPr/>
        </p:nvCxnSpPr>
        <p:spPr>
          <a:xfrm flipH="1" flipV="1">
            <a:off x="4808324" y="3861794"/>
            <a:ext cx="633902" cy="77614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1"/>
            <a:endCxn id="32" idx="5"/>
          </p:cNvCxnSpPr>
          <p:nvPr/>
        </p:nvCxnSpPr>
        <p:spPr>
          <a:xfrm flipH="1" flipV="1">
            <a:off x="5957292" y="2602438"/>
            <a:ext cx="518124" cy="74009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37" idx="7"/>
            <a:endCxn id="10" idx="3"/>
          </p:cNvCxnSpPr>
          <p:nvPr/>
        </p:nvCxnSpPr>
        <p:spPr>
          <a:xfrm flipV="1">
            <a:off x="5963259" y="3861794"/>
            <a:ext cx="512157" cy="77614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81000" y="2034678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cxnSp>
        <p:nvCxnSpPr>
          <p:cNvPr id="139" name="Straight Arrow Connector 138"/>
          <p:cNvCxnSpPr>
            <a:stCxn id="38" idx="1"/>
            <a:endCxn id="8" idx="5"/>
          </p:cNvCxnSpPr>
          <p:nvPr/>
        </p:nvCxnSpPr>
        <p:spPr>
          <a:xfrm flipH="1" flipV="1">
            <a:off x="2620199" y="3861792"/>
            <a:ext cx="621967" cy="77620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33" idx="5"/>
            <a:endCxn id="32" idx="1"/>
          </p:cNvCxnSpPr>
          <p:nvPr/>
        </p:nvCxnSpPr>
        <p:spPr>
          <a:xfrm>
            <a:off x="4808322" y="1160199"/>
            <a:ext cx="627937" cy="92298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stCxn id="6" idx="7"/>
            <a:endCxn id="32" idx="3"/>
          </p:cNvCxnSpPr>
          <p:nvPr/>
        </p:nvCxnSpPr>
        <p:spPr>
          <a:xfrm flipV="1">
            <a:off x="4808324" y="2602438"/>
            <a:ext cx="627935" cy="74009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stCxn id="9" idx="6"/>
            <a:endCxn id="7" idx="2"/>
          </p:cNvCxnSpPr>
          <p:nvPr/>
        </p:nvCxnSpPr>
        <p:spPr>
          <a:xfrm>
            <a:off x="1682984" y="2306764"/>
            <a:ext cx="1439479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3" idx="3"/>
            <a:endCxn id="7" idx="7"/>
          </p:cNvCxnSpPr>
          <p:nvPr/>
        </p:nvCxnSpPr>
        <p:spPr>
          <a:xfrm flipH="1">
            <a:off x="3751406" y="1160199"/>
            <a:ext cx="535883" cy="88693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3" idx="6"/>
            <a:endCxn id="31" idx="1"/>
          </p:cNvCxnSpPr>
          <p:nvPr/>
        </p:nvCxnSpPr>
        <p:spPr>
          <a:xfrm>
            <a:off x="4916232" y="900571"/>
            <a:ext cx="2732664" cy="116458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827759" y="206758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93482" y="2047136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277839" y="2080398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888549" y="332091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760959" y="332091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095219" y="333615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871109" y="4633972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005725" y="462969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893854" y="5853547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4" name="Oval 3"/>
          <p:cNvSpPr/>
          <p:nvPr/>
        </p:nvSpPr>
        <p:spPr>
          <a:xfrm>
            <a:off x="7095218" y="3359510"/>
            <a:ext cx="553677" cy="5149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893854" y="3342537"/>
            <a:ext cx="553677" cy="5149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379440" y="4244969"/>
            <a:ext cx="26924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J keeps 1 unit &amp; passes along ½ unit; gets 2 times as much from H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742508" y="5319484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½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893854" y="534566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½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733612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½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585705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848436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½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07142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835692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179381" y="3234995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367506" y="3234995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7" name="Oval 6"/>
          <p:cNvSpPr/>
          <p:nvPr/>
        </p:nvSpPr>
        <p:spPr>
          <a:xfrm>
            <a:off x="3122463" y="1939594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" name="Oval 7"/>
          <p:cNvSpPr/>
          <p:nvPr/>
        </p:nvSpPr>
        <p:spPr>
          <a:xfrm>
            <a:off x="1991256" y="3234993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9" name="Oval 8"/>
          <p:cNvSpPr/>
          <p:nvPr/>
        </p:nvSpPr>
        <p:spPr>
          <a:xfrm>
            <a:off x="946131" y="1939593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4" name="Straight Arrow Connector 13"/>
          <p:cNvCxnSpPr>
            <a:stCxn id="9" idx="5"/>
            <a:endCxn id="8" idx="1"/>
          </p:cNvCxnSpPr>
          <p:nvPr/>
        </p:nvCxnSpPr>
        <p:spPr>
          <a:xfrm>
            <a:off x="1575074" y="2566392"/>
            <a:ext cx="524092" cy="7761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3" idx="2"/>
            <a:endCxn id="9" idx="7"/>
          </p:cNvCxnSpPr>
          <p:nvPr/>
        </p:nvCxnSpPr>
        <p:spPr>
          <a:xfrm flipH="1">
            <a:off x="1575074" y="900571"/>
            <a:ext cx="2604305" cy="1146564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3"/>
            <a:endCxn id="8" idx="7"/>
          </p:cNvCxnSpPr>
          <p:nvPr/>
        </p:nvCxnSpPr>
        <p:spPr>
          <a:xfrm flipH="1">
            <a:off x="2620199" y="2566393"/>
            <a:ext cx="610174" cy="77614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540986" y="1957616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32" name="Oval 31"/>
          <p:cNvSpPr/>
          <p:nvPr/>
        </p:nvSpPr>
        <p:spPr>
          <a:xfrm>
            <a:off x="5328349" y="1975639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3" name="Oval 32"/>
          <p:cNvSpPr/>
          <p:nvPr/>
        </p:nvSpPr>
        <p:spPr>
          <a:xfrm>
            <a:off x="4179379" y="533400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36" name="Straight Arrow Connector 35"/>
          <p:cNvCxnSpPr>
            <a:stCxn id="31" idx="3"/>
            <a:endCxn id="10" idx="7"/>
          </p:cNvCxnSpPr>
          <p:nvPr/>
        </p:nvCxnSpPr>
        <p:spPr>
          <a:xfrm flipH="1">
            <a:off x="6996449" y="2584415"/>
            <a:ext cx="652447" cy="75812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334316" y="4530393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38" name="Oval 37"/>
          <p:cNvSpPr/>
          <p:nvPr/>
        </p:nvSpPr>
        <p:spPr>
          <a:xfrm>
            <a:off x="3134256" y="4530452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39" name="Oval 38"/>
          <p:cNvSpPr/>
          <p:nvPr/>
        </p:nvSpPr>
        <p:spPr>
          <a:xfrm>
            <a:off x="4179380" y="5747987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K</a:t>
            </a:r>
          </a:p>
        </p:txBody>
      </p:sp>
      <p:cxnSp>
        <p:nvCxnSpPr>
          <p:cNvPr id="41" name="Straight Arrow Connector 40"/>
          <p:cNvCxnSpPr>
            <a:stCxn id="38" idx="5"/>
            <a:endCxn id="39" idx="1"/>
          </p:cNvCxnSpPr>
          <p:nvPr/>
        </p:nvCxnSpPr>
        <p:spPr>
          <a:xfrm>
            <a:off x="3763199" y="5157251"/>
            <a:ext cx="524091" cy="69827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3"/>
            <a:endCxn id="39" idx="7"/>
          </p:cNvCxnSpPr>
          <p:nvPr/>
        </p:nvCxnSpPr>
        <p:spPr>
          <a:xfrm flipH="1">
            <a:off x="4808323" y="5157192"/>
            <a:ext cx="633903" cy="69833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8" idx="7"/>
          </p:cNvCxnSpPr>
          <p:nvPr/>
        </p:nvCxnSpPr>
        <p:spPr>
          <a:xfrm flipH="1">
            <a:off x="3763199" y="3861794"/>
            <a:ext cx="524092" cy="77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7" idx="1"/>
            <a:endCxn id="6" idx="5"/>
          </p:cNvCxnSpPr>
          <p:nvPr/>
        </p:nvCxnSpPr>
        <p:spPr>
          <a:xfrm flipH="1" flipV="1">
            <a:off x="4808324" y="3861794"/>
            <a:ext cx="633902" cy="77614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1"/>
            <a:endCxn id="32" idx="5"/>
          </p:cNvCxnSpPr>
          <p:nvPr/>
        </p:nvCxnSpPr>
        <p:spPr>
          <a:xfrm flipH="1" flipV="1">
            <a:off x="5957292" y="2602438"/>
            <a:ext cx="518124" cy="74009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37" idx="7"/>
            <a:endCxn id="10" idx="3"/>
          </p:cNvCxnSpPr>
          <p:nvPr/>
        </p:nvCxnSpPr>
        <p:spPr>
          <a:xfrm flipV="1">
            <a:off x="5963259" y="3861794"/>
            <a:ext cx="512157" cy="77614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81000" y="2034678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cxnSp>
        <p:nvCxnSpPr>
          <p:cNvPr id="139" name="Straight Arrow Connector 138"/>
          <p:cNvCxnSpPr>
            <a:stCxn id="38" idx="1"/>
            <a:endCxn id="8" idx="5"/>
          </p:cNvCxnSpPr>
          <p:nvPr/>
        </p:nvCxnSpPr>
        <p:spPr>
          <a:xfrm flipH="1" flipV="1">
            <a:off x="2620199" y="3861792"/>
            <a:ext cx="621967" cy="77620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33" idx="5"/>
            <a:endCxn id="32" idx="1"/>
          </p:cNvCxnSpPr>
          <p:nvPr/>
        </p:nvCxnSpPr>
        <p:spPr>
          <a:xfrm>
            <a:off x="4808322" y="1160199"/>
            <a:ext cx="627937" cy="92298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stCxn id="6" idx="7"/>
            <a:endCxn id="32" idx="3"/>
          </p:cNvCxnSpPr>
          <p:nvPr/>
        </p:nvCxnSpPr>
        <p:spPr>
          <a:xfrm flipV="1">
            <a:off x="4808324" y="2602438"/>
            <a:ext cx="627935" cy="74009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stCxn id="9" idx="6"/>
            <a:endCxn id="7" idx="2"/>
          </p:cNvCxnSpPr>
          <p:nvPr/>
        </p:nvCxnSpPr>
        <p:spPr>
          <a:xfrm>
            <a:off x="1682984" y="2306764"/>
            <a:ext cx="1439479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3" idx="3"/>
            <a:endCxn id="7" idx="7"/>
          </p:cNvCxnSpPr>
          <p:nvPr/>
        </p:nvCxnSpPr>
        <p:spPr>
          <a:xfrm flipH="1">
            <a:off x="3751406" y="1160199"/>
            <a:ext cx="535883" cy="88693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3" idx="6"/>
            <a:endCxn id="31" idx="1"/>
          </p:cNvCxnSpPr>
          <p:nvPr/>
        </p:nvCxnSpPr>
        <p:spPr>
          <a:xfrm>
            <a:off x="4916232" y="900571"/>
            <a:ext cx="2732664" cy="116458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827759" y="206758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93482" y="2047136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277839" y="2080398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888549" y="332091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760959" y="332091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095219" y="333615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871109" y="4633972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005725" y="462969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893854" y="5853547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4" name="Oval 3"/>
          <p:cNvSpPr/>
          <p:nvPr/>
        </p:nvSpPr>
        <p:spPr>
          <a:xfrm>
            <a:off x="3836526" y="2092168"/>
            <a:ext cx="553677" cy="5149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92454" y="2034678"/>
            <a:ext cx="553677" cy="5149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0" y="4236206"/>
            <a:ext cx="26924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 keeps 1 unit &amp; passes along 1 unit; equal, so divide evenly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742508" y="5319484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½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893854" y="534566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½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733612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½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585705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848436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½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07142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525007" y="2709980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654343" y="2711310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08400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179381" y="3234995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367506" y="3234995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7" name="Oval 6"/>
          <p:cNvSpPr/>
          <p:nvPr/>
        </p:nvSpPr>
        <p:spPr>
          <a:xfrm>
            <a:off x="3122463" y="1939594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" name="Oval 7"/>
          <p:cNvSpPr/>
          <p:nvPr/>
        </p:nvSpPr>
        <p:spPr>
          <a:xfrm>
            <a:off x="1991256" y="3234993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9" name="Oval 8"/>
          <p:cNvSpPr/>
          <p:nvPr/>
        </p:nvSpPr>
        <p:spPr>
          <a:xfrm>
            <a:off x="946131" y="1939593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4" name="Straight Arrow Connector 13"/>
          <p:cNvCxnSpPr>
            <a:stCxn id="9" idx="5"/>
            <a:endCxn id="8" idx="1"/>
          </p:cNvCxnSpPr>
          <p:nvPr/>
        </p:nvCxnSpPr>
        <p:spPr>
          <a:xfrm>
            <a:off x="1575074" y="2566392"/>
            <a:ext cx="524092" cy="7761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3" idx="2"/>
            <a:endCxn id="9" idx="7"/>
          </p:cNvCxnSpPr>
          <p:nvPr/>
        </p:nvCxnSpPr>
        <p:spPr>
          <a:xfrm flipH="1">
            <a:off x="1575074" y="900571"/>
            <a:ext cx="2604305" cy="1146564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3"/>
            <a:endCxn id="8" idx="7"/>
          </p:cNvCxnSpPr>
          <p:nvPr/>
        </p:nvCxnSpPr>
        <p:spPr>
          <a:xfrm flipH="1">
            <a:off x="2620199" y="2566393"/>
            <a:ext cx="610174" cy="77614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540986" y="1957616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32" name="Oval 31"/>
          <p:cNvSpPr/>
          <p:nvPr/>
        </p:nvSpPr>
        <p:spPr>
          <a:xfrm>
            <a:off x="5328349" y="1975639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3" name="Oval 32"/>
          <p:cNvSpPr/>
          <p:nvPr/>
        </p:nvSpPr>
        <p:spPr>
          <a:xfrm>
            <a:off x="4179379" y="533400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36" name="Straight Arrow Connector 35"/>
          <p:cNvCxnSpPr>
            <a:stCxn id="31" idx="3"/>
            <a:endCxn id="10" idx="7"/>
          </p:cNvCxnSpPr>
          <p:nvPr/>
        </p:nvCxnSpPr>
        <p:spPr>
          <a:xfrm flipH="1">
            <a:off x="6996449" y="2584415"/>
            <a:ext cx="652447" cy="75812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334316" y="4530393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38" name="Oval 37"/>
          <p:cNvSpPr/>
          <p:nvPr/>
        </p:nvSpPr>
        <p:spPr>
          <a:xfrm>
            <a:off x="3134256" y="4530452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39" name="Oval 38"/>
          <p:cNvSpPr/>
          <p:nvPr/>
        </p:nvSpPr>
        <p:spPr>
          <a:xfrm>
            <a:off x="4179380" y="5747987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K</a:t>
            </a:r>
          </a:p>
        </p:txBody>
      </p:sp>
      <p:cxnSp>
        <p:nvCxnSpPr>
          <p:cNvPr id="41" name="Straight Arrow Connector 40"/>
          <p:cNvCxnSpPr>
            <a:stCxn id="38" idx="5"/>
            <a:endCxn id="39" idx="1"/>
          </p:cNvCxnSpPr>
          <p:nvPr/>
        </p:nvCxnSpPr>
        <p:spPr>
          <a:xfrm>
            <a:off x="3763199" y="5157251"/>
            <a:ext cx="524091" cy="69827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3"/>
            <a:endCxn id="39" idx="7"/>
          </p:cNvCxnSpPr>
          <p:nvPr/>
        </p:nvCxnSpPr>
        <p:spPr>
          <a:xfrm flipH="1">
            <a:off x="4808323" y="5157192"/>
            <a:ext cx="633903" cy="69833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8" idx="7"/>
          </p:cNvCxnSpPr>
          <p:nvPr/>
        </p:nvCxnSpPr>
        <p:spPr>
          <a:xfrm flipH="1">
            <a:off x="3763199" y="3861794"/>
            <a:ext cx="524092" cy="77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7" idx="1"/>
            <a:endCxn id="6" idx="5"/>
          </p:cNvCxnSpPr>
          <p:nvPr/>
        </p:nvCxnSpPr>
        <p:spPr>
          <a:xfrm flipH="1" flipV="1">
            <a:off x="4808324" y="3861794"/>
            <a:ext cx="633902" cy="77614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1"/>
            <a:endCxn id="32" idx="5"/>
          </p:cNvCxnSpPr>
          <p:nvPr/>
        </p:nvCxnSpPr>
        <p:spPr>
          <a:xfrm flipH="1" flipV="1">
            <a:off x="5957292" y="2602438"/>
            <a:ext cx="518124" cy="74009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37" idx="7"/>
            <a:endCxn id="10" idx="3"/>
          </p:cNvCxnSpPr>
          <p:nvPr/>
        </p:nvCxnSpPr>
        <p:spPr>
          <a:xfrm flipV="1">
            <a:off x="5963259" y="3861794"/>
            <a:ext cx="512157" cy="77614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81000" y="2034678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cxnSp>
        <p:nvCxnSpPr>
          <p:cNvPr id="139" name="Straight Arrow Connector 138"/>
          <p:cNvCxnSpPr>
            <a:stCxn id="38" idx="1"/>
            <a:endCxn id="8" idx="5"/>
          </p:cNvCxnSpPr>
          <p:nvPr/>
        </p:nvCxnSpPr>
        <p:spPr>
          <a:xfrm flipH="1" flipV="1">
            <a:off x="2620199" y="3861792"/>
            <a:ext cx="621967" cy="77620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33" idx="5"/>
            <a:endCxn id="32" idx="1"/>
          </p:cNvCxnSpPr>
          <p:nvPr/>
        </p:nvCxnSpPr>
        <p:spPr>
          <a:xfrm>
            <a:off x="4808322" y="1160199"/>
            <a:ext cx="627937" cy="92298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stCxn id="6" idx="7"/>
            <a:endCxn id="32" idx="3"/>
          </p:cNvCxnSpPr>
          <p:nvPr/>
        </p:nvCxnSpPr>
        <p:spPr>
          <a:xfrm flipV="1">
            <a:off x="4808324" y="2602438"/>
            <a:ext cx="627935" cy="74009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stCxn id="9" idx="6"/>
            <a:endCxn id="7" idx="2"/>
          </p:cNvCxnSpPr>
          <p:nvPr/>
        </p:nvCxnSpPr>
        <p:spPr>
          <a:xfrm>
            <a:off x="1682984" y="2306764"/>
            <a:ext cx="1439479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3" idx="3"/>
            <a:endCxn id="7" idx="7"/>
          </p:cNvCxnSpPr>
          <p:nvPr/>
        </p:nvCxnSpPr>
        <p:spPr>
          <a:xfrm flipH="1">
            <a:off x="3751406" y="1160199"/>
            <a:ext cx="535883" cy="88693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3" idx="6"/>
            <a:endCxn id="31" idx="1"/>
          </p:cNvCxnSpPr>
          <p:nvPr/>
        </p:nvCxnSpPr>
        <p:spPr>
          <a:xfrm>
            <a:off x="4916232" y="900571"/>
            <a:ext cx="2732664" cy="116458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827759" y="206758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93482" y="2047136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277839" y="2080398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888549" y="332091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760959" y="332091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095219" y="333615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871109" y="4633972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005725" y="462969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893854" y="5853547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46" name="Oval 45"/>
          <p:cNvSpPr/>
          <p:nvPr/>
        </p:nvSpPr>
        <p:spPr>
          <a:xfrm>
            <a:off x="6093481" y="2080398"/>
            <a:ext cx="553677" cy="5149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0" y="4236206"/>
            <a:ext cx="26924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G keeps 1 unit &amp; passes along 1 unit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742508" y="5319484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½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893854" y="534566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½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733612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½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585705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848436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½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07142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525007" y="2709980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654343" y="2711310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856523" y="275486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812396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179381" y="3234995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367506" y="3234995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7" name="Oval 6"/>
          <p:cNvSpPr/>
          <p:nvPr/>
        </p:nvSpPr>
        <p:spPr>
          <a:xfrm>
            <a:off x="3122463" y="1939594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" name="Oval 7"/>
          <p:cNvSpPr/>
          <p:nvPr/>
        </p:nvSpPr>
        <p:spPr>
          <a:xfrm>
            <a:off x="1991256" y="3234993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9" name="Oval 8"/>
          <p:cNvSpPr/>
          <p:nvPr/>
        </p:nvSpPr>
        <p:spPr>
          <a:xfrm>
            <a:off x="946131" y="1939593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4" name="Straight Arrow Connector 13"/>
          <p:cNvCxnSpPr>
            <a:stCxn id="9" idx="5"/>
            <a:endCxn id="8" idx="1"/>
          </p:cNvCxnSpPr>
          <p:nvPr/>
        </p:nvCxnSpPr>
        <p:spPr>
          <a:xfrm>
            <a:off x="1575074" y="2566392"/>
            <a:ext cx="524092" cy="7761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3" idx="2"/>
            <a:endCxn id="9" idx="7"/>
          </p:cNvCxnSpPr>
          <p:nvPr/>
        </p:nvCxnSpPr>
        <p:spPr>
          <a:xfrm flipH="1">
            <a:off x="1575074" y="900571"/>
            <a:ext cx="2604305" cy="1146564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3"/>
            <a:endCxn id="8" idx="7"/>
          </p:cNvCxnSpPr>
          <p:nvPr/>
        </p:nvCxnSpPr>
        <p:spPr>
          <a:xfrm flipH="1">
            <a:off x="2620199" y="2566393"/>
            <a:ext cx="610174" cy="77614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540986" y="1957616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32" name="Oval 31"/>
          <p:cNvSpPr/>
          <p:nvPr/>
        </p:nvSpPr>
        <p:spPr>
          <a:xfrm>
            <a:off x="5328349" y="1975639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3" name="Oval 32"/>
          <p:cNvSpPr/>
          <p:nvPr/>
        </p:nvSpPr>
        <p:spPr>
          <a:xfrm>
            <a:off x="4179379" y="533400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36" name="Straight Arrow Connector 35"/>
          <p:cNvCxnSpPr>
            <a:stCxn id="31" idx="3"/>
            <a:endCxn id="10" idx="7"/>
          </p:cNvCxnSpPr>
          <p:nvPr/>
        </p:nvCxnSpPr>
        <p:spPr>
          <a:xfrm flipH="1">
            <a:off x="6996449" y="2584415"/>
            <a:ext cx="652447" cy="75812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334316" y="4530393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38" name="Oval 37"/>
          <p:cNvSpPr/>
          <p:nvPr/>
        </p:nvSpPr>
        <p:spPr>
          <a:xfrm>
            <a:off x="3134256" y="4530452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39" name="Oval 38"/>
          <p:cNvSpPr/>
          <p:nvPr/>
        </p:nvSpPr>
        <p:spPr>
          <a:xfrm>
            <a:off x="4179380" y="5747987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K</a:t>
            </a:r>
          </a:p>
        </p:txBody>
      </p:sp>
      <p:cxnSp>
        <p:nvCxnSpPr>
          <p:cNvPr id="41" name="Straight Arrow Connector 40"/>
          <p:cNvCxnSpPr>
            <a:stCxn id="38" idx="5"/>
            <a:endCxn id="39" idx="1"/>
          </p:cNvCxnSpPr>
          <p:nvPr/>
        </p:nvCxnSpPr>
        <p:spPr>
          <a:xfrm>
            <a:off x="3763199" y="5157251"/>
            <a:ext cx="524091" cy="69827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3"/>
            <a:endCxn id="39" idx="7"/>
          </p:cNvCxnSpPr>
          <p:nvPr/>
        </p:nvCxnSpPr>
        <p:spPr>
          <a:xfrm flipH="1">
            <a:off x="4808323" y="5157192"/>
            <a:ext cx="633903" cy="69833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8" idx="7"/>
          </p:cNvCxnSpPr>
          <p:nvPr/>
        </p:nvCxnSpPr>
        <p:spPr>
          <a:xfrm flipH="1">
            <a:off x="3763199" y="3861794"/>
            <a:ext cx="524092" cy="77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7" idx="1"/>
            <a:endCxn id="6" idx="5"/>
          </p:cNvCxnSpPr>
          <p:nvPr/>
        </p:nvCxnSpPr>
        <p:spPr>
          <a:xfrm flipH="1" flipV="1">
            <a:off x="4808324" y="3861794"/>
            <a:ext cx="633902" cy="77614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1"/>
            <a:endCxn id="32" idx="5"/>
          </p:cNvCxnSpPr>
          <p:nvPr/>
        </p:nvCxnSpPr>
        <p:spPr>
          <a:xfrm flipH="1" flipV="1">
            <a:off x="5957292" y="2602438"/>
            <a:ext cx="518124" cy="74009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37" idx="7"/>
            <a:endCxn id="10" idx="3"/>
          </p:cNvCxnSpPr>
          <p:nvPr/>
        </p:nvCxnSpPr>
        <p:spPr>
          <a:xfrm flipV="1">
            <a:off x="5963259" y="3861794"/>
            <a:ext cx="512157" cy="77614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81000" y="2034678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cxnSp>
        <p:nvCxnSpPr>
          <p:cNvPr id="139" name="Straight Arrow Connector 138"/>
          <p:cNvCxnSpPr>
            <a:stCxn id="38" idx="1"/>
            <a:endCxn id="8" idx="5"/>
          </p:cNvCxnSpPr>
          <p:nvPr/>
        </p:nvCxnSpPr>
        <p:spPr>
          <a:xfrm flipH="1" flipV="1">
            <a:off x="2620199" y="3861792"/>
            <a:ext cx="621967" cy="77620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33" idx="5"/>
            <a:endCxn id="32" idx="1"/>
          </p:cNvCxnSpPr>
          <p:nvPr/>
        </p:nvCxnSpPr>
        <p:spPr>
          <a:xfrm>
            <a:off x="4808322" y="1160199"/>
            <a:ext cx="627937" cy="92298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stCxn id="6" idx="7"/>
            <a:endCxn id="32" idx="3"/>
          </p:cNvCxnSpPr>
          <p:nvPr/>
        </p:nvCxnSpPr>
        <p:spPr>
          <a:xfrm flipV="1">
            <a:off x="4808324" y="2602438"/>
            <a:ext cx="627935" cy="74009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stCxn id="9" idx="6"/>
            <a:endCxn id="7" idx="2"/>
          </p:cNvCxnSpPr>
          <p:nvPr/>
        </p:nvCxnSpPr>
        <p:spPr>
          <a:xfrm>
            <a:off x="1682984" y="2306764"/>
            <a:ext cx="1439479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3" idx="3"/>
            <a:endCxn id="7" idx="7"/>
          </p:cNvCxnSpPr>
          <p:nvPr/>
        </p:nvCxnSpPr>
        <p:spPr>
          <a:xfrm flipH="1">
            <a:off x="3751406" y="1160199"/>
            <a:ext cx="535883" cy="88693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3" idx="6"/>
            <a:endCxn id="31" idx="1"/>
          </p:cNvCxnSpPr>
          <p:nvPr/>
        </p:nvCxnSpPr>
        <p:spPr>
          <a:xfrm>
            <a:off x="4916232" y="900571"/>
            <a:ext cx="2732664" cy="116458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827759" y="206758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93482" y="2047136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277839" y="2080398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888549" y="332091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760959" y="332091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095219" y="333615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871109" y="4633972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005725" y="462969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893854" y="5853547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46" name="Oval 45"/>
          <p:cNvSpPr/>
          <p:nvPr/>
        </p:nvSpPr>
        <p:spPr>
          <a:xfrm>
            <a:off x="6093481" y="2080398"/>
            <a:ext cx="553677" cy="5149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451538" y="4145339"/>
            <a:ext cx="26924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 keeps 1 unit &amp; passes along 1 unit; equal, so divide evenly 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742508" y="5319484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½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893854" y="534566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½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733612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½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585705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848436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½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07142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525007" y="2709980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986206" y="2787821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856523" y="275486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61" name="Oval 60"/>
          <p:cNvSpPr/>
          <p:nvPr/>
        </p:nvSpPr>
        <p:spPr>
          <a:xfrm>
            <a:off x="8285523" y="2075884"/>
            <a:ext cx="553677" cy="5149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636013" y="2709980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066323" y="275486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014005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179381" y="3234995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367506" y="3234995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7" name="Oval 6"/>
          <p:cNvSpPr/>
          <p:nvPr/>
        </p:nvSpPr>
        <p:spPr>
          <a:xfrm>
            <a:off x="3122463" y="1939594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" name="Oval 7"/>
          <p:cNvSpPr/>
          <p:nvPr/>
        </p:nvSpPr>
        <p:spPr>
          <a:xfrm>
            <a:off x="1991256" y="3234993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9" name="Oval 8"/>
          <p:cNvSpPr/>
          <p:nvPr/>
        </p:nvSpPr>
        <p:spPr>
          <a:xfrm>
            <a:off x="946131" y="1939593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4" name="Straight Arrow Connector 13"/>
          <p:cNvCxnSpPr>
            <a:stCxn id="9" idx="5"/>
            <a:endCxn id="8" idx="1"/>
          </p:cNvCxnSpPr>
          <p:nvPr/>
        </p:nvCxnSpPr>
        <p:spPr>
          <a:xfrm>
            <a:off x="1575074" y="2566392"/>
            <a:ext cx="524092" cy="7761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3" idx="2"/>
            <a:endCxn id="9" idx="7"/>
          </p:cNvCxnSpPr>
          <p:nvPr/>
        </p:nvCxnSpPr>
        <p:spPr>
          <a:xfrm flipH="1">
            <a:off x="1575074" y="900571"/>
            <a:ext cx="2604305" cy="1146564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3"/>
            <a:endCxn id="8" idx="7"/>
          </p:cNvCxnSpPr>
          <p:nvPr/>
        </p:nvCxnSpPr>
        <p:spPr>
          <a:xfrm flipH="1">
            <a:off x="2620199" y="2566393"/>
            <a:ext cx="610174" cy="77614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540986" y="1957616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32" name="Oval 31"/>
          <p:cNvSpPr/>
          <p:nvPr/>
        </p:nvSpPr>
        <p:spPr>
          <a:xfrm>
            <a:off x="5328349" y="1975639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3" name="Oval 32"/>
          <p:cNvSpPr/>
          <p:nvPr/>
        </p:nvSpPr>
        <p:spPr>
          <a:xfrm>
            <a:off x="4179379" y="533400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36" name="Straight Arrow Connector 35"/>
          <p:cNvCxnSpPr>
            <a:stCxn id="31" idx="3"/>
            <a:endCxn id="10" idx="7"/>
          </p:cNvCxnSpPr>
          <p:nvPr/>
        </p:nvCxnSpPr>
        <p:spPr>
          <a:xfrm flipH="1">
            <a:off x="6996449" y="2584415"/>
            <a:ext cx="652447" cy="75812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334316" y="4530393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38" name="Oval 37"/>
          <p:cNvSpPr/>
          <p:nvPr/>
        </p:nvSpPr>
        <p:spPr>
          <a:xfrm>
            <a:off x="3134256" y="4530452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39" name="Oval 38"/>
          <p:cNvSpPr/>
          <p:nvPr/>
        </p:nvSpPr>
        <p:spPr>
          <a:xfrm>
            <a:off x="4179380" y="5747987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K</a:t>
            </a:r>
          </a:p>
        </p:txBody>
      </p:sp>
      <p:cxnSp>
        <p:nvCxnSpPr>
          <p:cNvPr id="41" name="Straight Arrow Connector 40"/>
          <p:cNvCxnSpPr>
            <a:stCxn id="38" idx="5"/>
            <a:endCxn id="39" idx="1"/>
          </p:cNvCxnSpPr>
          <p:nvPr/>
        </p:nvCxnSpPr>
        <p:spPr>
          <a:xfrm>
            <a:off x="3763199" y="5157251"/>
            <a:ext cx="524091" cy="69827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3"/>
            <a:endCxn id="39" idx="7"/>
          </p:cNvCxnSpPr>
          <p:nvPr/>
        </p:nvCxnSpPr>
        <p:spPr>
          <a:xfrm flipH="1">
            <a:off x="4808323" y="5157192"/>
            <a:ext cx="633903" cy="69833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8" idx="7"/>
          </p:cNvCxnSpPr>
          <p:nvPr/>
        </p:nvCxnSpPr>
        <p:spPr>
          <a:xfrm flipH="1">
            <a:off x="3763199" y="3861794"/>
            <a:ext cx="524092" cy="77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7" idx="1"/>
            <a:endCxn id="6" idx="5"/>
          </p:cNvCxnSpPr>
          <p:nvPr/>
        </p:nvCxnSpPr>
        <p:spPr>
          <a:xfrm flipH="1" flipV="1">
            <a:off x="4808324" y="3861794"/>
            <a:ext cx="633902" cy="77614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1"/>
            <a:endCxn id="32" idx="5"/>
          </p:cNvCxnSpPr>
          <p:nvPr/>
        </p:nvCxnSpPr>
        <p:spPr>
          <a:xfrm flipH="1" flipV="1">
            <a:off x="5957292" y="2602438"/>
            <a:ext cx="518124" cy="74009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37" idx="7"/>
            <a:endCxn id="10" idx="3"/>
          </p:cNvCxnSpPr>
          <p:nvPr/>
        </p:nvCxnSpPr>
        <p:spPr>
          <a:xfrm flipV="1">
            <a:off x="5963259" y="3861794"/>
            <a:ext cx="512157" cy="77614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81000" y="2034678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cxnSp>
        <p:nvCxnSpPr>
          <p:cNvPr id="139" name="Straight Arrow Connector 138"/>
          <p:cNvCxnSpPr>
            <a:stCxn id="38" idx="1"/>
            <a:endCxn id="8" idx="5"/>
          </p:cNvCxnSpPr>
          <p:nvPr/>
        </p:nvCxnSpPr>
        <p:spPr>
          <a:xfrm flipH="1" flipV="1">
            <a:off x="2620199" y="3861792"/>
            <a:ext cx="621967" cy="77620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33" idx="5"/>
            <a:endCxn id="32" idx="1"/>
          </p:cNvCxnSpPr>
          <p:nvPr/>
        </p:nvCxnSpPr>
        <p:spPr>
          <a:xfrm>
            <a:off x="4808322" y="1160199"/>
            <a:ext cx="627937" cy="92298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stCxn id="6" idx="7"/>
            <a:endCxn id="32" idx="3"/>
          </p:cNvCxnSpPr>
          <p:nvPr/>
        </p:nvCxnSpPr>
        <p:spPr>
          <a:xfrm flipV="1">
            <a:off x="4808324" y="2602438"/>
            <a:ext cx="627935" cy="74009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stCxn id="9" idx="6"/>
            <a:endCxn id="7" idx="2"/>
          </p:cNvCxnSpPr>
          <p:nvPr/>
        </p:nvCxnSpPr>
        <p:spPr>
          <a:xfrm>
            <a:off x="1682984" y="2306764"/>
            <a:ext cx="1439479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3" idx="3"/>
            <a:endCxn id="7" idx="7"/>
          </p:cNvCxnSpPr>
          <p:nvPr/>
        </p:nvCxnSpPr>
        <p:spPr>
          <a:xfrm flipH="1">
            <a:off x="3751406" y="1160199"/>
            <a:ext cx="535883" cy="88693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3" idx="6"/>
            <a:endCxn id="31" idx="1"/>
          </p:cNvCxnSpPr>
          <p:nvPr/>
        </p:nvCxnSpPr>
        <p:spPr>
          <a:xfrm>
            <a:off x="4916232" y="900571"/>
            <a:ext cx="2732664" cy="116458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827759" y="206758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93482" y="2047136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277839" y="2080398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888549" y="332091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760959" y="332091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095219" y="333615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871109" y="4633972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005725" y="462969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893854" y="5853547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84764" y="554663"/>
            <a:ext cx="2692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 keeps 1 &amp; passes 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742508" y="5319484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½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893854" y="534566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½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733612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½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585705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848436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½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07142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525007" y="2709980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986206" y="2787821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856523" y="275486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636013" y="2709980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066323" y="275486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576509" y="1324104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248141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179381" y="3234995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367506" y="3234995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7" name="Oval 6"/>
          <p:cNvSpPr/>
          <p:nvPr/>
        </p:nvSpPr>
        <p:spPr>
          <a:xfrm>
            <a:off x="3122463" y="1939594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" name="Oval 7"/>
          <p:cNvSpPr/>
          <p:nvPr/>
        </p:nvSpPr>
        <p:spPr>
          <a:xfrm>
            <a:off x="1991256" y="3234993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9" name="Oval 8"/>
          <p:cNvSpPr/>
          <p:nvPr/>
        </p:nvSpPr>
        <p:spPr>
          <a:xfrm>
            <a:off x="946131" y="1939593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4" name="Straight Arrow Connector 13"/>
          <p:cNvCxnSpPr>
            <a:stCxn id="9" idx="5"/>
            <a:endCxn id="8" idx="1"/>
          </p:cNvCxnSpPr>
          <p:nvPr/>
        </p:nvCxnSpPr>
        <p:spPr>
          <a:xfrm>
            <a:off x="1575074" y="2566392"/>
            <a:ext cx="524092" cy="7761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3" idx="2"/>
            <a:endCxn id="9" idx="7"/>
          </p:cNvCxnSpPr>
          <p:nvPr/>
        </p:nvCxnSpPr>
        <p:spPr>
          <a:xfrm flipH="1">
            <a:off x="1575074" y="900571"/>
            <a:ext cx="2604305" cy="1146564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3"/>
            <a:endCxn id="8" idx="7"/>
          </p:cNvCxnSpPr>
          <p:nvPr/>
        </p:nvCxnSpPr>
        <p:spPr>
          <a:xfrm flipH="1">
            <a:off x="2620199" y="2566393"/>
            <a:ext cx="610174" cy="77614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540986" y="1957616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32" name="Oval 31"/>
          <p:cNvSpPr/>
          <p:nvPr/>
        </p:nvSpPr>
        <p:spPr>
          <a:xfrm>
            <a:off x="5328349" y="1975639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3" name="Oval 32"/>
          <p:cNvSpPr/>
          <p:nvPr/>
        </p:nvSpPr>
        <p:spPr>
          <a:xfrm>
            <a:off x="4179379" y="533400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36" name="Straight Arrow Connector 35"/>
          <p:cNvCxnSpPr>
            <a:stCxn id="31" idx="3"/>
            <a:endCxn id="10" idx="7"/>
          </p:cNvCxnSpPr>
          <p:nvPr/>
        </p:nvCxnSpPr>
        <p:spPr>
          <a:xfrm flipH="1">
            <a:off x="6996449" y="2584415"/>
            <a:ext cx="652447" cy="75812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334316" y="4530393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38" name="Oval 37"/>
          <p:cNvSpPr/>
          <p:nvPr/>
        </p:nvSpPr>
        <p:spPr>
          <a:xfrm>
            <a:off x="3134256" y="4530452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39" name="Oval 38"/>
          <p:cNvSpPr/>
          <p:nvPr/>
        </p:nvSpPr>
        <p:spPr>
          <a:xfrm>
            <a:off x="4179380" y="5747987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K</a:t>
            </a:r>
          </a:p>
        </p:txBody>
      </p:sp>
      <p:cxnSp>
        <p:nvCxnSpPr>
          <p:cNvPr id="41" name="Straight Arrow Connector 40"/>
          <p:cNvCxnSpPr>
            <a:stCxn id="38" idx="5"/>
            <a:endCxn id="39" idx="1"/>
          </p:cNvCxnSpPr>
          <p:nvPr/>
        </p:nvCxnSpPr>
        <p:spPr>
          <a:xfrm>
            <a:off x="3763199" y="5157251"/>
            <a:ext cx="524091" cy="69827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3"/>
            <a:endCxn id="39" idx="7"/>
          </p:cNvCxnSpPr>
          <p:nvPr/>
        </p:nvCxnSpPr>
        <p:spPr>
          <a:xfrm flipH="1">
            <a:off x="4808323" y="5157192"/>
            <a:ext cx="633903" cy="69833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8" idx="7"/>
          </p:cNvCxnSpPr>
          <p:nvPr/>
        </p:nvCxnSpPr>
        <p:spPr>
          <a:xfrm flipH="1">
            <a:off x="3763199" y="3861794"/>
            <a:ext cx="524092" cy="77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7" idx="1"/>
            <a:endCxn id="6" idx="5"/>
          </p:cNvCxnSpPr>
          <p:nvPr/>
        </p:nvCxnSpPr>
        <p:spPr>
          <a:xfrm flipH="1" flipV="1">
            <a:off x="4808324" y="3861794"/>
            <a:ext cx="633902" cy="77614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1"/>
            <a:endCxn id="32" idx="5"/>
          </p:cNvCxnSpPr>
          <p:nvPr/>
        </p:nvCxnSpPr>
        <p:spPr>
          <a:xfrm flipH="1" flipV="1">
            <a:off x="5957292" y="2602438"/>
            <a:ext cx="518124" cy="74009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37" idx="7"/>
            <a:endCxn id="10" idx="3"/>
          </p:cNvCxnSpPr>
          <p:nvPr/>
        </p:nvCxnSpPr>
        <p:spPr>
          <a:xfrm flipV="1">
            <a:off x="5963259" y="3861794"/>
            <a:ext cx="512157" cy="77614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81000" y="2034678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cxnSp>
        <p:nvCxnSpPr>
          <p:cNvPr id="139" name="Straight Arrow Connector 138"/>
          <p:cNvCxnSpPr>
            <a:stCxn id="38" idx="1"/>
            <a:endCxn id="8" idx="5"/>
          </p:cNvCxnSpPr>
          <p:nvPr/>
        </p:nvCxnSpPr>
        <p:spPr>
          <a:xfrm flipH="1" flipV="1">
            <a:off x="2620199" y="3861792"/>
            <a:ext cx="621967" cy="77620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33" idx="5"/>
            <a:endCxn id="32" idx="1"/>
          </p:cNvCxnSpPr>
          <p:nvPr/>
        </p:nvCxnSpPr>
        <p:spPr>
          <a:xfrm>
            <a:off x="4808322" y="1160199"/>
            <a:ext cx="627937" cy="92298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stCxn id="6" idx="7"/>
            <a:endCxn id="32" idx="3"/>
          </p:cNvCxnSpPr>
          <p:nvPr/>
        </p:nvCxnSpPr>
        <p:spPr>
          <a:xfrm flipV="1">
            <a:off x="4808324" y="2602438"/>
            <a:ext cx="627935" cy="74009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stCxn id="9" idx="6"/>
            <a:endCxn id="7" idx="2"/>
          </p:cNvCxnSpPr>
          <p:nvPr/>
        </p:nvCxnSpPr>
        <p:spPr>
          <a:xfrm>
            <a:off x="1682984" y="2306764"/>
            <a:ext cx="1439479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3" idx="3"/>
            <a:endCxn id="7" idx="7"/>
          </p:cNvCxnSpPr>
          <p:nvPr/>
        </p:nvCxnSpPr>
        <p:spPr>
          <a:xfrm flipH="1">
            <a:off x="3751406" y="1160199"/>
            <a:ext cx="535883" cy="88693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3" idx="6"/>
            <a:endCxn id="31" idx="1"/>
          </p:cNvCxnSpPr>
          <p:nvPr/>
        </p:nvCxnSpPr>
        <p:spPr>
          <a:xfrm>
            <a:off x="4916232" y="900571"/>
            <a:ext cx="2732664" cy="116458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827759" y="206758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93482" y="2047136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277839" y="2080398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888549" y="332091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760959" y="332091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095219" y="333615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871109" y="4633972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005725" y="462969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893854" y="5853547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84764" y="554663"/>
            <a:ext cx="2692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 keeps 1 &amp; passes 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742508" y="5319484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½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893854" y="534566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½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733612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½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585705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848436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½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07142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525007" y="2709980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986206" y="2787821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856523" y="275486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636013" y="2709980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066323" y="275486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576509" y="1324104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789723" y="145946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303118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179381" y="3234995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367506" y="3234995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7" name="Oval 6"/>
          <p:cNvSpPr/>
          <p:nvPr/>
        </p:nvSpPr>
        <p:spPr>
          <a:xfrm>
            <a:off x="3122463" y="1939594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" name="Oval 7"/>
          <p:cNvSpPr/>
          <p:nvPr/>
        </p:nvSpPr>
        <p:spPr>
          <a:xfrm>
            <a:off x="1991256" y="3234993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9" name="Oval 8"/>
          <p:cNvSpPr/>
          <p:nvPr/>
        </p:nvSpPr>
        <p:spPr>
          <a:xfrm>
            <a:off x="946131" y="1939593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4" name="Straight Arrow Connector 13"/>
          <p:cNvCxnSpPr>
            <a:stCxn id="9" idx="5"/>
            <a:endCxn id="8" idx="1"/>
          </p:cNvCxnSpPr>
          <p:nvPr/>
        </p:nvCxnSpPr>
        <p:spPr>
          <a:xfrm>
            <a:off x="1575074" y="2566392"/>
            <a:ext cx="524092" cy="7761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3" idx="2"/>
            <a:endCxn id="9" idx="7"/>
          </p:cNvCxnSpPr>
          <p:nvPr/>
        </p:nvCxnSpPr>
        <p:spPr>
          <a:xfrm flipH="1">
            <a:off x="1575074" y="900571"/>
            <a:ext cx="2604305" cy="1146564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3"/>
            <a:endCxn id="8" idx="7"/>
          </p:cNvCxnSpPr>
          <p:nvPr/>
        </p:nvCxnSpPr>
        <p:spPr>
          <a:xfrm flipH="1">
            <a:off x="2620199" y="2566393"/>
            <a:ext cx="610174" cy="77614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540986" y="1957616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32" name="Oval 31"/>
          <p:cNvSpPr/>
          <p:nvPr/>
        </p:nvSpPr>
        <p:spPr>
          <a:xfrm>
            <a:off x="5328349" y="1975639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3" name="Oval 32"/>
          <p:cNvSpPr/>
          <p:nvPr/>
        </p:nvSpPr>
        <p:spPr>
          <a:xfrm>
            <a:off x="4179379" y="533400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36" name="Straight Arrow Connector 35"/>
          <p:cNvCxnSpPr>
            <a:stCxn id="31" idx="3"/>
            <a:endCxn id="10" idx="7"/>
          </p:cNvCxnSpPr>
          <p:nvPr/>
        </p:nvCxnSpPr>
        <p:spPr>
          <a:xfrm flipH="1">
            <a:off x="6996449" y="2584415"/>
            <a:ext cx="652447" cy="75812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334316" y="4530393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38" name="Oval 37"/>
          <p:cNvSpPr/>
          <p:nvPr/>
        </p:nvSpPr>
        <p:spPr>
          <a:xfrm>
            <a:off x="3134256" y="4530452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39" name="Oval 38"/>
          <p:cNvSpPr/>
          <p:nvPr/>
        </p:nvSpPr>
        <p:spPr>
          <a:xfrm>
            <a:off x="4179380" y="5747987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K</a:t>
            </a:r>
          </a:p>
        </p:txBody>
      </p:sp>
      <p:cxnSp>
        <p:nvCxnSpPr>
          <p:cNvPr id="41" name="Straight Arrow Connector 40"/>
          <p:cNvCxnSpPr>
            <a:stCxn id="38" idx="5"/>
            <a:endCxn id="39" idx="1"/>
          </p:cNvCxnSpPr>
          <p:nvPr/>
        </p:nvCxnSpPr>
        <p:spPr>
          <a:xfrm>
            <a:off x="3763199" y="5157251"/>
            <a:ext cx="524091" cy="69827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3"/>
            <a:endCxn id="39" idx="7"/>
          </p:cNvCxnSpPr>
          <p:nvPr/>
        </p:nvCxnSpPr>
        <p:spPr>
          <a:xfrm flipH="1">
            <a:off x="4808323" y="5157192"/>
            <a:ext cx="633903" cy="69833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8" idx="7"/>
          </p:cNvCxnSpPr>
          <p:nvPr/>
        </p:nvCxnSpPr>
        <p:spPr>
          <a:xfrm flipH="1">
            <a:off x="3763199" y="3861794"/>
            <a:ext cx="524092" cy="77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7" idx="1"/>
            <a:endCxn id="6" idx="5"/>
          </p:cNvCxnSpPr>
          <p:nvPr/>
        </p:nvCxnSpPr>
        <p:spPr>
          <a:xfrm flipH="1" flipV="1">
            <a:off x="4808324" y="3861794"/>
            <a:ext cx="633902" cy="77614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1"/>
            <a:endCxn id="32" idx="5"/>
          </p:cNvCxnSpPr>
          <p:nvPr/>
        </p:nvCxnSpPr>
        <p:spPr>
          <a:xfrm flipH="1" flipV="1">
            <a:off x="5957292" y="2602438"/>
            <a:ext cx="518124" cy="74009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37" idx="7"/>
            <a:endCxn id="10" idx="3"/>
          </p:cNvCxnSpPr>
          <p:nvPr/>
        </p:nvCxnSpPr>
        <p:spPr>
          <a:xfrm flipV="1">
            <a:off x="5963259" y="3861794"/>
            <a:ext cx="512157" cy="77614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81000" y="2034678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cxnSp>
        <p:nvCxnSpPr>
          <p:cNvPr id="139" name="Straight Arrow Connector 138"/>
          <p:cNvCxnSpPr>
            <a:stCxn id="38" idx="1"/>
            <a:endCxn id="8" idx="5"/>
          </p:cNvCxnSpPr>
          <p:nvPr/>
        </p:nvCxnSpPr>
        <p:spPr>
          <a:xfrm flipH="1" flipV="1">
            <a:off x="2620199" y="3861792"/>
            <a:ext cx="621967" cy="77620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33" idx="5"/>
            <a:endCxn id="32" idx="1"/>
          </p:cNvCxnSpPr>
          <p:nvPr/>
        </p:nvCxnSpPr>
        <p:spPr>
          <a:xfrm>
            <a:off x="4808322" y="1160199"/>
            <a:ext cx="627937" cy="92298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stCxn id="6" idx="7"/>
            <a:endCxn id="32" idx="3"/>
          </p:cNvCxnSpPr>
          <p:nvPr/>
        </p:nvCxnSpPr>
        <p:spPr>
          <a:xfrm flipV="1">
            <a:off x="4808324" y="2602438"/>
            <a:ext cx="627935" cy="74009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stCxn id="9" idx="6"/>
            <a:endCxn id="7" idx="2"/>
          </p:cNvCxnSpPr>
          <p:nvPr/>
        </p:nvCxnSpPr>
        <p:spPr>
          <a:xfrm>
            <a:off x="1682984" y="2306764"/>
            <a:ext cx="1439479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3" idx="3"/>
            <a:endCxn id="7" idx="7"/>
          </p:cNvCxnSpPr>
          <p:nvPr/>
        </p:nvCxnSpPr>
        <p:spPr>
          <a:xfrm flipH="1">
            <a:off x="3751406" y="1160199"/>
            <a:ext cx="535883" cy="88693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3" idx="6"/>
            <a:endCxn id="31" idx="1"/>
          </p:cNvCxnSpPr>
          <p:nvPr/>
        </p:nvCxnSpPr>
        <p:spPr>
          <a:xfrm>
            <a:off x="4916232" y="900571"/>
            <a:ext cx="2732664" cy="116458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827759" y="206758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93482" y="2047136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277839" y="2080398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888549" y="332091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760959" y="332091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095219" y="333615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871109" y="4633972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005725" y="462969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893854" y="5853547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928101" y="459651"/>
            <a:ext cx="2692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 keeps 1 &amp; passes along 3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742508" y="5319484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½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893854" y="534566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½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733612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½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585705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848436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½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07142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525007" y="2709980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986206" y="2787821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856523" y="275486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636013" y="2709980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066323" y="275486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576509" y="1324104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789723" y="145946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800600" y="141375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391355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179381" y="3234995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367506" y="3234995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7" name="Oval 6"/>
          <p:cNvSpPr/>
          <p:nvPr/>
        </p:nvSpPr>
        <p:spPr>
          <a:xfrm>
            <a:off x="3122463" y="1939594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" name="Oval 7"/>
          <p:cNvSpPr/>
          <p:nvPr/>
        </p:nvSpPr>
        <p:spPr>
          <a:xfrm>
            <a:off x="1991256" y="3234993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9" name="Oval 8"/>
          <p:cNvSpPr/>
          <p:nvPr/>
        </p:nvSpPr>
        <p:spPr>
          <a:xfrm>
            <a:off x="946131" y="1939593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4" name="Straight Arrow Connector 13"/>
          <p:cNvCxnSpPr>
            <a:stCxn id="9" idx="5"/>
            <a:endCxn id="8" idx="1"/>
          </p:cNvCxnSpPr>
          <p:nvPr/>
        </p:nvCxnSpPr>
        <p:spPr>
          <a:xfrm>
            <a:off x="1575074" y="2566392"/>
            <a:ext cx="524092" cy="7761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3" idx="2"/>
            <a:endCxn id="9" idx="7"/>
          </p:cNvCxnSpPr>
          <p:nvPr/>
        </p:nvCxnSpPr>
        <p:spPr>
          <a:xfrm flipH="1">
            <a:off x="1575074" y="900571"/>
            <a:ext cx="2604305" cy="1146564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3"/>
            <a:endCxn id="8" idx="7"/>
          </p:cNvCxnSpPr>
          <p:nvPr/>
        </p:nvCxnSpPr>
        <p:spPr>
          <a:xfrm flipH="1">
            <a:off x="2620199" y="2566393"/>
            <a:ext cx="610174" cy="77614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540986" y="1957616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32" name="Oval 31"/>
          <p:cNvSpPr/>
          <p:nvPr/>
        </p:nvSpPr>
        <p:spPr>
          <a:xfrm>
            <a:off x="5328349" y="1975639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3" name="Oval 32"/>
          <p:cNvSpPr/>
          <p:nvPr/>
        </p:nvSpPr>
        <p:spPr>
          <a:xfrm>
            <a:off x="4179379" y="533400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36" name="Straight Arrow Connector 35"/>
          <p:cNvCxnSpPr>
            <a:stCxn id="31" idx="3"/>
            <a:endCxn id="10" idx="7"/>
          </p:cNvCxnSpPr>
          <p:nvPr/>
        </p:nvCxnSpPr>
        <p:spPr>
          <a:xfrm flipH="1">
            <a:off x="6996449" y="2584415"/>
            <a:ext cx="652447" cy="75812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334316" y="4530393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38" name="Oval 37"/>
          <p:cNvSpPr/>
          <p:nvPr/>
        </p:nvSpPr>
        <p:spPr>
          <a:xfrm>
            <a:off x="3134256" y="4530452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39" name="Oval 38"/>
          <p:cNvSpPr/>
          <p:nvPr/>
        </p:nvSpPr>
        <p:spPr>
          <a:xfrm>
            <a:off x="4179380" y="5747987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K</a:t>
            </a:r>
          </a:p>
        </p:txBody>
      </p:sp>
      <p:cxnSp>
        <p:nvCxnSpPr>
          <p:cNvPr id="41" name="Straight Arrow Connector 40"/>
          <p:cNvCxnSpPr>
            <a:stCxn id="38" idx="5"/>
            <a:endCxn id="39" idx="1"/>
          </p:cNvCxnSpPr>
          <p:nvPr/>
        </p:nvCxnSpPr>
        <p:spPr>
          <a:xfrm>
            <a:off x="3763199" y="5157251"/>
            <a:ext cx="524091" cy="69827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3"/>
            <a:endCxn id="39" idx="7"/>
          </p:cNvCxnSpPr>
          <p:nvPr/>
        </p:nvCxnSpPr>
        <p:spPr>
          <a:xfrm flipH="1">
            <a:off x="4808323" y="5157192"/>
            <a:ext cx="633903" cy="69833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8" idx="7"/>
          </p:cNvCxnSpPr>
          <p:nvPr/>
        </p:nvCxnSpPr>
        <p:spPr>
          <a:xfrm flipH="1">
            <a:off x="3763199" y="3861794"/>
            <a:ext cx="524092" cy="77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7" idx="1"/>
            <a:endCxn id="6" idx="5"/>
          </p:cNvCxnSpPr>
          <p:nvPr/>
        </p:nvCxnSpPr>
        <p:spPr>
          <a:xfrm flipH="1" flipV="1">
            <a:off x="4808324" y="3861794"/>
            <a:ext cx="633902" cy="77614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1"/>
            <a:endCxn id="32" idx="5"/>
          </p:cNvCxnSpPr>
          <p:nvPr/>
        </p:nvCxnSpPr>
        <p:spPr>
          <a:xfrm flipH="1" flipV="1">
            <a:off x="5957292" y="2602438"/>
            <a:ext cx="518124" cy="74009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37" idx="7"/>
            <a:endCxn id="10" idx="3"/>
          </p:cNvCxnSpPr>
          <p:nvPr/>
        </p:nvCxnSpPr>
        <p:spPr>
          <a:xfrm flipV="1">
            <a:off x="5963259" y="3861794"/>
            <a:ext cx="512157" cy="77614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81000" y="2034678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cxnSp>
        <p:nvCxnSpPr>
          <p:cNvPr id="139" name="Straight Arrow Connector 138"/>
          <p:cNvCxnSpPr>
            <a:stCxn id="38" idx="1"/>
            <a:endCxn id="8" idx="5"/>
          </p:cNvCxnSpPr>
          <p:nvPr/>
        </p:nvCxnSpPr>
        <p:spPr>
          <a:xfrm flipH="1" flipV="1">
            <a:off x="2620199" y="3861792"/>
            <a:ext cx="621967" cy="77620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33" idx="5"/>
            <a:endCxn id="32" idx="1"/>
          </p:cNvCxnSpPr>
          <p:nvPr/>
        </p:nvCxnSpPr>
        <p:spPr>
          <a:xfrm>
            <a:off x="4808322" y="1160199"/>
            <a:ext cx="627937" cy="92298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stCxn id="6" idx="7"/>
            <a:endCxn id="32" idx="3"/>
          </p:cNvCxnSpPr>
          <p:nvPr/>
        </p:nvCxnSpPr>
        <p:spPr>
          <a:xfrm flipV="1">
            <a:off x="4808324" y="2602438"/>
            <a:ext cx="627935" cy="74009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stCxn id="9" idx="6"/>
            <a:endCxn id="7" idx="2"/>
          </p:cNvCxnSpPr>
          <p:nvPr/>
        </p:nvCxnSpPr>
        <p:spPr>
          <a:xfrm>
            <a:off x="1682984" y="2306764"/>
            <a:ext cx="1439479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3" idx="3"/>
            <a:endCxn id="7" idx="7"/>
          </p:cNvCxnSpPr>
          <p:nvPr/>
        </p:nvCxnSpPr>
        <p:spPr>
          <a:xfrm flipH="1">
            <a:off x="3751406" y="1160199"/>
            <a:ext cx="535883" cy="88693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3" idx="6"/>
            <a:endCxn id="31" idx="1"/>
          </p:cNvCxnSpPr>
          <p:nvPr/>
        </p:nvCxnSpPr>
        <p:spPr>
          <a:xfrm>
            <a:off x="4916232" y="900571"/>
            <a:ext cx="2732664" cy="116458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827759" y="206758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93482" y="2047136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277839" y="2080398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888549" y="332091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760959" y="332091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095219" y="333615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871109" y="4633972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005725" y="462969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893854" y="5853547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451538" y="566341"/>
            <a:ext cx="2692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 keeps 1 &amp; passes along 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742508" y="5319484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½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893854" y="534566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½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733612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½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585705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848436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½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07142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525007" y="2709980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986206" y="2787821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856523" y="275486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636013" y="2709980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066323" y="275486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576509" y="1324104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789723" y="145946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800600" y="141375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111241" y="1324104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19936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179381" y="3234995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0" name="Oval 9"/>
          <p:cNvSpPr/>
          <p:nvPr/>
        </p:nvSpPr>
        <p:spPr>
          <a:xfrm>
            <a:off x="6367506" y="3234995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7" name="Oval 6"/>
          <p:cNvSpPr/>
          <p:nvPr/>
        </p:nvSpPr>
        <p:spPr>
          <a:xfrm>
            <a:off x="3122463" y="1939594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" name="Oval 7"/>
          <p:cNvSpPr/>
          <p:nvPr/>
        </p:nvSpPr>
        <p:spPr>
          <a:xfrm>
            <a:off x="1991256" y="3234993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9" name="Oval 8"/>
          <p:cNvSpPr/>
          <p:nvPr/>
        </p:nvSpPr>
        <p:spPr>
          <a:xfrm>
            <a:off x="946131" y="1939593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4" name="Straight Arrow Connector 13"/>
          <p:cNvCxnSpPr>
            <a:stCxn id="9" idx="5"/>
            <a:endCxn id="8" idx="1"/>
          </p:cNvCxnSpPr>
          <p:nvPr/>
        </p:nvCxnSpPr>
        <p:spPr>
          <a:xfrm>
            <a:off x="1575074" y="2566392"/>
            <a:ext cx="524092" cy="7761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3" idx="2"/>
            <a:endCxn id="9" idx="7"/>
          </p:cNvCxnSpPr>
          <p:nvPr/>
        </p:nvCxnSpPr>
        <p:spPr>
          <a:xfrm flipH="1">
            <a:off x="1575074" y="900571"/>
            <a:ext cx="2604305" cy="1146564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3"/>
            <a:endCxn id="8" idx="7"/>
          </p:cNvCxnSpPr>
          <p:nvPr/>
        </p:nvCxnSpPr>
        <p:spPr>
          <a:xfrm flipH="1">
            <a:off x="2620199" y="2566393"/>
            <a:ext cx="610174" cy="77614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540986" y="1957616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32" name="Oval 31"/>
          <p:cNvSpPr/>
          <p:nvPr/>
        </p:nvSpPr>
        <p:spPr>
          <a:xfrm>
            <a:off x="5328349" y="1975639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3" name="Oval 32"/>
          <p:cNvSpPr/>
          <p:nvPr/>
        </p:nvSpPr>
        <p:spPr>
          <a:xfrm>
            <a:off x="4179379" y="533400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36" name="Straight Arrow Connector 35"/>
          <p:cNvCxnSpPr>
            <a:stCxn id="31" idx="3"/>
            <a:endCxn id="10" idx="7"/>
          </p:cNvCxnSpPr>
          <p:nvPr/>
        </p:nvCxnSpPr>
        <p:spPr>
          <a:xfrm flipH="1">
            <a:off x="6996449" y="2584415"/>
            <a:ext cx="652447" cy="75812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334316" y="4530393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38" name="Oval 37"/>
          <p:cNvSpPr/>
          <p:nvPr/>
        </p:nvSpPr>
        <p:spPr>
          <a:xfrm>
            <a:off x="3134256" y="4530452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39" name="Oval 38"/>
          <p:cNvSpPr/>
          <p:nvPr/>
        </p:nvSpPr>
        <p:spPr>
          <a:xfrm>
            <a:off x="4179380" y="5747987"/>
            <a:ext cx="736853" cy="7343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K</a:t>
            </a:r>
          </a:p>
        </p:txBody>
      </p:sp>
      <p:cxnSp>
        <p:nvCxnSpPr>
          <p:cNvPr id="41" name="Straight Arrow Connector 40"/>
          <p:cNvCxnSpPr>
            <a:stCxn id="38" idx="5"/>
            <a:endCxn id="39" idx="1"/>
          </p:cNvCxnSpPr>
          <p:nvPr/>
        </p:nvCxnSpPr>
        <p:spPr>
          <a:xfrm>
            <a:off x="3763199" y="5157251"/>
            <a:ext cx="524091" cy="698278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3"/>
            <a:endCxn id="39" idx="7"/>
          </p:cNvCxnSpPr>
          <p:nvPr/>
        </p:nvCxnSpPr>
        <p:spPr>
          <a:xfrm flipH="1">
            <a:off x="4808323" y="5157192"/>
            <a:ext cx="633903" cy="69833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8" idx="7"/>
          </p:cNvCxnSpPr>
          <p:nvPr/>
        </p:nvCxnSpPr>
        <p:spPr>
          <a:xfrm flipH="1">
            <a:off x="3763199" y="3861794"/>
            <a:ext cx="524092" cy="77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7" idx="1"/>
            <a:endCxn id="6" idx="5"/>
          </p:cNvCxnSpPr>
          <p:nvPr/>
        </p:nvCxnSpPr>
        <p:spPr>
          <a:xfrm flipH="1" flipV="1">
            <a:off x="4808324" y="3861794"/>
            <a:ext cx="633902" cy="77614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1"/>
            <a:endCxn id="32" idx="5"/>
          </p:cNvCxnSpPr>
          <p:nvPr/>
        </p:nvCxnSpPr>
        <p:spPr>
          <a:xfrm flipH="1" flipV="1">
            <a:off x="5957292" y="2602438"/>
            <a:ext cx="518124" cy="74009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37" idx="7"/>
            <a:endCxn id="10" idx="3"/>
          </p:cNvCxnSpPr>
          <p:nvPr/>
        </p:nvCxnSpPr>
        <p:spPr>
          <a:xfrm flipV="1">
            <a:off x="5963259" y="3861794"/>
            <a:ext cx="512157" cy="77614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81000" y="2034678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cxnSp>
        <p:nvCxnSpPr>
          <p:cNvPr id="139" name="Straight Arrow Connector 138"/>
          <p:cNvCxnSpPr>
            <a:stCxn id="38" idx="1"/>
            <a:endCxn id="8" idx="5"/>
          </p:cNvCxnSpPr>
          <p:nvPr/>
        </p:nvCxnSpPr>
        <p:spPr>
          <a:xfrm flipH="1" flipV="1">
            <a:off x="2620199" y="3861792"/>
            <a:ext cx="621967" cy="77620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33" idx="5"/>
            <a:endCxn id="32" idx="1"/>
          </p:cNvCxnSpPr>
          <p:nvPr/>
        </p:nvCxnSpPr>
        <p:spPr>
          <a:xfrm>
            <a:off x="4808322" y="1160199"/>
            <a:ext cx="627937" cy="922982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stCxn id="6" idx="7"/>
            <a:endCxn id="32" idx="3"/>
          </p:cNvCxnSpPr>
          <p:nvPr/>
        </p:nvCxnSpPr>
        <p:spPr>
          <a:xfrm flipV="1">
            <a:off x="4808324" y="2602438"/>
            <a:ext cx="627935" cy="740099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stCxn id="9" idx="6"/>
            <a:endCxn id="7" idx="2"/>
          </p:cNvCxnSpPr>
          <p:nvPr/>
        </p:nvCxnSpPr>
        <p:spPr>
          <a:xfrm>
            <a:off x="1682984" y="2306764"/>
            <a:ext cx="1439479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3" idx="3"/>
            <a:endCxn id="7" idx="7"/>
          </p:cNvCxnSpPr>
          <p:nvPr/>
        </p:nvCxnSpPr>
        <p:spPr>
          <a:xfrm flipH="1">
            <a:off x="3751406" y="1160199"/>
            <a:ext cx="535883" cy="88693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3" idx="6"/>
            <a:endCxn id="31" idx="1"/>
          </p:cNvCxnSpPr>
          <p:nvPr/>
        </p:nvCxnSpPr>
        <p:spPr>
          <a:xfrm>
            <a:off x="4916232" y="900571"/>
            <a:ext cx="2732664" cy="1164587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827759" y="206758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93482" y="2047136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277839" y="2080398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888549" y="332091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760959" y="332091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095219" y="333615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871109" y="4633972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005725" y="4629690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893854" y="5853547"/>
            <a:ext cx="55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32824" y="377351"/>
            <a:ext cx="2692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No flow yet…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742508" y="5319484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½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893854" y="534566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½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733612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½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585705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848436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½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07142" y="406522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525007" y="2709980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986206" y="2787821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856523" y="275486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636013" y="2709980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066323" y="275486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576509" y="1324104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789723" y="145946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800600" y="1413758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111241" y="1324104"/>
            <a:ext cx="553677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4" name="Freeform 3"/>
          <p:cNvSpPr/>
          <p:nvPr/>
        </p:nvSpPr>
        <p:spPr>
          <a:xfrm>
            <a:off x="1371600" y="944880"/>
            <a:ext cx="1051560" cy="1310640"/>
          </a:xfrm>
          <a:custGeom>
            <a:avLst/>
            <a:gdLst>
              <a:gd name="connsiteX0" fmla="*/ 0 w 1051560"/>
              <a:gd name="connsiteY0" fmla="*/ 0 h 1310640"/>
              <a:gd name="connsiteX1" fmla="*/ 381000 w 1051560"/>
              <a:gd name="connsiteY1" fmla="*/ 563880 h 1310640"/>
              <a:gd name="connsiteX2" fmla="*/ 609600 w 1051560"/>
              <a:gd name="connsiteY2" fmla="*/ 396240 h 1310640"/>
              <a:gd name="connsiteX3" fmla="*/ 1051560 w 1051560"/>
              <a:gd name="connsiteY3" fmla="*/ 1310640 h 131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1560" h="1310640">
                <a:moveTo>
                  <a:pt x="0" y="0"/>
                </a:moveTo>
                <a:cubicBezTo>
                  <a:pt x="139700" y="248920"/>
                  <a:pt x="279400" y="497840"/>
                  <a:pt x="381000" y="563880"/>
                </a:cubicBezTo>
                <a:cubicBezTo>
                  <a:pt x="482600" y="629920"/>
                  <a:pt x="497840" y="271780"/>
                  <a:pt x="609600" y="396240"/>
                </a:cubicBezTo>
                <a:cubicBezTo>
                  <a:pt x="721360" y="520700"/>
                  <a:pt x="886460" y="915670"/>
                  <a:pt x="1051560" y="1310640"/>
                </a:cubicBez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17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Partitioning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Methods to break a network into sets of connected components </a:t>
            </a:r>
            <a:r>
              <a:rPr lang="en-US"/>
              <a:t>called </a:t>
            </a:r>
            <a:r>
              <a:rPr lang="en-US" i="1"/>
              <a:t>regions</a:t>
            </a:r>
          </a:p>
          <a:p>
            <a:r>
              <a:rPr lang="en-US"/>
              <a:t>Many </a:t>
            </a:r>
            <a:r>
              <a:rPr lang="en-US" dirty="0"/>
              <a:t>general approaches</a:t>
            </a:r>
          </a:p>
          <a:p>
            <a:pPr lvl="1"/>
            <a:r>
              <a:rPr lang="en-US" b="1" dirty="0"/>
              <a:t>Divisive methods</a:t>
            </a:r>
            <a:r>
              <a:rPr lang="en-US" dirty="0"/>
              <a:t>: Repeatedly identify and remove edges connecting densely connected regions</a:t>
            </a:r>
          </a:p>
          <a:p>
            <a:pPr lvl="1"/>
            <a:r>
              <a:rPr lang="en-US" b="1" dirty="0"/>
              <a:t>Agglomerative methods</a:t>
            </a:r>
            <a:r>
              <a:rPr lang="en-US" dirty="0"/>
              <a:t>: Repeatedly identify and merge nodes that likely belong in the same region</a:t>
            </a:r>
          </a:p>
        </p:txBody>
      </p:sp>
    </p:spTree>
    <p:extLst>
      <p:ext uri="{BB962C8B-B14F-4D97-AF65-F5344CB8AC3E}">
        <p14:creationId xmlns:p14="http://schemas.microsoft.com/office/powerpoint/2010/main" val="21121633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Computing Edge </a:t>
            </a:r>
            <a:br>
              <a:rPr lang="en-US" dirty="0"/>
            </a:br>
            <a:r>
              <a:rPr lang="en-US" dirty="0"/>
              <a:t>Betweenness Efficiently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For each node </a:t>
            </a:r>
            <a:r>
              <a:rPr lang="en-US" i="1" dirty="0"/>
              <a:t>N</a:t>
            </a:r>
            <a:r>
              <a:rPr lang="en-US" dirty="0"/>
              <a:t> in the graph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Perform breadth-first search of graph starting at node </a:t>
            </a:r>
            <a:r>
              <a:rPr lang="en-US" i="1" dirty="0"/>
              <a:t>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Determine the number of shortest paths from </a:t>
            </a:r>
            <a:r>
              <a:rPr lang="en-US" i="1" dirty="0"/>
              <a:t>N</a:t>
            </a:r>
            <a:r>
              <a:rPr lang="en-US" dirty="0"/>
              <a:t> to every other node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Based on these numbers, determine the amount of flow from </a:t>
            </a:r>
            <a:r>
              <a:rPr lang="en-US" i="1" dirty="0"/>
              <a:t>N</a:t>
            </a:r>
            <a:r>
              <a:rPr lang="en-US" dirty="0"/>
              <a:t> to all other nodes that use each edge</a:t>
            </a:r>
          </a:p>
          <a:p>
            <a:pPr marL="0" indent="0">
              <a:buNone/>
            </a:pPr>
            <a:r>
              <a:rPr lang="en-US" dirty="0"/>
              <a:t>Divide sum of flow of all edges by 2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524500" y="1826567"/>
            <a:ext cx="3314700" cy="461665"/>
            <a:chOff x="5524500" y="1826567"/>
            <a:chExt cx="3314700" cy="461665"/>
          </a:xfrm>
        </p:grpSpPr>
        <p:cxnSp>
          <p:nvCxnSpPr>
            <p:cNvPr id="5" name="Straight Arrow Connector 4"/>
            <p:cNvCxnSpPr/>
            <p:nvPr/>
          </p:nvCxnSpPr>
          <p:spPr>
            <a:xfrm flipH="1">
              <a:off x="5524500" y="2057400"/>
              <a:ext cx="342900" cy="0"/>
            </a:xfrm>
            <a:prstGeom prst="straightConnector1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5943600" y="1826567"/>
              <a:ext cx="2895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</a:rPr>
                <a:t>Repeat for B, C, etc.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31430" y="5974080"/>
            <a:ext cx="7798170" cy="550872"/>
            <a:chOff x="431430" y="5974080"/>
            <a:chExt cx="7798170" cy="550872"/>
          </a:xfrm>
        </p:grpSpPr>
        <p:sp>
          <p:nvSpPr>
            <p:cNvPr id="8" name="Freeform 7"/>
            <p:cNvSpPr/>
            <p:nvPr/>
          </p:nvSpPr>
          <p:spPr>
            <a:xfrm>
              <a:off x="431430" y="5974080"/>
              <a:ext cx="330570" cy="320040"/>
            </a:xfrm>
            <a:custGeom>
              <a:avLst/>
              <a:gdLst>
                <a:gd name="connsiteX0" fmla="*/ 239130 w 330570"/>
                <a:gd name="connsiteY0" fmla="*/ 0 h 320040"/>
                <a:gd name="connsiteX1" fmla="*/ 41010 w 330570"/>
                <a:gd name="connsiteY1" fmla="*/ 152400 h 320040"/>
                <a:gd name="connsiteX2" fmla="*/ 25770 w 330570"/>
                <a:gd name="connsiteY2" fmla="*/ 289560 h 320040"/>
                <a:gd name="connsiteX3" fmla="*/ 330570 w 330570"/>
                <a:gd name="connsiteY3" fmla="*/ 320040 h 32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570" h="320040">
                  <a:moveTo>
                    <a:pt x="239130" y="0"/>
                  </a:moveTo>
                  <a:cubicBezTo>
                    <a:pt x="157850" y="52070"/>
                    <a:pt x="76570" y="104140"/>
                    <a:pt x="41010" y="152400"/>
                  </a:cubicBezTo>
                  <a:cubicBezTo>
                    <a:pt x="5450" y="200660"/>
                    <a:pt x="-22490" y="261620"/>
                    <a:pt x="25770" y="289560"/>
                  </a:cubicBezTo>
                  <a:cubicBezTo>
                    <a:pt x="74030" y="317500"/>
                    <a:pt x="202300" y="318770"/>
                    <a:pt x="330570" y="320040"/>
                  </a:cubicBezTo>
                </a:path>
              </a:pathLst>
            </a:custGeom>
            <a:noFill/>
            <a:ln>
              <a:head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2000" y="6063287"/>
              <a:ext cx="7467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</a:rPr>
                <a:t>Since sum includes flow from A </a:t>
              </a:r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  <a:sym typeface="Wingdings" pitchFamily="2" charset="2"/>
                </a:rPr>
                <a:t> B and B  A, etc.</a:t>
              </a:r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264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423092" y="2999459"/>
            <a:ext cx="736853" cy="73434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" name="Oval 9"/>
          <p:cNvSpPr/>
          <p:nvPr/>
        </p:nvSpPr>
        <p:spPr>
          <a:xfrm>
            <a:off x="5035866" y="2999459"/>
            <a:ext cx="736853" cy="73434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7" name="Oval 6"/>
          <p:cNvSpPr/>
          <p:nvPr/>
        </p:nvSpPr>
        <p:spPr>
          <a:xfrm>
            <a:off x="2311906" y="1856459"/>
            <a:ext cx="736853" cy="73434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838200" y="1856458"/>
            <a:ext cx="736853" cy="73434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1575053" y="713459"/>
            <a:ext cx="736853" cy="73434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4" name="Straight Arrow Connector 13"/>
          <p:cNvCxnSpPr>
            <a:stCxn id="9" idx="3"/>
            <a:endCxn id="8" idx="0"/>
          </p:cNvCxnSpPr>
          <p:nvPr/>
        </p:nvCxnSpPr>
        <p:spPr>
          <a:xfrm flipH="1">
            <a:off x="1206627" y="1340258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0"/>
            <a:endCxn id="9" idx="5"/>
          </p:cNvCxnSpPr>
          <p:nvPr/>
        </p:nvCxnSpPr>
        <p:spPr>
          <a:xfrm flipH="1" flipV="1">
            <a:off x="2203996" y="1340258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2"/>
            <a:endCxn id="8" idx="6"/>
          </p:cNvCxnSpPr>
          <p:nvPr/>
        </p:nvCxnSpPr>
        <p:spPr>
          <a:xfrm flipH="1" flipV="1">
            <a:off x="1575053" y="2223629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620000" y="1856457"/>
            <a:ext cx="736853" cy="73434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32" name="Oval 31"/>
          <p:cNvSpPr/>
          <p:nvPr/>
        </p:nvSpPr>
        <p:spPr>
          <a:xfrm>
            <a:off x="6146294" y="1856456"/>
            <a:ext cx="736853" cy="73434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3" name="Oval 32"/>
          <p:cNvSpPr/>
          <p:nvPr/>
        </p:nvSpPr>
        <p:spPr>
          <a:xfrm>
            <a:off x="6883147" y="713457"/>
            <a:ext cx="736853" cy="73434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34" name="Straight Arrow Connector 33"/>
          <p:cNvCxnSpPr>
            <a:stCxn id="33" idx="3"/>
            <a:endCxn id="32" idx="0"/>
          </p:cNvCxnSpPr>
          <p:nvPr/>
        </p:nvCxnSpPr>
        <p:spPr>
          <a:xfrm flipH="1">
            <a:off x="6514721" y="1340256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1" idx="0"/>
            <a:endCxn id="33" idx="5"/>
          </p:cNvCxnSpPr>
          <p:nvPr/>
        </p:nvCxnSpPr>
        <p:spPr>
          <a:xfrm flipH="1" flipV="1">
            <a:off x="7512090" y="1340256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2"/>
            <a:endCxn id="32" idx="6"/>
          </p:cNvCxnSpPr>
          <p:nvPr/>
        </p:nvCxnSpPr>
        <p:spPr>
          <a:xfrm flipH="1" flipV="1">
            <a:off x="6883147" y="2223627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2311906" y="4218659"/>
            <a:ext cx="736853" cy="73434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8" name="Oval 37"/>
          <p:cNvSpPr/>
          <p:nvPr/>
        </p:nvSpPr>
        <p:spPr>
          <a:xfrm>
            <a:off x="873673" y="4218659"/>
            <a:ext cx="736853" cy="73434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9" name="Oval 38"/>
          <p:cNvSpPr/>
          <p:nvPr/>
        </p:nvSpPr>
        <p:spPr>
          <a:xfrm>
            <a:off x="1610527" y="5361659"/>
            <a:ext cx="736853" cy="73434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</a:p>
        </p:txBody>
      </p:sp>
      <p:cxnSp>
        <p:nvCxnSpPr>
          <p:cNvPr id="40" name="Straight Arrow Connector 39"/>
          <p:cNvCxnSpPr>
            <a:stCxn id="39" idx="1"/>
            <a:endCxn id="38" idx="4"/>
          </p:cNvCxnSpPr>
          <p:nvPr/>
        </p:nvCxnSpPr>
        <p:spPr>
          <a:xfrm flipH="1" flipV="1">
            <a:off x="1242100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7" idx="4"/>
            <a:endCxn id="39" idx="7"/>
          </p:cNvCxnSpPr>
          <p:nvPr/>
        </p:nvCxnSpPr>
        <p:spPr>
          <a:xfrm flipH="1">
            <a:off x="2239470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2"/>
            <a:endCxn id="38" idx="6"/>
          </p:cNvCxnSpPr>
          <p:nvPr/>
        </p:nvCxnSpPr>
        <p:spPr>
          <a:xfrm flipH="1">
            <a:off x="1610526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7584527" y="4218659"/>
            <a:ext cx="736853" cy="73434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54" name="Oval 53"/>
          <p:cNvSpPr/>
          <p:nvPr/>
        </p:nvSpPr>
        <p:spPr>
          <a:xfrm>
            <a:off x="6146294" y="4218659"/>
            <a:ext cx="736853" cy="73434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55" name="Oval 54"/>
          <p:cNvSpPr/>
          <p:nvPr/>
        </p:nvSpPr>
        <p:spPr>
          <a:xfrm>
            <a:off x="6883148" y="5361659"/>
            <a:ext cx="736853" cy="73434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14</a:t>
            </a:r>
          </a:p>
        </p:txBody>
      </p:sp>
      <p:cxnSp>
        <p:nvCxnSpPr>
          <p:cNvPr id="56" name="Straight Arrow Connector 55"/>
          <p:cNvCxnSpPr>
            <a:stCxn id="55" idx="1"/>
            <a:endCxn id="54" idx="4"/>
          </p:cNvCxnSpPr>
          <p:nvPr/>
        </p:nvCxnSpPr>
        <p:spPr>
          <a:xfrm flipH="1" flipV="1">
            <a:off x="6514721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3" idx="4"/>
            <a:endCxn id="55" idx="7"/>
          </p:cNvCxnSpPr>
          <p:nvPr/>
        </p:nvCxnSpPr>
        <p:spPr>
          <a:xfrm flipH="1">
            <a:off x="7512091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3" idx="2"/>
            <a:endCxn id="54" idx="6"/>
          </p:cNvCxnSpPr>
          <p:nvPr/>
        </p:nvCxnSpPr>
        <p:spPr>
          <a:xfrm flipH="1">
            <a:off x="6883147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6" idx="1"/>
            <a:endCxn id="7" idx="5"/>
          </p:cNvCxnSpPr>
          <p:nvPr/>
        </p:nvCxnSpPr>
        <p:spPr>
          <a:xfrm flipH="1" flipV="1">
            <a:off x="2940849" y="2483258"/>
            <a:ext cx="590153" cy="6237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7" idx="7"/>
          </p:cNvCxnSpPr>
          <p:nvPr/>
        </p:nvCxnSpPr>
        <p:spPr>
          <a:xfrm flipH="1">
            <a:off x="2940849" y="3626258"/>
            <a:ext cx="590153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0" idx="2"/>
          </p:cNvCxnSpPr>
          <p:nvPr/>
        </p:nvCxnSpPr>
        <p:spPr>
          <a:xfrm flipH="1">
            <a:off x="4159945" y="3366630"/>
            <a:ext cx="875921" cy="141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7"/>
            <a:endCxn id="32" idx="3"/>
          </p:cNvCxnSpPr>
          <p:nvPr/>
        </p:nvCxnSpPr>
        <p:spPr>
          <a:xfrm flipV="1">
            <a:off x="5664809" y="2483255"/>
            <a:ext cx="589395" cy="623746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4" idx="1"/>
            <a:endCxn id="10" idx="5"/>
          </p:cNvCxnSpPr>
          <p:nvPr/>
        </p:nvCxnSpPr>
        <p:spPr>
          <a:xfrm flipH="1" flipV="1">
            <a:off x="5664809" y="3626258"/>
            <a:ext cx="589395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3" name="TextBox 2072"/>
          <p:cNvSpPr txBox="1"/>
          <p:nvPr/>
        </p:nvSpPr>
        <p:spPr>
          <a:xfrm>
            <a:off x="2977446" y="381000"/>
            <a:ext cx="3240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Divisive Methods</a:t>
            </a:r>
          </a:p>
        </p:txBody>
      </p:sp>
    </p:spTree>
    <p:extLst>
      <p:ext uri="{BB962C8B-B14F-4D97-AF65-F5344CB8AC3E}">
        <p14:creationId xmlns:p14="http://schemas.microsoft.com/office/powerpoint/2010/main" val="355345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423092" y="2999459"/>
            <a:ext cx="736853" cy="73434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" name="Oval 9"/>
          <p:cNvSpPr/>
          <p:nvPr/>
        </p:nvSpPr>
        <p:spPr>
          <a:xfrm>
            <a:off x="5035866" y="2999459"/>
            <a:ext cx="736853" cy="73434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7" name="Oval 6"/>
          <p:cNvSpPr/>
          <p:nvPr/>
        </p:nvSpPr>
        <p:spPr>
          <a:xfrm>
            <a:off x="2311906" y="1856459"/>
            <a:ext cx="736853" cy="73434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838200" y="1856458"/>
            <a:ext cx="736853" cy="73434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1575053" y="713459"/>
            <a:ext cx="736853" cy="73434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4" name="Straight Arrow Connector 13"/>
          <p:cNvCxnSpPr>
            <a:stCxn id="9" idx="3"/>
            <a:endCxn id="8" idx="0"/>
          </p:cNvCxnSpPr>
          <p:nvPr/>
        </p:nvCxnSpPr>
        <p:spPr>
          <a:xfrm flipH="1">
            <a:off x="1206627" y="1340258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0"/>
            <a:endCxn id="9" idx="5"/>
          </p:cNvCxnSpPr>
          <p:nvPr/>
        </p:nvCxnSpPr>
        <p:spPr>
          <a:xfrm flipH="1" flipV="1">
            <a:off x="2203996" y="1340258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2"/>
            <a:endCxn id="8" idx="6"/>
          </p:cNvCxnSpPr>
          <p:nvPr/>
        </p:nvCxnSpPr>
        <p:spPr>
          <a:xfrm flipH="1" flipV="1">
            <a:off x="1575053" y="2223629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620000" y="1856457"/>
            <a:ext cx="736853" cy="73434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32" name="Oval 31"/>
          <p:cNvSpPr/>
          <p:nvPr/>
        </p:nvSpPr>
        <p:spPr>
          <a:xfrm>
            <a:off x="6146294" y="1856456"/>
            <a:ext cx="736853" cy="73434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3" name="Oval 32"/>
          <p:cNvSpPr/>
          <p:nvPr/>
        </p:nvSpPr>
        <p:spPr>
          <a:xfrm>
            <a:off x="6883147" y="713457"/>
            <a:ext cx="736853" cy="73434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34" name="Straight Arrow Connector 33"/>
          <p:cNvCxnSpPr>
            <a:stCxn id="33" idx="3"/>
            <a:endCxn id="32" idx="0"/>
          </p:cNvCxnSpPr>
          <p:nvPr/>
        </p:nvCxnSpPr>
        <p:spPr>
          <a:xfrm flipH="1">
            <a:off x="6514721" y="1340256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1" idx="0"/>
            <a:endCxn id="33" idx="5"/>
          </p:cNvCxnSpPr>
          <p:nvPr/>
        </p:nvCxnSpPr>
        <p:spPr>
          <a:xfrm flipH="1" flipV="1">
            <a:off x="7512090" y="1340256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2"/>
            <a:endCxn id="32" idx="6"/>
          </p:cNvCxnSpPr>
          <p:nvPr/>
        </p:nvCxnSpPr>
        <p:spPr>
          <a:xfrm flipH="1" flipV="1">
            <a:off x="6883147" y="2223627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2311906" y="4218659"/>
            <a:ext cx="736853" cy="73434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8" name="Oval 37"/>
          <p:cNvSpPr/>
          <p:nvPr/>
        </p:nvSpPr>
        <p:spPr>
          <a:xfrm>
            <a:off x="873673" y="4218659"/>
            <a:ext cx="736853" cy="73434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9" name="Oval 38"/>
          <p:cNvSpPr/>
          <p:nvPr/>
        </p:nvSpPr>
        <p:spPr>
          <a:xfrm>
            <a:off x="1610527" y="5361659"/>
            <a:ext cx="736853" cy="73434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</a:p>
        </p:txBody>
      </p:sp>
      <p:cxnSp>
        <p:nvCxnSpPr>
          <p:cNvPr id="40" name="Straight Arrow Connector 39"/>
          <p:cNvCxnSpPr>
            <a:stCxn id="39" idx="1"/>
            <a:endCxn id="38" idx="4"/>
          </p:cNvCxnSpPr>
          <p:nvPr/>
        </p:nvCxnSpPr>
        <p:spPr>
          <a:xfrm flipH="1" flipV="1">
            <a:off x="1242100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7" idx="4"/>
            <a:endCxn id="39" idx="7"/>
          </p:cNvCxnSpPr>
          <p:nvPr/>
        </p:nvCxnSpPr>
        <p:spPr>
          <a:xfrm flipH="1">
            <a:off x="2239470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2"/>
            <a:endCxn id="38" idx="6"/>
          </p:cNvCxnSpPr>
          <p:nvPr/>
        </p:nvCxnSpPr>
        <p:spPr>
          <a:xfrm flipH="1">
            <a:off x="1610526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7584527" y="4218659"/>
            <a:ext cx="736853" cy="73434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54" name="Oval 53"/>
          <p:cNvSpPr/>
          <p:nvPr/>
        </p:nvSpPr>
        <p:spPr>
          <a:xfrm>
            <a:off x="6146294" y="4218659"/>
            <a:ext cx="736853" cy="73434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55" name="Oval 54"/>
          <p:cNvSpPr/>
          <p:nvPr/>
        </p:nvSpPr>
        <p:spPr>
          <a:xfrm>
            <a:off x="6883148" y="5361659"/>
            <a:ext cx="736853" cy="73434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14</a:t>
            </a:r>
          </a:p>
        </p:txBody>
      </p:sp>
      <p:cxnSp>
        <p:nvCxnSpPr>
          <p:cNvPr id="56" name="Straight Arrow Connector 55"/>
          <p:cNvCxnSpPr>
            <a:stCxn id="55" idx="1"/>
            <a:endCxn id="54" idx="4"/>
          </p:cNvCxnSpPr>
          <p:nvPr/>
        </p:nvCxnSpPr>
        <p:spPr>
          <a:xfrm flipH="1" flipV="1">
            <a:off x="6514721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3" idx="4"/>
            <a:endCxn id="55" idx="7"/>
          </p:cNvCxnSpPr>
          <p:nvPr/>
        </p:nvCxnSpPr>
        <p:spPr>
          <a:xfrm flipH="1">
            <a:off x="7512091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3" idx="2"/>
            <a:endCxn id="54" idx="6"/>
          </p:cNvCxnSpPr>
          <p:nvPr/>
        </p:nvCxnSpPr>
        <p:spPr>
          <a:xfrm flipH="1">
            <a:off x="6883147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6" idx="1"/>
            <a:endCxn id="7" idx="5"/>
          </p:cNvCxnSpPr>
          <p:nvPr/>
        </p:nvCxnSpPr>
        <p:spPr>
          <a:xfrm flipH="1" flipV="1">
            <a:off x="2940849" y="2483258"/>
            <a:ext cx="590153" cy="6237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7" idx="7"/>
          </p:cNvCxnSpPr>
          <p:nvPr/>
        </p:nvCxnSpPr>
        <p:spPr>
          <a:xfrm flipH="1">
            <a:off x="2940849" y="3626258"/>
            <a:ext cx="590153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0" idx="2"/>
          </p:cNvCxnSpPr>
          <p:nvPr/>
        </p:nvCxnSpPr>
        <p:spPr>
          <a:xfrm flipH="1">
            <a:off x="4159945" y="3366630"/>
            <a:ext cx="875921" cy="141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7"/>
            <a:endCxn id="32" idx="3"/>
          </p:cNvCxnSpPr>
          <p:nvPr/>
        </p:nvCxnSpPr>
        <p:spPr>
          <a:xfrm flipV="1">
            <a:off x="5664809" y="2483255"/>
            <a:ext cx="589395" cy="623746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4" idx="1"/>
            <a:endCxn id="10" idx="5"/>
          </p:cNvCxnSpPr>
          <p:nvPr/>
        </p:nvCxnSpPr>
        <p:spPr>
          <a:xfrm flipH="1" flipV="1">
            <a:off x="5664809" y="3626258"/>
            <a:ext cx="589395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3" name="TextBox 2072"/>
          <p:cNvSpPr txBox="1"/>
          <p:nvPr/>
        </p:nvSpPr>
        <p:spPr>
          <a:xfrm>
            <a:off x="2977446" y="381000"/>
            <a:ext cx="32409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Agglomerative</a:t>
            </a:r>
            <a:br>
              <a:rPr lang="en-US" sz="3200" dirty="0"/>
            </a:br>
            <a:r>
              <a:rPr lang="en-US" sz="3200" dirty="0"/>
              <a:t>Methods</a:t>
            </a:r>
          </a:p>
        </p:txBody>
      </p:sp>
      <p:sp>
        <p:nvSpPr>
          <p:cNvPr id="2" name="Oval 1"/>
          <p:cNvSpPr/>
          <p:nvPr/>
        </p:nvSpPr>
        <p:spPr>
          <a:xfrm>
            <a:off x="609600" y="533400"/>
            <a:ext cx="2626325" cy="2573601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920674" y="533399"/>
            <a:ext cx="2626325" cy="2573601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65790" y="3666199"/>
            <a:ext cx="2626325" cy="2573601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920673" y="3626258"/>
            <a:ext cx="2626325" cy="2573601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5432" y="381001"/>
            <a:ext cx="4287968" cy="61722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856032" y="350520"/>
            <a:ext cx="4287968" cy="61722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6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Girvan-Newman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Proposed by Girvan and Newman in 2002: </a:t>
            </a:r>
            <a:r>
              <a:rPr lang="en-US" dirty="0">
                <a:hlinkClick r:id="rId2"/>
              </a:rPr>
              <a:t>Community structure in social and biological networks</a:t>
            </a:r>
            <a:endParaRPr lang="en-US" dirty="0"/>
          </a:p>
          <a:p>
            <a:r>
              <a:rPr lang="en-US" dirty="0"/>
              <a:t>Divisive method</a:t>
            </a:r>
          </a:p>
          <a:p>
            <a:r>
              <a:rPr lang="en-US" dirty="0"/>
              <a:t>Identifies edges to </a:t>
            </a:r>
            <a:r>
              <a:rPr lang="en-US"/>
              <a:t>remove using </a:t>
            </a:r>
            <a:r>
              <a:rPr lang="en-US" i="1" dirty="0"/>
              <a:t>edge </a:t>
            </a:r>
            <a:r>
              <a:rPr lang="en-US" i="1"/>
              <a:t>betweenness </a:t>
            </a:r>
            <a:endParaRPr lang="en-US" dirty="0"/>
          </a:p>
          <a:p>
            <a:r>
              <a:rPr lang="en-US" b="1" dirty="0"/>
              <a:t>Edge betweenness</a:t>
            </a:r>
            <a:r>
              <a:rPr lang="en-US" dirty="0"/>
              <a:t>: Total amount of “flow” an edge carries between all pairs of nodes where a single unit of flow between two nodes divides itself evenly among all shortest paths between the nodes (1/</a:t>
            </a:r>
            <a:r>
              <a:rPr lang="en-US" i="1" dirty="0"/>
              <a:t>k</a:t>
            </a:r>
            <a:r>
              <a:rPr lang="en-US" dirty="0"/>
              <a:t> units flow along each of</a:t>
            </a:r>
            <a:r>
              <a:rPr lang="en-US" i="1" dirty="0"/>
              <a:t> k </a:t>
            </a:r>
            <a:r>
              <a:rPr lang="en-US" dirty="0"/>
              <a:t>shortest paths)</a:t>
            </a:r>
          </a:p>
        </p:txBody>
      </p:sp>
    </p:spTree>
    <p:extLst>
      <p:ext uri="{BB962C8B-B14F-4D97-AF65-F5344CB8AC3E}">
        <p14:creationId xmlns:p14="http://schemas.microsoft.com/office/powerpoint/2010/main" val="3229935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423092" y="2999459"/>
            <a:ext cx="736853" cy="73434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" name="Oval 9"/>
          <p:cNvSpPr/>
          <p:nvPr/>
        </p:nvSpPr>
        <p:spPr>
          <a:xfrm>
            <a:off x="5035866" y="2999459"/>
            <a:ext cx="736853" cy="73434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7" name="Oval 6"/>
          <p:cNvSpPr/>
          <p:nvPr/>
        </p:nvSpPr>
        <p:spPr>
          <a:xfrm>
            <a:off x="2311906" y="1856459"/>
            <a:ext cx="736853" cy="73434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838200" y="1856458"/>
            <a:ext cx="736853" cy="73434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1575053" y="713459"/>
            <a:ext cx="736853" cy="73434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4" name="Straight Arrow Connector 13"/>
          <p:cNvCxnSpPr>
            <a:stCxn id="9" idx="3"/>
            <a:endCxn id="8" idx="0"/>
          </p:cNvCxnSpPr>
          <p:nvPr/>
        </p:nvCxnSpPr>
        <p:spPr>
          <a:xfrm flipH="1">
            <a:off x="1206627" y="1340258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0"/>
            <a:endCxn id="9" idx="5"/>
          </p:cNvCxnSpPr>
          <p:nvPr/>
        </p:nvCxnSpPr>
        <p:spPr>
          <a:xfrm flipH="1" flipV="1">
            <a:off x="2203996" y="1340258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2"/>
            <a:endCxn id="8" idx="6"/>
          </p:cNvCxnSpPr>
          <p:nvPr/>
        </p:nvCxnSpPr>
        <p:spPr>
          <a:xfrm flipH="1" flipV="1">
            <a:off x="1575053" y="2223629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620000" y="1856457"/>
            <a:ext cx="736853" cy="73434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32" name="Oval 31"/>
          <p:cNvSpPr/>
          <p:nvPr/>
        </p:nvSpPr>
        <p:spPr>
          <a:xfrm>
            <a:off x="6146294" y="1856456"/>
            <a:ext cx="736853" cy="73434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3" name="Oval 32"/>
          <p:cNvSpPr/>
          <p:nvPr/>
        </p:nvSpPr>
        <p:spPr>
          <a:xfrm>
            <a:off x="6883147" y="713457"/>
            <a:ext cx="736853" cy="73434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34" name="Straight Arrow Connector 33"/>
          <p:cNvCxnSpPr>
            <a:stCxn id="33" idx="3"/>
            <a:endCxn id="32" idx="0"/>
          </p:cNvCxnSpPr>
          <p:nvPr/>
        </p:nvCxnSpPr>
        <p:spPr>
          <a:xfrm flipH="1">
            <a:off x="6514721" y="1340256"/>
            <a:ext cx="476336" cy="51620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1" idx="0"/>
            <a:endCxn id="33" idx="5"/>
          </p:cNvCxnSpPr>
          <p:nvPr/>
        </p:nvCxnSpPr>
        <p:spPr>
          <a:xfrm flipH="1" flipV="1">
            <a:off x="7512090" y="1340256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2"/>
            <a:endCxn id="32" idx="6"/>
          </p:cNvCxnSpPr>
          <p:nvPr/>
        </p:nvCxnSpPr>
        <p:spPr>
          <a:xfrm flipH="1" flipV="1">
            <a:off x="6883147" y="2223627"/>
            <a:ext cx="736853" cy="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2311906" y="4218659"/>
            <a:ext cx="736853" cy="73434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8" name="Oval 37"/>
          <p:cNvSpPr/>
          <p:nvPr/>
        </p:nvSpPr>
        <p:spPr>
          <a:xfrm>
            <a:off x="873673" y="4218659"/>
            <a:ext cx="736853" cy="73434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9" name="Oval 38"/>
          <p:cNvSpPr/>
          <p:nvPr/>
        </p:nvSpPr>
        <p:spPr>
          <a:xfrm>
            <a:off x="1610527" y="5361659"/>
            <a:ext cx="736853" cy="73434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</a:t>
            </a:r>
          </a:p>
        </p:txBody>
      </p:sp>
      <p:cxnSp>
        <p:nvCxnSpPr>
          <p:cNvPr id="40" name="Straight Arrow Connector 39"/>
          <p:cNvCxnSpPr>
            <a:stCxn id="39" idx="1"/>
            <a:endCxn id="38" idx="4"/>
          </p:cNvCxnSpPr>
          <p:nvPr/>
        </p:nvCxnSpPr>
        <p:spPr>
          <a:xfrm flipH="1" flipV="1">
            <a:off x="1242100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7" idx="4"/>
            <a:endCxn id="39" idx="7"/>
          </p:cNvCxnSpPr>
          <p:nvPr/>
        </p:nvCxnSpPr>
        <p:spPr>
          <a:xfrm flipH="1">
            <a:off x="2239470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2"/>
            <a:endCxn id="38" idx="6"/>
          </p:cNvCxnSpPr>
          <p:nvPr/>
        </p:nvCxnSpPr>
        <p:spPr>
          <a:xfrm flipH="1">
            <a:off x="1610526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7584527" y="4218659"/>
            <a:ext cx="736853" cy="73434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54" name="Oval 53"/>
          <p:cNvSpPr/>
          <p:nvPr/>
        </p:nvSpPr>
        <p:spPr>
          <a:xfrm>
            <a:off x="6146294" y="4218659"/>
            <a:ext cx="736853" cy="73434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55" name="Oval 54"/>
          <p:cNvSpPr/>
          <p:nvPr/>
        </p:nvSpPr>
        <p:spPr>
          <a:xfrm>
            <a:off x="6883148" y="5361659"/>
            <a:ext cx="736853" cy="73434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14</a:t>
            </a:r>
          </a:p>
        </p:txBody>
      </p:sp>
      <p:cxnSp>
        <p:nvCxnSpPr>
          <p:cNvPr id="56" name="Straight Arrow Connector 55"/>
          <p:cNvCxnSpPr>
            <a:stCxn id="55" idx="1"/>
            <a:endCxn id="54" idx="4"/>
          </p:cNvCxnSpPr>
          <p:nvPr/>
        </p:nvCxnSpPr>
        <p:spPr>
          <a:xfrm flipH="1" flipV="1">
            <a:off x="6514721" y="4953000"/>
            <a:ext cx="476337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3" idx="4"/>
            <a:endCxn id="55" idx="7"/>
          </p:cNvCxnSpPr>
          <p:nvPr/>
        </p:nvCxnSpPr>
        <p:spPr>
          <a:xfrm flipH="1">
            <a:off x="7512091" y="4953000"/>
            <a:ext cx="440863" cy="516201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3" idx="2"/>
            <a:endCxn id="54" idx="6"/>
          </p:cNvCxnSpPr>
          <p:nvPr/>
        </p:nvCxnSpPr>
        <p:spPr>
          <a:xfrm flipH="1">
            <a:off x="6883147" y="4585830"/>
            <a:ext cx="701380" cy="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6" idx="1"/>
            <a:endCxn id="7" idx="5"/>
          </p:cNvCxnSpPr>
          <p:nvPr/>
        </p:nvCxnSpPr>
        <p:spPr>
          <a:xfrm flipH="1" flipV="1">
            <a:off x="2940849" y="2483258"/>
            <a:ext cx="590153" cy="6237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3"/>
            <a:endCxn id="37" idx="7"/>
          </p:cNvCxnSpPr>
          <p:nvPr/>
        </p:nvCxnSpPr>
        <p:spPr>
          <a:xfrm flipH="1">
            <a:off x="2940849" y="3626258"/>
            <a:ext cx="590153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0" idx="2"/>
          </p:cNvCxnSpPr>
          <p:nvPr/>
        </p:nvCxnSpPr>
        <p:spPr>
          <a:xfrm flipH="1">
            <a:off x="4159945" y="3366630"/>
            <a:ext cx="875921" cy="1410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7"/>
            <a:endCxn id="32" idx="3"/>
          </p:cNvCxnSpPr>
          <p:nvPr/>
        </p:nvCxnSpPr>
        <p:spPr>
          <a:xfrm flipV="1">
            <a:off x="5664809" y="2483255"/>
            <a:ext cx="589395" cy="623746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4" idx="1"/>
            <a:endCxn id="10" idx="5"/>
          </p:cNvCxnSpPr>
          <p:nvPr/>
        </p:nvCxnSpPr>
        <p:spPr>
          <a:xfrm flipH="1" flipV="1">
            <a:off x="5664809" y="3626258"/>
            <a:ext cx="589395" cy="699943"/>
          </a:xfrm>
          <a:prstGeom prst="straightConnector1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3" name="TextBox 2072"/>
          <p:cNvSpPr txBox="1"/>
          <p:nvPr/>
        </p:nvSpPr>
        <p:spPr>
          <a:xfrm>
            <a:off x="2977446" y="381000"/>
            <a:ext cx="32409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Edge Betweenness Example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26790" y="1856456"/>
            <a:ext cx="2632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Calculate total flow over edge 7-8 </a:t>
            </a:r>
          </a:p>
        </p:txBody>
      </p:sp>
      <p:sp>
        <p:nvSpPr>
          <p:cNvPr id="43" name="Freeform 42"/>
          <p:cNvSpPr/>
          <p:nvPr/>
        </p:nvSpPr>
        <p:spPr>
          <a:xfrm rot="3728970">
            <a:off x="4219733" y="2839253"/>
            <a:ext cx="756344" cy="223172"/>
          </a:xfrm>
          <a:custGeom>
            <a:avLst/>
            <a:gdLst>
              <a:gd name="connsiteX0" fmla="*/ 1097280 w 1100857"/>
              <a:gd name="connsiteY0" fmla="*/ 457200 h 457200"/>
              <a:gd name="connsiteX1" fmla="*/ 1036320 w 1100857"/>
              <a:gd name="connsiteY1" fmla="*/ 381000 h 457200"/>
              <a:gd name="connsiteX2" fmla="*/ 655320 w 1100857"/>
              <a:gd name="connsiteY2" fmla="*/ 76200 h 457200"/>
              <a:gd name="connsiteX3" fmla="*/ 472440 w 1100857"/>
              <a:gd name="connsiteY3" fmla="*/ 274320 h 457200"/>
              <a:gd name="connsiteX4" fmla="*/ 0 w 1100857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857" h="457200">
                <a:moveTo>
                  <a:pt x="1097280" y="457200"/>
                </a:moveTo>
                <a:cubicBezTo>
                  <a:pt x="1103630" y="450850"/>
                  <a:pt x="1109980" y="444500"/>
                  <a:pt x="1036320" y="381000"/>
                </a:cubicBezTo>
                <a:cubicBezTo>
                  <a:pt x="962660" y="317500"/>
                  <a:pt x="749300" y="93980"/>
                  <a:pt x="655320" y="76200"/>
                </a:cubicBezTo>
                <a:cubicBezTo>
                  <a:pt x="561340" y="58420"/>
                  <a:pt x="581660" y="287020"/>
                  <a:pt x="472440" y="274320"/>
                </a:cubicBezTo>
                <a:cubicBezTo>
                  <a:pt x="363220" y="261620"/>
                  <a:pt x="181610" y="130810"/>
                  <a:pt x="0" y="0"/>
                </a:cubicBezTo>
              </a:path>
            </a:pathLst>
          </a:custGeom>
          <a:noFill/>
          <a:ln>
            <a:head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309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93mhqR0iLCYRFldPsjzz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55784</TotalTime>
  <Words>1729</Words>
  <Application>Microsoft Office PowerPoint</Application>
  <PresentationFormat>On-screen Show (4:3)</PresentationFormat>
  <Paragraphs>932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Calibri</vt:lpstr>
      <vt:lpstr>Wingdings</vt:lpstr>
      <vt:lpstr>Office Theme</vt:lpstr>
      <vt:lpstr>Graph Partitioning</vt:lpstr>
      <vt:lpstr>PowerPoint Presentation</vt:lpstr>
      <vt:lpstr>PowerPoint Presentation</vt:lpstr>
      <vt:lpstr>PowerPoint Presentation</vt:lpstr>
      <vt:lpstr>Graph Partitioning</vt:lpstr>
      <vt:lpstr>PowerPoint Presentation</vt:lpstr>
      <vt:lpstr>PowerPoint Presentation</vt:lpstr>
      <vt:lpstr>Girvan-Newman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Node Betweenness</vt:lpstr>
      <vt:lpstr>Girvan-Newman Algorithm</vt:lpstr>
      <vt:lpstr>Girvan-Newman Algorithm</vt:lpstr>
      <vt:lpstr>Computing Edge  Betweenness Efficiently</vt:lpstr>
      <vt:lpstr>PowerPoint Presentation</vt:lpstr>
      <vt:lpstr>Computing Edge  Betweenness Efficiently</vt:lpstr>
      <vt:lpstr>PowerPoint Presentation</vt:lpstr>
      <vt:lpstr>Computing Edge  Betweenness Efficiently</vt:lpstr>
      <vt:lpstr>PowerPoint Presentation</vt:lpstr>
      <vt:lpstr>Computing Edge  Betweenness Efficiently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Computing Edge  Betweenness Efficiently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Web Science</dc:title>
  <dc:creator>Frank McCown</dc:creator>
  <cp:lastModifiedBy>Frank McCown</cp:lastModifiedBy>
  <cp:revision>1812</cp:revision>
  <dcterms:created xsi:type="dcterms:W3CDTF">2011-01-04T16:11:25Z</dcterms:created>
  <dcterms:modified xsi:type="dcterms:W3CDTF">2019-10-28T17:52:14Z</dcterms:modified>
</cp:coreProperties>
</file>