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handoutMasterIdLst>
    <p:handoutMasterId r:id="rId69"/>
  </p:handoutMasterIdLst>
  <p:sldIdLst>
    <p:sldId id="256" r:id="rId2"/>
    <p:sldId id="360" r:id="rId3"/>
    <p:sldId id="361" r:id="rId4"/>
    <p:sldId id="362" r:id="rId5"/>
    <p:sldId id="363" r:id="rId6"/>
    <p:sldId id="364" r:id="rId7"/>
    <p:sldId id="366" r:id="rId8"/>
    <p:sldId id="365" r:id="rId9"/>
    <p:sldId id="367" r:id="rId10"/>
    <p:sldId id="369" r:id="rId11"/>
    <p:sldId id="368" r:id="rId12"/>
    <p:sldId id="370" r:id="rId13"/>
    <p:sldId id="371" r:id="rId14"/>
    <p:sldId id="422" r:id="rId15"/>
    <p:sldId id="372" r:id="rId16"/>
    <p:sldId id="373" r:id="rId17"/>
    <p:sldId id="423" r:id="rId18"/>
    <p:sldId id="374" r:id="rId19"/>
    <p:sldId id="377" r:id="rId20"/>
    <p:sldId id="375" r:id="rId21"/>
    <p:sldId id="376" r:id="rId22"/>
    <p:sldId id="378" r:id="rId23"/>
    <p:sldId id="379" r:id="rId24"/>
    <p:sldId id="380" r:id="rId25"/>
    <p:sldId id="381" r:id="rId26"/>
    <p:sldId id="382" r:id="rId27"/>
    <p:sldId id="424" r:id="rId28"/>
    <p:sldId id="383" r:id="rId29"/>
    <p:sldId id="425" r:id="rId30"/>
    <p:sldId id="427" r:id="rId31"/>
    <p:sldId id="428" r:id="rId32"/>
    <p:sldId id="426" r:id="rId33"/>
    <p:sldId id="429" r:id="rId34"/>
    <p:sldId id="430" r:id="rId35"/>
    <p:sldId id="384" r:id="rId36"/>
    <p:sldId id="385" r:id="rId37"/>
    <p:sldId id="386" r:id="rId38"/>
    <p:sldId id="390" r:id="rId39"/>
    <p:sldId id="388" r:id="rId40"/>
    <p:sldId id="389" r:id="rId41"/>
    <p:sldId id="391" r:id="rId42"/>
    <p:sldId id="392" r:id="rId43"/>
    <p:sldId id="393" r:id="rId44"/>
    <p:sldId id="431" r:id="rId45"/>
    <p:sldId id="394" r:id="rId46"/>
    <p:sldId id="395" r:id="rId47"/>
    <p:sldId id="397" r:id="rId48"/>
    <p:sldId id="396" r:id="rId49"/>
    <p:sldId id="398" r:id="rId50"/>
    <p:sldId id="399" r:id="rId51"/>
    <p:sldId id="400" r:id="rId52"/>
    <p:sldId id="401" r:id="rId53"/>
    <p:sldId id="402" r:id="rId54"/>
    <p:sldId id="403" r:id="rId55"/>
    <p:sldId id="409" r:id="rId56"/>
    <p:sldId id="410" r:id="rId57"/>
    <p:sldId id="411" r:id="rId58"/>
    <p:sldId id="412" r:id="rId59"/>
    <p:sldId id="413" r:id="rId60"/>
    <p:sldId id="414" r:id="rId61"/>
    <p:sldId id="415" r:id="rId62"/>
    <p:sldId id="417" r:id="rId63"/>
    <p:sldId id="418" r:id="rId64"/>
    <p:sldId id="419" r:id="rId65"/>
    <p:sldId id="420" r:id="rId66"/>
    <p:sldId id="421" r:id="rId6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8A7E"/>
    <a:srgbClr val="E9EAF7"/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916" autoAdjust="0"/>
  </p:normalViewPr>
  <p:slideViewPr>
    <p:cSldViewPr>
      <p:cViewPr varScale="1">
        <p:scale>
          <a:sx n="87" d="100"/>
          <a:sy n="87" d="100"/>
        </p:scale>
        <p:origin x="33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90C65F-6D79-4D58-97A0-23C1691BD1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0A14BE-539A-45AA-B88F-E34EDB2B78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2344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DAE19D-5339-4756-B8A9-1250AF6B265C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1520A2-ED9F-47E8-A938-FCDAA9B59C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002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LiveJournal is a social networking service where users can keep a blog. Moved to Russia in 2016.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1520A2-ED9F-47E8-A938-FCDAA9B59C94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294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D9B34-50F3-4805-929D-3EDBDB23DF05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hyperlink" Target="http://creativecommons.org/licenses/by-nc-sa/3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nancybenet.com/dont-follow-the-crowd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cornell.edu/home/kleinber/networks-book/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ted.com/talks/nicholas_christakis_the_hidden_influence_of_social_network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jm.org/doi/full/10.1056/NEJMsa066082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ornell.edu/home/kleinber/networks-book/networks-book-ch04.pdf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ornell.edu/home/kleinber/networks-book/networks-book-ch04.pdf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ornell.edu/home/kleinber/networks-book/networks-book-ch04.pdf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c.duke.edu/~jmoody77/ajs_reprint.pd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ornell.edu/home/kleinber/networks-book/networks-book-ch04.pdf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ornell.edu/home/kleinber/networks-book/networks-book-ch04.pdf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ornell.edu/home/kleinber/networks-book/networks-book-ch04.pdf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ornell.edu/home/kleinber/networks-book/networks-book-ch04.pdf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ideurbanworld.blogspot.com/2011/08/race-ethnicity-social-class-are-most.html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c.duke.edu/~jmoody77/ajs_reprint.pd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ornell.edu/home/kleinber/networks-book/networks-book-ch04.pdf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://ccl.northwestern.edu/netlogo/models/Segregation" TargetMode="External"/><Relationship Id="rId2" Type="http://schemas.openxmlformats.org/officeDocument/2006/relationships/hyperlink" Target="http://nifty.stanford.edu/2014/mccown-schelling-model-segregation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loud.anylogic.com/model/a52d5c19-6a04-4ade-bea4-c2f7d470d037?mode=SETTINGS" TargetMode="External"/><Relationship Id="rId4" Type="http://schemas.openxmlformats.org/officeDocument/2006/relationships/hyperlink" Target="http://cs.gmu.edu/~eclab/projects/mason/projects/schelling/" TargetMode="Externa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9000"/>
            <a:lum/>
          </a:blip>
          <a:srcRect/>
          <a:stretch>
            <a:fillRect l="22000" t="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848600" cy="147002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Formation of Social Networks:</a:t>
            </a:r>
            <a:br>
              <a:rPr lang="en-US" b="1" dirty="0"/>
            </a:br>
            <a:r>
              <a:rPr lang="en-US" b="1" dirty="0"/>
              <a:t>Homophily, Social Influence, </a:t>
            </a:r>
            <a:br>
              <a:rPr lang="en-US" b="1" dirty="0"/>
            </a:br>
            <a:r>
              <a:rPr lang="en-US" b="1" dirty="0"/>
              <a:t>&amp; Affiliation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Dr. Frank McCown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Intro to Web Science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Harding University</a:t>
            </a:r>
          </a:p>
        </p:txBody>
      </p:sp>
      <p:sp>
        <p:nvSpPr>
          <p:cNvPr id="6" name="TextBox 5"/>
          <p:cNvSpPr txBox="1"/>
          <p:nvPr>
            <p:custDataLst>
              <p:tags r:id="rId1"/>
            </p:custDataLst>
          </p:nvPr>
        </p:nvSpPr>
        <p:spPr>
          <a:xfrm>
            <a:off x="800100" y="5983069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This work is licensed under a </a:t>
            </a:r>
            <a:r>
              <a:rPr lang="en-US" dirty="0">
                <a:hlinkClick r:id="rId4"/>
              </a:rPr>
              <a:t>Creative Commons Attribution-</a:t>
            </a:r>
            <a:r>
              <a:rPr lang="en-US" dirty="0" err="1">
                <a:hlinkClick r:id="rId4"/>
              </a:rPr>
              <a:t>NonCommercial</a:t>
            </a:r>
            <a:r>
              <a:rPr lang="en-US" dirty="0">
                <a:hlinkClick r:id="rId4"/>
              </a:rPr>
              <a:t>-</a:t>
            </a:r>
            <a:r>
              <a:rPr lang="en-US" dirty="0" err="1">
                <a:hlinkClick r:id="rId4"/>
              </a:rPr>
              <a:t>ShareAlike</a:t>
            </a:r>
            <a:r>
              <a:rPr lang="en-US" dirty="0">
                <a:hlinkClick r:id="rId4"/>
              </a:rPr>
              <a:t> 3.0 </a:t>
            </a:r>
            <a:r>
              <a:rPr lang="en-US" dirty="0" err="1">
                <a:hlinkClick r:id="rId4"/>
              </a:rPr>
              <a:t>Unported</a:t>
            </a:r>
            <a:r>
              <a:rPr lang="en-US" dirty="0">
                <a:hlinkClick r:id="rId4"/>
              </a:rPr>
              <a:t> License</a:t>
            </a:r>
            <a:endParaRPr lang="en-US" b="1" dirty="0"/>
          </a:p>
        </p:txBody>
      </p:sp>
      <p:pic>
        <p:nvPicPr>
          <p:cNvPr id="7" name="Picture 2" descr="Creative Commons Licen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0" y="5638800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7" name="Straight Arrow Connector 86"/>
          <p:cNvCxnSpPr/>
          <p:nvPr/>
        </p:nvCxnSpPr>
        <p:spPr>
          <a:xfrm flipH="1" flipV="1">
            <a:off x="1036913" y="2804609"/>
            <a:ext cx="911770" cy="2205284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0132" y="609600"/>
            <a:ext cx="7315200" cy="6857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/>
              <a:t>Homophily Test</a:t>
            </a:r>
            <a:r>
              <a:rPr lang="en-US" sz="2800" dirty="0"/>
              <a:t>: If the fraction of heterogeneous (cross-gender) edges is significantly less than 2</a:t>
            </a:r>
            <a:r>
              <a:rPr lang="en-US" sz="2800" i="1" dirty="0"/>
              <a:t>pq</a:t>
            </a:r>
            <a:r>
              <a:rPr lang="en-US" sz="2800" dirty="0"/>
              <a:t> then there is evidence for homophily</a:t>
            </a:r>
          </a:p>
          <a:p>
            <a:pPr algn="ctr"/>
            <a:endParaRPr lang="en-US" sz="2400" dirty="0"/>
          </a:p>
        </p:txBody>
      </p:sp>
      <p:cxnSp>
        <p:nvCxnSpPr>
          <p:cNvPr id="4" name="Straight Arrow Connector 3"/>
          <p:cNvCxnSpPr>
            <a:stCxn id="38" idx="1"/>
            <a:endCxn id="11" idx="5"/>
          </p:cNvCxnSpPr>
          <p:nvPr/>
        </p:nvCxnSpPr>
        <p:spPr>
          <a:xfrm flipH="1" flipV="1">
            <a:off x="1225638" y="3009041"/>
            <a:ext cx="525286" cy="432268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>
            <a:stCxn id="8" idx="2"/>
            <a:endCxn id="12" idx="6"/>
          </p:cNvCxnSpPr>
          <p:nvPr/>
        </p:nvCxnSpPr>
        <p:spPr>
          <a:xfrm flipH="1">
            <a:off x="1388022" y="6040852"/>
            <a:ext cx="1144182" cy="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8" idx="7"/>
          </p:cNvCxnSpPr>
          <p:nvPr/>
        </p:nvCxnSpPr>
        <p:spPr>
          <a:xfrm flipV="1">
            <a:off x="3072042" y="4422730"/>
            <a:ext cx="632460" cy="141369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2532204" y="5751741"/>
            <a:ext cx="632460" cy="57822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>
            <a:stCxn id="7" idx="2"/>
            <a:endCxn id="11" idx="6"/>
          </p:cNvCxnSpPr>
          <p:nvPr/>
        </p:nvCxnSpPr>
        <p:spPr>
          <a:xfrm flipH="1">
            <a:off x="1318260" y="2803711"/>
            <a:ext cx="1753782" cy="898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12" idx="0"/>
            <a:endCxn id="11" idx="4"/>
          </p:cNvCxnSpPr>
          <p:nvPr/>
        </p:nvCxnSpPr>
        <p:spPr>
          <a:xfrm flipH="1" flipV="1">
            <a:off x="1002030" y="3093720"/>
            <a:ext cx="69762" cy="265802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685800" y="2515498"/>
            <a:ext cx="632460" cy="57822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55562" y="5751741"/>
            <a:ext cx="632460" cy="57822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3422430" y="2804609"/>
            <a:ext cx="316230" cy="1523208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1658302" y="3356630"/>
            <a:ext cx="632460" cy="57822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3422430" y="4100215"/>
            <a:ext cx="632460" cy="578222"/>
          </a:xfrm>
          <a:prstGeom prst="ellipse">
            <a:avLst/>
          </a:prstGeom>
          <a:solidFill>
            <a:srgbClr val="FE8A7E"/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5010850" y="4304647"/>
            <a:ext cx="632460" cy="578222"/>
          </a:xfrm>
          <a:prstGeom prst="ellipse">
            <a:avLst/>
          </a:prstGeom>
          <a:solidFill>
            <a:srgbClr val="FE8A7E"/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4357676" y="5524224"/>
            <a:ext cx="632460" cy="578222"/>
          </a:xfrm>
          <a:prstGeom prst="ellipse">
            <a:avLst/>
          </a:prstGeom>
          <a:solidFill>
            <a:srgbClr val="FE8A7E"/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50" name="Straight Arrow Connector 49"/>
          <p:cNvCxnSpPr>
            <a:stCxn id="38" idx="7"/>
          </p:cNvCxnSpPr>
          <p:nvPr/>
        </p:nvCxnSpPr>
        <p:spPr>
          <a:xfrm flipV="1">
            <a:off x="2198140" y="2804609"/>
            <a:ext cx="1190132" cy="63670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38" idx="4"/>
            <a:endCxn id="39" idx="0"/>
          </p:cNvCxnSpPr>
          <p:nvPr/>
        </p:nvCxnSpPr>
        <p:spPr>
          <a:xfrm flipH="1">
            <a:off x="1948683" y="3934852"/>
            <a:ext cx="25849" cy="78593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39" idx="3"/>
            <a:endCxn id="12" idx="7"/>
          </p:cNvCxnSpPr>
          <p:nvPr/>
        </p:nvCxnSpPr>
        <p:spPr>
          <a:xfrm flipH="1">
            <a:off x="1295400" y="5214325"/>
            <a:ext cx="429675" cy="622095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8" idx="1"/>
            <a:endCxn id="39" idx="5"/>
          </p:cNvCxnSpPr>
          <p:nvPr/>
        </p:nvCxnSpPr>
        <p:spPr>
          <a:xfrm flipH="1" flipV="1">
            <a:off x="2172291" y="5214325"/>
            <a:ext cx="452535" cy="622095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V="1">
            <a:off x="1974532" y="2804609"/>
            <a:ext cx="1447898" cy="2205285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45" idx="1"/>
            <a:endCxn id="7" idx="5"/>
          </p:cNvCxnSpPr>
          <p:nvPr/>
        </p:nvCxnSpPr>
        <p:spPr>
          <a:xfrm flipH="1" flipV="1">
            <a:off x="3611880" y="3008143"/>
            <a:ext cx="1491592" cy="138118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45" idx="2"/>
            <a:endCxn id="44" idx="6"/>
          </p:cNvCxnSpPr>
          <p:nvPr/>
        </p:nvCxnSpPr>
        <p:spPr>
          <a:xfrm flipH="1" flipV="1">
            <a:off x="4054890" y="4389326"/>
            <a:ext cx="955960" cy="204432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44" idx="5"/>
            <a:endCxn id="46" idx="1"/>
          </p:cNvCxnSpPr>
          <p:nvPr/>
        </p:nvCxnSpPr>
        <p:spPr>
          <a:xfrm>
            <a:off x="3962268" y="4593758"/>
            <a:ext cx="488030" cy="1015145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45" idx="4"/>
            <a:endCxn id="46" idx="7"/>
          </p:cNvCxnSpPr>
          <p:nvPr/>
        </p:nvCxnSpPr>
        <p:spPr>
          <a:xfrm flipH="1">
            <a:off x="4897514" y="4882869"/>
            <a:ext cx="429566" cy="726034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46" idx="2"/>
            <a:endCxn id="8" idx="6"/>
          </p:cNvCxnSpPr>
          <p:nvPr/>
        </p:nvCxnSpPr>
        <p:spPr>
          <a:xfrm flipH="1">
            <a:off x="3164664" y="5813335"/>
            <a:ext cx="1193012" cy="227517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endCxn id="44" idx="2"/>
          </p:cNvCxnSpPr>
          <p:nvPr/>
        </p:nvCxnSpPr>
        <p:spPr>
          <a:xfrm flipV="1">
            <a:off x="1974532" y="4389326"/>
            <a:ext cx="1447898" cy="620567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3072042" y="2514600"/>
            <a:ext cx="632460" cy="57822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1632453" y="4720782"/>
            <a:ext cx="632460" cy="57822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035040" y="2244773"/>
                <a:ext cx="2826320" cy="44935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dirty="0"/>
                  <a:t>Cross-gender edges: </a:t>
                </a:r>
                <a:br>
                  <a:rPr lang="en-US" sz="2200" dirty="0"/>
                </a:br>
                <a:r>
                  <a:rPr lang="en-US" sz="2200" dirty="0"/>
                  <a:t>5 of 18</a:t>
                </a:r>
              </a:p>
              <a:p>
                <a:pPr algn="ctr"/>
                <a:endParaRPr lang="en-US" sz="2200" dirty="0"/>
              </a:p>
              <a:p>
                <a:pPr algn="ctr"/>
                <a:r>
                  <a:rPr lang="en-US" sz="2200" i="1" dirty="0"/>
                  <a:t>p</a:t>
                </a:r>
                <a:r>
                  <a:rPr lang="en-US" sz="2200" dirty="0"/>
                  <a:t> = 6/9 = 2/3</a:t>
                </a:r>
              </a:p>
              <a:p>
                <a:pPr algn="ctr"/>
                <a:r>
                  <a:rPr lang="en-US" sz="2200" i="1" dirty="0"/>
                  <a:t>q</a:t>
                </a:r>
                <a:r>
                  <a:rPr lang="en-US" sz="2200" dirty="0"/>
                  <a:t> = 3/9 = 1/3</a:t>
                </a:r>
              </a:p>
              <a:p>
                <a:pPr algn="ctr"/>
                <a:endParaRPr lang="en-US" sz="2200" dirty="0"/>
              </a:p>
              <a:p>
                <a:pPr algn="ctr"/>
                <a:r>
                  <a:rPr lang="en-US" sz="2200" dirty="0"/>
                  <a:t>If no homophily, # of cross-gender edges should be 2</a:t>
                </a:r>
                <a:r>
                  <a:rPr lang="en-US" sz="2200" i="1" dirty="0"/>
                  <a:t>pq</a:t>
                </a:r>
                <a:r>
                  <a:rPr lang="en-US" sz="2200" dirty="0"/>
                  <a:t> = 4/9 = 8 out of 18</a:t>
                </a:r>
              </a:p>
              <a:p>
                <a:pPr algn="ctr"/>
                <a:endParaRPr lang="en-US" sz="2200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sz="2200" i="1" smtClean="0">
                        <a:latin typeface="Cambria Math"/>
                        <a:ea typeface="Cambria Math"/>
                      </a:rPr>
                      <m:t>∴</m:t>
                    </m:r>
                  </m:oMath>
                </a14:m>
                <a:r>
                  <a:rPr lang="en-US" sz="2200" dirty="0"/>
                  <a:t> Evidence of homophily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5040" y="2244773"/>
                <a:ext cx="2826320" cy="4493538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t="-814" r="-1724" b="-17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6163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 on Homophily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199"/>
          </a:xfrm>
        </p:spPr>
        <p:txBody>
          <a:bodyPr/>
          <a:lstStyle/>
          <a:p>
            <a:r>
              <a:rPr lang="en-US" b="1" dirty="0"/>
              <a:t>“</a:t>
            </a:r>
            <a:r>
              <a:rPr lang="en-US" dirty="0"/>
              <a:t>significantly less than” – How significant?  A deviation below the mean is suitable</a:t>
            </a:r>
          </a:p>
          <a:p>
            <a:r>
              <a:rPr lang="en-US" dirty="0"/>
              <a:t>What if network had significantly </a:t>
            </a:r>
            <a:r>
              <a:rPr lang="en-US" i="1" dirty="0"/>
              <a:t>more</a:t>
            </a:r>
            <a:r>
              <a:rPr lang="en-US" dirty="0"/>
              <a:t> than 2</a:t>
            </a:r>
            <a:r>
              <a:rPr lang="en-US" i="1" dirty="0"/>
              <a:t>pq</a:t>
            </a:r>
            <a:r>
              <a:rPr lang="en-US" dirty="0"/>
              <a:t> cross-gender edges?</a:t>
            </a:r>
          </a:p>
          <a:p>
            <a:pPr lvl="1"/>
            <a:r>
              <a:rPr lang="en-US" dirty="0"/>
              <a:t>Inverse homophily</a:t>
            </a:r>
          </a:p>
          <a:p>
            <a:pPr lvl="1"/>
            <a:r>
              <a:rPr lang="en-US" dirty="0"/>
              <a:t>Example: Male-Female dating relationships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4" name="Group 43"/>
          <p:cNvGrpSpPr/>
          <p:nvPr/>
        </p:nvGrpSpPr>
        <p:grpSpPr>
          <a:xfrm>
            <a:off x="2787629" y="5098902"/>
            <a:ext cx="3756660" cy="1476035"/>
            <a:chOff x="1371600" y="4939107"/>
            <a:chExt cx="3756660" cy="1476035"/>
          </a:xfrm>
        </p:grpSpPr>
        <p:cxnSp>
          <p:nvCxnSpPr>
            <p:cNvPr id="41" name="Straight Arrow Connector 40"/>
            <p:cNvCxnSpPr/>
            <p:nvPr/>
          </p:nvCxnSpPr>
          <p:spPr>
            <a:xfrm flipV="1">
              <a:off x="3821430" y="5228218"/>
              <a:ext cx="990600" cy="289112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>
              <a:off x="3821430" y="5547809"/>
              <a:ext cx="990600" cy="578222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28" idx="2"/>
              <a:endCxn id="27" idx="6"/>
            </p:cNvCxnSpPr>
            <p:nvPr/>
          </p:nvCxnSpPr>
          <p:spPr>
            <a:xfrm flipH="1">
              <a:off x="2004060" y="5547809"/>
              <a:ext cx="467339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/>
            <p:cNvSpPr/>
            <p:nvPr/>
          </p:nvSpPr>
          <p:spPr>
            <a:xfrm>
              <a:off x="1371600" y="5258698"/>
              <a:ext cx="632460" cy="57822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2471399" y="5258698"/>
              <a:ext cx="632460" cy="578222"/>
            </a:xfrm>
            <a:prstGeom prst="ellipse">
              <a:avLst/>
            </a:prstGeom>
            <a:solidFill>
              <a:srgbClr val="FE8A7E"/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3505200" y="5258698"/>
              <a:ext cx="632460" cy="57822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Arrow Connector 37"/>
            <p:cNvCxnSpPr>
              <a:stCxn id="37" idx="2"/>
              <a:endCxn id="28" idx="6"/>
            </p:cNvCxnSpPr>
            <p:nvPr/>
          </p:nvCxnSpPr>
          <p:spPr>
            <a:xfrm flipH="1">
              <a:off x="3103859" y="5547809"/>
              <a:ext cx="401341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/>
            <p:cNvSpPr/>
            <p:nvPr/>
          </p:nvSpPr>
          <p:spPr>
            <a:xfrm>
              <a:off x="4495800" y="4939107"/>
              <a:ext cx="632460" cy="578222"/>
            </a:xfrm>
            <a:prstGeom prst="ellipse">
              <a:avLst/>
            </a:prstGeom>
            <a:solidFill>
              <a:srgbClr val="FE8A7E"/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4495800" y="5836920"/>
              <a:ext cx="632460" cy="578222"/>
            </a:xfrm>
            <a:prstGeom prst="ellipse">
              <a:avLst/>
            </a:prstGeom>
            <a:solidFill>
              <a:srgbClr val="FE8A7E"/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8661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 on Homophily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199"/>
          </a:xfrm>
        </p:spPr>
        <p:txBody>
          <a:bodyPr>
            <a:normAutofit fontScale="92500"/>
          </a:bodyPr>
          <a:lstStyle/>
          <a:p>
            <a:r>
              <a:rPr lang="en-US" dirty="0"/>
              <a:t>Homophily test can be used to test any  characteristic like race, age, native language, preferences, etc.</a:t>
            </a:r>
          </a:p>
          <a:p>
            <a:r>
              <a:rPr lang="en-US" dirty="0"/>
              <a:t>For characteristics that have more than 2 values, perform same type of calculation</a:t>
            </a:r>
          </a:p>
          <a:p>
            <a:r>
              <a:rPr lang="en-US" dirty="0"/>
              <a:t>Compare number of heterogeneous edges (edges with nodes that differ in interested characteristic) to what randomly generated graph would look like using real data as probabilities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Why is homophily </a:t>
            </a:r>
            <a:br>
              <a:rPr lang="en-US" dirty="0"/>
            </a:br>
            <a:r>
              <a:rPr lang="en-US" dirty="0"/>
              <a:t>often present in a </a:t>
            </a:r>
            <a:br>
              <a:rPr lang="en-US" dirty="0"/>
            </a:br>
            <a:r>
              <a:rPr lang="en-US" dirty="0"/>
              <a:t>social network?</a:t>
            </a:r>
          </a:p>
          <a:p>
            <a:r>
              <a:rPr lang="en-US" dirty="0"/>
              <a:t>Two major reasons: </a:t>
            </a:r>
            <a:br>
              <a:rPr lang="en-US" dirty="0"/>
            </a:br>
            <a:r>
              <a:rPr lang="en-US" dirty="0"/>
              <a:t>selection and social influence</a:t>
            </a:r>
          </a:p>
          <a:p>
            <a:r>
              <a:rPr lang="en-US" b="1" dirty="0"/>
              <a:t>Selection</a:t>
            </a:r>
            <a:r>
              <a:rPr lang="en-US" dirty="0"/>
              <a:t>: People </a:t>
            </a:r>
            <a:br>
              <a:rPr lang="en-US" dirty="0"/>
            </a:br>
            <a:r>
              <a:rPr lang="en-US" dirty="0"/>
              <a:t>tend to </a:t>
            </a:r>
            <a:r>
              <a:rPr lang="en-US" i="1" dirty="0"/>
              <a:t>choose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friends that are like </a:t>
            </a:r>
            <a:br>
              <a:rPr lang="en-US" dirty="0"/>
            </a:br>
            <a:r>
              <a:rPr lang="en-US" dirty="0"/>
              <a:t>themselves</a:t>
            </a: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52600"/>
            <a:ext cx="4133850" cy="40195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2221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Can operate at different scales and levels of intentionality</a:t>
            </a:r>
          </a:p>
          <a:p>
            <a:pPr lvl="1"/>
            <a:r>
              <a:rPr lang="en-US" dirty="0"/>
              <a:t>You actively choose friends that are like yourself among a small group of people</a:t>
            </a:r>
          </a:p>
          <a:p>
            <a:pPr lvl="1"/>
            <a:r>
              <a:rPr lang="en-US" dirty="0"/>
              <a:t>Your school’s population is relatively homogeneous compared to </a:t>
            </a:r>
            <a:br>
              <a:rPr lang="en-US" dirty="0"/>
            </a:br>
            <a:r>
              <a:rPr lang="en-US" dirty="0"/>
              <a:t>overall population, so your </a:t>
            </a:r>
            <a:br>
              <a:rPr lang="en-US" dirty="0"/>
            </a:br>
            <a:r>
              <a:rPr lang="en-US" dirty="0"/>
              <a:t>environment compels you </a:t>
            </a:r>
            <a:br>
              <a:rPr lang="en-US" dirty="0"/>
            </a:br>
            <a:r>
              <a:rPr lang="en-US" dirty="0"/>
              <a:t>to choose friends like yourself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274535"/>
            <a:ext cx="3181350" cy="2150460"/>
          </a:xfrm>
          <a:prstGeom prst="rect">
            <a:avLst/>
          </a:prstGeom>
          <a:noFill/>
          <a:ln>
            <a:noFill/>
          </a:ln>
          <a:effectLst>
            <a:glow rad="127000">
              <a:schemeClr val="tx1"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89597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Mutable and Immutable Characteristics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r>
              <a:rPr lang="en-US" dirty="0"/>
              <a:t>Selection operates differently based on type of characteristic</a:t>
            </a:r>
          </a:p>
          <a:p>
            <a:r>
              <a:rPr lang="en-US" b="1" dirty="0"/>
              <a:t>Immutable</a:t>
            </a:r>
            <a:r>
              <a:rPr lang="en-US" dirty="0"/>
              <a:t>: Characteristics that don’t change (gender, race) or change consistently with the population (age, generation)</a:t>
            </a:r>
          </a:p>
          <a:p>
            <a:r>
              <a:rPr lang="en-US" b="1" dirty="0"/>
              <a:t>Mutable</a:t>
            </a:r>
            <a:r>
              <a:rPr lang="en-US" dirty="0"/>
              <a:t>: Characteristics that can change over time (behaviors, beliefs, interests, opinions)</a:t>
            </a:r>
          </a:p>
        </p:txBody>
      </p:sp>
    </p:spTree>
    <p:extLst>
      <p:ext uri="{BB962C8B-B14F-4D97-AF65-F5344CB8AC3E}">
        <p14:creationId xmlns:p14="http://schemas.microsoft.com/office/powerpoint/2010/main" val="13974174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Social Influence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Research has shown that </a:t>
            </a:r>
            <a:br>
              <a:rPr lang="en-US" dirty="0"/>
            </a:br>
            <a:r>
              <a:rPr lang="en-US" dirty="0"/>
              <a:t>(surprise!) people are </a:t>
            </a:r>
            <a:br>
              <a:rPr lang="en-US" dirty="0"/>
            </a:br>
            <a:r>
              <a:rPr lang="en-US" dirty="0"/>
              <a:t>susceptible to </a:t>
            </a:r>
            <a:r>
              <a:rPr lang="en-US" b="1" dirty="0"/>
              <a:t>social influence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/>
              <a:t>they may change their </a:t>
            </a:r>
            <a:br>
              <a:rPr lang="en-US" dirty="0"/>
            </a:br>
            <a:r>
              <a:rPr lang="en-US" dirty="0"/>
              <a:t>behaviors to more closely </a:t>
            </a:r>
            <a:br>
              <a:rPr lang="en-US" dirty="0"/>
            </a:br>
            <a:r>
              <a:rPr lang="en-US" dirty="0"/>
              <a:t>resemble the behaviors of </a:t>
            </a:r>
            <a:br>
              <a:rPr lang="en-US" dirty="0"/>
            </a:br>
            <a:r>
              <a:rPr lang="en-US" dirty="0"/>
              <a:t>their friends </a:t>
            </a:r>
            <a:br>
              <a:rPr lang="en-US" dirty="0"/>
            </a:br>
            <a:endParaRPr lang="en-US" dirty="0"/>
          </a:p>
          <a:p>
            <a:r>
              <a:rPr lang="en-US" dirty="0"/>
              <a:t>“Bad company corrupts good character.” </a:t>
            </a:r>
            <a:br>
              <a:rPr lang="en-US" dirty="0"/>
            </a:br>
            <a:r>
              <a:rPr lang="en-US" dirty="0"/>
              <a:t>– 1 Corinthians 15:33</a:t>
            </a:r>
          </a:p>
        </p:txBody>
      </p:sp>
      <p:pic>
        <p:nvPicPr>
          <p:cNvPr id="3076" name="Picture 4" descr="http://nancybenet.com/wp-content/uploads/2013/02/follow-the-crow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295400"/>
            <a:ext cx="274320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81200" y="6400800"/>
            <a:ext cx="541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Cartoon:</a:t>
            </a:r>
            <a:r>
              <a:rPr lang="en-US" sz="1400" dirty="0">
                <a:hlinkClick r:id="rId3"/>
              </a:rPr>
              <a:t> http://nancybenet.com/dont-follow-the-crowd/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228050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Selection and Social Influence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Social influence is reverse of selection</a:t>
            </a:r>
          </a:p>
          <a:p>
            <a:pPr lvl="1"/>
            <a:r>
              <a:rPr lang="en-US" dirty="0"/>
              <a:t>Selection: Individual characteristics drive the formation of links</a:t>
            </a:r>
          </a:p>
          <a:p>
            <a:pPr lvl="1"/>
            <a:r>
              <a:rPr lang="en-US" dirty="0"/>
              <a:t>Social influence: Existing links shape people’s mutable characteristics</a:t>
            </a:r>
          </a:p>
        </p:txBody>
      </p:sp>
      <p:sp>
        <p:nvSpPr>
          <p:cNvPr id="4" name="Rectangle 3"/>
          <p:cNvSpPr/>
          <p:nvPr/>
        </p:nvSpPr>
        <p:spPr>
          <a:xfrm>
            <a:off x="307260" y="4876800"/>
            <a:ext cx="395994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Characteristics </a:t>
            </a:r>
          </a:p>
        </p:txBody>
      </p:sp>
      <p:sp>
        <p:nvSpPr>
          <p:cNvPr id="5" name="Rectangle 4"/>
          <p:cNvSpPr/>
          <p:nvPr/>
        </p:nvSpPr>
        <p:spPr>
          <a:xfrm>
            <a:off x="6781800" y="4865191"/>
            <a:ext cx="20574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>
                <a:ln w="11430"/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Links</a:t>
            </a:r>
          </a:p>
        </p:txBody>
      </p:sp>
      <p:sp>
        <p:nvSpPr>
          <p:cNvPr id="6" name="Curved Down Arrow 5"/>
          <p:cNvSpPr/>
          <p:nvPr/>
        </p:nvSpPr>
        <p:spPr>
          <a:xfrm>
            <a:off x="1981200" y="4267200"/>
            <a:ext cx="5410200" cy="609600"/>
          </a:xfrm>
          <a:prstGeom prst="curvedDownArrow">
            <a:avLst/>
          </a:prstGeom>
          <a:solidFill>
            <a:schemeClr val="tx2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06330" y="4405311"/>
            <a:ext cx="395994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Selection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3657600" y="5646241"/>
            <a:ext cx="20574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>
                <a:ln w="11430"/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Social </a:t>
            </a:r>
            <a:r>
              <a:rPr lang="en-US" sz="3200" b="1" cap="none" spc="0" dirty="0" err="1">
                <a:ln w="11430"/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Inf</a:t>
            </a:r>
            <a:endParaRPr lang="en-US" sz="3200" b="1" cap="none" spc="0" dirty="0">
              <a:ln w="11430"/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Curved Down Arrow 9"/>
          <p:cNvSpPr/>
          <p:nvPr/>
        </p:nvSpPr>
        <p:spPr>
          <a:xfrm flipH="1" flipV="1">
            <a:off x="1981200" y="5693895"/>
            <a:ext cx="5410200" cy="609600"/>
          </a:xfrm>
          <a:prstGeom prst="curvedDownArrow">
            <a:avLst/>
          </a:prstGeom>
          <a:solidFill>
            <a:schemeClr val="accent2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0558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Longitudinal Studies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Difficult to tell if selection or social influence at play with a single snapshot of a network </a:t>
            </a:r>
          </a:p>
          <a:p>
            <a:r>
              <a:rPr lang="en-US" dirty="0"/>
              <a:t>Longitudinal studies tracking social connections and individual behaviors over time can help researchers uncover effect of social influence</a:t>
            </a:r>
          </a:p>
          <a:p>
            <a:r>
              <a:rPr lang="en-US" dirty="0"/>
              <a:t>Does behavior change after changes to network, or does network change after changes in behavior?</a:t>
            </a:r>
          </a:p>
        </p:txBody>
      </p:sp>
    </p:spTree>
    <p:extLst>
      <p:ext uri="{BB962C8B-B14F-4D97-AF65-F5344CB8AC3E}">
        <p14:creationId xmlns:p14="http://schemas.microsoft.com/office/powerpoint/2010/main" val="28124928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Teenage Drug 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Drug use affected more by selection or social influence?</a:t>
            </a:r>
          </a:p>
          <a:p>
            <a:r>
              <a:rPr lang="en-US" dirty="0"/>
              <a:t>Understanding these affects can be helpful in developing interventions</a:t>
            </a:r>
          </a:p>
          <a:p>
            <a:r>
              <a:rPr lang="en-US" dirty="0"/>
              <a:t>If drug use displays homophily in a network, targeting social influence (get friends to influence other friends to stop) might work best</a:t>
            </a:r>
          </a:p>
          <a:p>
            <a:r>
              <a:rPr lang="en-US" dirty="0"/>
              <a:t>But if homophily due to selection, former drug users may choose new friends and drug-using behavior of others is not strongly affected</a:t>
            </a:r>
          </a:p>
        </p:txBody>
      </p:sp>
    </p:spTree>
    <p:extLst>
      <p:ext uri="{BB962C8B-B14F-4D97-AF65-F5344CB8AC3E}">
        <p14:creationId xmlns:p14="http://schemas.microsoft.com/office/powerpoint/2010/main" val="1228428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1752600"/>
            <a:ext cx="7391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Slides based on </a:t>
            </a:r>
            <a:r>
              <a:rPr lang="en-US" sz="3600" dirty="0" err="1"/>
              <a:t>Ch</a:t>
            </a:r>
            <a:r>
              <a:rPr lang="en-US" sz="3600" dirty="0"/>
              <a:t> 4 of </a:t>
            </a:r>
            <a:r>
              <a:rPr lang="en-US" sz="3600" i="1" dirty="0"/>
              <a:t>Networks, Crowds and Markets </a:t>
            </a:r>
            <a:r>
              <a:rPr lang="en-US" sz="3600" dirty="0"/>
              <a:t>by Easley &amp; Kleinberg (2010)</a:t>
            </a:r>
          </a:p>
          <a:p>
            <a:pPr algn="ctr"/>
            <a:r>
              <a:rPr lang="en-US" sz="2000" dirty="0">
                <a:hlinkClick r:id="rId2"/>
              </a:rPr>
              <a:t>http://www.cs.cornell.edu/home/kleinber/networks-book/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507503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Influence of Obesity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Christakis and Fowler</a:t>
            </a:r>
            <a:br>
              <a:rPr lang="en-US" dirty="0"/>
            </a:br>
            <a:r>
              <a:rPr lang="en-US" dirty="0"/>
              <a:t>tracked obesity status</a:t>
            </a:r>
            <a:br>
              <a:rPr lang="en-US" dirty="0"/>
            </a:br>
            <a:r>
              <a:rPr lang="en-US" dirty="0"/>
              <a:t>and social network</a:t>
            </a:r>
            <a:br>
              <a:rPr lang="en-US" dirty="0"/>
            </a:br>
            <a:r>
              <a:rPr lang="en-US" dirty="0"/>
              <a:t>of 12,000 people over</a:t>
            </a:r>
            <a:br>
              <a:rPr lang="en-US" dirty="0"/>
            </a:br>
            <a:r>
              <a:rPr lang="en-US" dirty="0"/>
              <a:t>32 years</a:t>
            </a:r>
          </a:p>
          <a:p>
            <a:r>
              <a:rPr lang="en-US" dirty="0"/>
              <a:t>Found homophily based on obesity status</a:t>
            </a:r>
          </a:p>
          <a:p>
            <a:r>
              <a:rPr lang="en-US" dirty="0"/>
              <a:t>They wanted to know why</a:t>
            </a:r>
          </a:p>
          <a:p>
            <a:endParaRPr lang="en-US" dirty="0"/>
          </a:p>
        </p:txBody>
      </p:sp>
      <p:pic>
        <p:nvPicPr>
          <p:cNvPr id="4098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00200"/>
            <a:ext cx="3924300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6032212"/>
            <a:ext cx="8572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hlinkClick r:id="rId4"/>
              </a:rPr>
              <a:t>Christakis &amp; Fowler (2007)</a:t>
            </a:r>
            <a:br>
              <a:rPr lang="en-US" sz="1600" dirty="0"/>
            </a:br>
            <a:r>
              <a:rPr lang="en-US" sz="1600" dirty="0">
                <a:hlinkClick r:id="rId2"/>
              </a:rPr>
              <a:t>http://www.ted.com/talks/nicholas_christakis_the_hidden_influence_of_social_networks.html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327666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Obesity Homophily?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Selection effects – people choose to befriend others of similar obesity status?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Confounding effects of homophily – other factors that correlate with obesity status?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Social influence – if friends changed their obesity status, did it influence person’s future obesity status?</a:t>
            </a:r>
          </a:p>
          <a:p>
            <a:r>
              <a:rPr lang="en-US" dirty="0"/>
              <a:t>Discovered significant evidence for hypothesis 3: Obesity is a type of “contagion” that can spread through social influence!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41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Affiliation Network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59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Putting context into the network by showing connections to activities, companies, organizations, neighborhoods, etc.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  <a:p>
            <a:r>
              <a:rPr lang="en-US" b="1" dirty="0"/>
              <a:t>Bipartite graph</a:t>
            </a:r>
            <a:r>
              <a:rPr lang="en-US" dirty="0"/>
              <a:t>: every edge joins two nodes belonging to different sets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2429100" y="3258297"/>
            <a:ext cx="3989717" cy="1684694"/>
            <a:chOff x="2753014" y="3688080"/>
            <a:chExt cx="3989717" cy="1684694"/>
          </a:xfrm>
        </p:grpSpPr>
        <p:cxnSp>
          <p:nvCxnSpPr>
            <p:cNvPr id="7" name="Straight Arrow Connector 6"/>
            <p:cNvCxnSpPr>
              <a:stCxn id="20" idx="1"/>
              <a:endCxn id="8" idx="6"/>
            </p:cNvCxnSpPr>
            <p:nvPr/>
          </p:nvCxnSpPr>
          <p:spPr>
            <a:xfrm flipH="1">
              <a:off x="4180474" y="3992880"/>
              <a:ext cx="810885" cy="1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2753015" y="3688080"/>
              <a:ext cx="1427459" cy="6096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Sue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2753014" y="4763173"/>
              <a:ext cx="1427459" cy="6096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Bill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4991359" y="3688080"/>
              <a:ext cx="1751372" cy="609600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Chess Club</a:t>
              </a: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4991359" y="4763173"/>
              <a:ext cx="1751372" cy="609600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Band</a:t>
              </a:r>
            </a:p>
          </p:txBody>
        </p:sp>
        <p:cxnSp>
          <p:nvCxnSpPr>
            <p:cNvPr id="23" name="Straight Arrow Connector 22"/>
            <p:cNvCxnSpPr>
              <a:stCxn id="21" idx="1"/>
              <a:endCxn id="8" idx="5"/>
            </p:cNvCxnSpPr>
            <p:nvPr/>
          </p:nvCxnSpPr>
          <p:spPr>
            <a:xfrm flipH="1" flipV="1">
              <a:off x="3971427" y="4208407"/>
              <a:ext cx="1019932" cy="859566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21" idx="1"/>
              <a:endCxn id="19" idx="6"/>
            </p:cNvCxnSpPr>
            <p:nvPr/>
          </p:nvCxnSpPr>
          <p:spPr>
            <a:xfrm flipH="1">
              <a:off x="4180473" y="5067973"/>
              <a:ext cx="810886" cy="1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>
          <a:xfrm>
            <a:off x="6828908" y="3699301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Affiliations or foci</a:t>
            </a:r>
          </a:p>
        </p:txBody>
      </p:sp>
      <p:sp>
        <p:nvSpPr>
          <p:cNvPr id="40" name="Right Brace 39"/>
          <p:cNvSpPr/>
          <p:nvPr/>
        </p:nvSpPr>
        <p:spPr>
          <a:xfrm>
            <a:off x="6571217" y="3429000"/>
            <a:ext cx="257691" cy="1371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7823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Social-Affiliation Network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2600"/>
          </a:xfrm>
        </p:spPr>
        <p:txBody>
          <a:bodyPr>
            <a:normAutofit/>
          </a:bodyPr>
          <a:lstStyle/>
          <a:p>
            <a:r>
              <a:rPr lang="en-US" sz="2800" dirty="0"/>
              <a:t>Two types of edges:</a:t>
            </a:r>
          </a:p>
          <a:p>
            <a:pPr lvl="1"/>
            <a:r>
              <a:rPr lang="en-US" sz="2400" dirty="0"/>
              <a:t>Person to person: Friendship or other social relationship</a:t>
            </a:r>
          </a:p>
          <a:p>
            <a:pPr lvl="1"/>
            <a:r>
              <a:rPr lang="en-US" sz="2400" dirty="0"/>
              <a:t>Person to foci: Participation in the focus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1371600" y="3962400"/>
            <a:ext cx="6324602" cy="1803551"/>
            <a:chOff x="1371600" y="3962400"/>
            <a:chExt cx="6324602" cy="1803551"/>
          </a:xfrm>
        </p:grpSpPr>
        <p:cxnSp>
          <p:nvCxnSpPr>
            <p:cNvPr id="5" name="Straight Arrow Connector 4"/>
            <p:cNvCxnSpPr>
              <a:stCxn id="8" idx="1"/>
              <a:endCxn id="6" idx="6"/>
            </p:cNvCxnSpPr>
            <p:nvPr/>
          </p:nvCxnSpPr>
          <p:spPr>
            <a:xfrm flipH="1">
              <a:off x="5133945" y="4267201"/>
              <a:ext cx="810885" cy="1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/>
            <p:cNvSpPr/>
            <p:nvPr/>
          </p:nvSpPr>
          <p:spPr>
            <a:xfrm>
              <a:off x="3706486" y="3962401"/>
              <a:ext cx="1427459" cy="6096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Sue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6106786" y="5156350"/>
              <a:ext cx="1427459" cy="6096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Bill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5944830" y="3962401"/>
              <a:ext cx="1751372" cy="609600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Chess Club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3544529" y="5156350"/>
              <a:ext cx="1751372" cy="609600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Band</a:t>
              </a:r>
            </a:p>
          </p:txBody>
        </p:sp>
        <p:cxnSp>
          <p:nvCxnSpPr>
            <p:cNvPr id="10" name="Straight Arrow Connector 9"/>
            <p:cNvCxnSpPr>
              <a:stCxn id="9" idx="0"/>
              <a:endCxn id="6" idx="4"/>
            </p:cNvCxnSpPr>
            <p:nvPr/>
          </p:nvCxnSpPr>
          <p:spPr>
            <a:xfrm flipV="1">
              <a:off x="4420215" y="4572002"/>
              <a:ext cx="1" cy="58434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9" idx="3"/>
              <a:endCxn id="7" idx="2"/>
            </p:cNvCxnSpPr>
            <p:nvPr/>
          </p:nvCxnSpPr>
          <p:spPr>
            <a:xfrm>
              <a:off x="5295901" y="5461150"/>
              <a:ext cx="810885" cy="1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1371600" y="3962400"/>
              <a:ext cx="1427459" cy="6096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Gary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1371601" y="5156349"/>
              <a:ext cx="1427459" cy="6096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Alice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cxnSp>
          <p:nvCxnSpPr>
            <p:cNvPr id="24" name="Straight Arrow Connector 23"/>
            <p:cNvCxnSpPr>
              <a:stCxn id="6" idx="2"/>
              <a:endCxn id="12" idx="6"/>
            </p:cNvCxnSpPr>
            <p:nvPr/>
          </p:nvCxnSpPr>
          <p:spPr>
            <a:xfrm flipH="1" flipV="1">
              <a:off x="2799059" y="4267201"/>
              <a:ext cx="907427" cy="1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23" idx="0"/>
              <a:endCxn id="12" idx="4"/>
            </p:cNvCxnSpPr>
            <p:nvPr/>
          </p:nvCxnSpPr>
          <p:spPr>
            <a:xfrm flipH="1" flipV="1">
              <a:off x="2085330" y="4572001"/>
              <a:ext cx="1" cy="58434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Freeform 32"/>
          <p:cNvSpPr/>
          <p:nvPr/>
        </p:nvSpPr>
        <p:spPr>
          <a:xfrm>
            <a:off x="405937" y="2346960"/>
            <a:ext cx="2844381" cy="1889760"/>
          </a:xfrm>
          <a:custGeom>
            <a:avLst/>
            <a:gdLst>
              <a:gd name="connsiteX0" fmla="*/ 493223 w 2844381"/>
              <a:gd name="connsiteY0" fmla="*/ 0 h 1889760"/>
              <a:gd name="connsiteX1" fmla="*/ 127463 w 2844381"/>
              <a:gd name="connsiteY1" fmla="*/ 716280 h 1889760"/>
              <a:gd name="connsiteX2" fmla="*/ 2413463 w 2844381"/>
              <a:gd name="connsiteY2" fmla="*/ 1325880 h 1889760"/>
              <a:gd name="connsiteX3" fmla="*/ 2840183 w 2844381"/>
              <a:gd name="connsiteY3" fmla="*/ 1889760 h 1889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4381" h="1889760">
                <a:moveTo>
                  <a:pt x="493223" y="0"/>
                </a:moveTo>
                <a:cubicBezTo>
                  <a:pt x="150323" y="247650"/>
                  <a:pt x="-192577" y="495300"/>
                  <a:pt x="127463" y="716280"/>
                </a:cubicBezTo>
                <a:cubicBezTo>
                  <a:pt x="447503" y="937260"/>
                  <a:pt x="1961343" y="1130300"/>
                  <a:pt x="2413463" y="1325880"/>
                </a:cubicBezTo>
                <a:cubicBezTo>
                  <a:pt x="2865583" y="1521460"/>
                  <a:pt x="2852883" y="1705610"/>
                  <a:pt x="2840183" y="1889760"/>
                </a:cubicBezTo>
              </a:path>
            </a:pathLst>
          </a:custGeom>
          <a:noFill/>
          <a:ln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5539387" y="2788920"/>
            <a:ext cx="1553556" cy="1447800"/>
          </a:xfrm>
          <a:custGeom>
            <a:avLst/>
            <a:gdLst>
              <a:gd name="connsiteX0" fmla="*/ 993233 w 1761576"/>
              <a:gd name="connsiteY0" fmla="*/ 0 h 1447800"/>
              <a:gd name="connsiteX1" fmla="*/ 1739993 w 1761576"/>
              <a:gd name="connsiteY1" fmla="*/ 381000 h 1447800"/>
              <a:gd name="connsiteX2" fmla="*/ 246473 w 1761576"/>
              <a:gd name="connsiteY2" fmla="*/ 1097280 h 1447800"/>
              <a:gd name="connsiteX3" fmla="*/ 2633 w 1761576"/>
              <a:gd name="connsiteY3" fmla="*/ 1447800 h 144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1576" h="1447800">
                <a:moveTo>
                  <a:pt x="993233" y="0"/>
                </a:moveTo>
                <a:cubicBezTo>
                  <a:pt x="1428843" y="99060"/>
                  <a:pt x="1864453" y="198120"/>
                  <a:pt x="1739993" y="381000"/>
                </a:cubicBezTo>
                <a:cubicBezTo>
                  <a:pt x="1615533" y="563880"/>
                  <a:pt x="536033" y="919480"/>
                  <a:pt x="246473" y="1097280"/>
                </a:cubicBezTo>
                <a:cubicBezTo>
                  <a:pt x="-43087" y="1275080"/>
                  <a:pt x="2633" y="1447800"/>
                  <a:pt x="2633" y="1447800"/>
                </a:cubicBezTo>
              </a:path>
            </a:pathLst>
          </a:custGeom>
          <a:noFill/>
          <a:ln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1387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Closure Processes</a:t>
            </a:r>
          </a:p>
        </p:txBody>
      </p:sp>
      <p:grpSp>
        <p:nvGrpSpPr>
          <p:cNvPr id="91" name="Group 90"/>
          <p:cNvGrpSpPr/>
          <p:nvPr/>
        </p:nvGrpSpPr>
        <p:grpSpPr>
          <a:xfrm>
            <a:off x="733454" y="1524000"/>
            <a:ext cx="3308632" cy="1465656"/>
            <a:chOff x="733454" y="1600200"/>
            <a:chExt cx="3308632" cy="1465656"/>
          </a:xfrm>
        </p:grpSpPr>
        <p:sp>
          <p:nvSpPr>
            <p:cNvPr id="6" name="Oval 5"/>
            <p:cNvSpPr/>
            <p:nvPr/>
          </p:nvSpPr>
          <p:spPr>
            <a:xfrm>
              <a:off x="2614627" y="1600201"/>
              <a:ext cx="1427459" cy="6096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Sue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733455" y="1600200"/>
              <a:ext cx="1427459" cy="6096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Gary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733454" y="2456255"/>
              <a:ext cx="1427459" cy="6096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Alice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cxnSp>
          <p:nvCxnSpPr>
            <p:cNvPr id="14" name="Straight Arrow Connector 13"/>
            <p:cNvCxnSpPr>
              <a:stCxn id="6" idx="2"/>
              <a:endCxn id="12" idx="6"/>
            </p:cNvCxnSpPr>
            <p:nvPr/>
          </p:nvCxnSpPr>
          <p:spPr>
            <a:xfrm flipH="1" flipV="1">
              <a:off x="2160914" y="1905001"/>
              <a:ext cx="453713" cy="1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13" idx="0"/>
              <a:endCxn id="12" idx="4"/>
            </p:cNvCxnSpPr>
            <p:nvPr/>
          </p:nvCxnSpPr>
          <p:spPr>
            <a:xfrm flipV="1">
              <a:off x="1447184" y="2209801"/>
              <a:ext cx="1" cy="246454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6" idx="3"/>
              <a:endCxn id="13" idx="7"/>
            </p:cNvCxnSpPr>
            <p:nvPr/>
          </p:nvCxnSpPr>
          <p:spPr>
            <a:xfrm flipH="1">
              <a:off x="1951866" y="2120528"/>
              <a:ext cx="871808" cy="425001"/>
            </a:xfrm>
            <a:prstGeom prst="straightConnector1">
              <a:avLst/>
            </a:prstGeom>
            <a:ln w="25400">
              <a:solidFill>
                <a:srgbClr val="C00000"/>
              </a:solidFill>
              <a:prstDash val="sysDash"/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4648200" y="1876350"/>
            <a:ext cx="3048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Triadic closure </a:t>
            </a:r>
          </a:p>
        </p:txBody>
      </p:sp>
      <p:grpSp>
        <p:nvGrpSpPr>
          <p:cNvPr id="92" name="Group 91"/>
          <p:cNvGrpSpPr/>
          <p:nvPr/>
        </p:nvGrpSpPr>
        <p:grpSpPr>
          <a:xfrm>
            <a:off x="733454" y="3355693"/>
            <a:ext cx="3281523" cy="1480444"/>
            <a:chOff x="760563" y="3355693"/>
            <a:chExt cx="3281523" cy="1480444"/>
          </a:xfrm>
        </p:grpSpPr>
        <p:sp>
          <p:nvSpPr>
            <p:cNvPr id="9" name="Rounded Rectangle 8"/>
            <p:cNvSpPr/>
            <p:nvPr/>
          </p:nvSpPr>
          <p:spPr>
            <a:xfrm>
              <a:off x="787671" y="3355693"/>
              <a:ext cx="1373243" cy="609600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Band</a:t>
              </a:r>
            </a:p>
          </p:txBody>
        </p:sp>
        <p:cxnSp>
          <p:nvCxnSpPr>
            <p:cNvPr id="11" name="Straight Arrow Connector 10"/>
            <p:cNvCxnSpPr>
              <a:stCxn id="27" idx="2"/>
              <a:endCxn id="9" idx="3"/>
            </p:cNvCxnSpPr>
            <p:nvPr/>
          </p:nvCxnSpPr>
          <p:spPr>
            <a:xfrm flipH="1" flipV="1">
              <a:off x="2160914" y="3660493"/>
              <a:ext cx="453713" cy="1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/>
            <p:cNvSpPr/>
            <p:nvPr/>
          </p:nvSpPr>
          <p:spPr>
            <a:xfrm>
              <a:off x="2614627" y="3355693"/>
              <a:ext cx="1427459" cy="6096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Sue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760563" y="4226536"/>
              <a:ext cx="1427459" cy="6096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Bill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  <p:cxnSp>
          <p:nvCxnSpPr>
            <p:cNvPr id="39" name="Straight Arrow Connector 38"/>
            <p:cNvCxnSpPr>
              <a:stCxn id="28" idx="0"/>
              <a:endCxn id="9" idx="2"/>
            </p:cNvCxnSpPr>
            <p:nvPr/>
          </p:nvCxnSpPr>
          <p:spPr>
            <a:xfrm flipV="1">
              <a:off x="1474293" y="3965293"/>
              <a:ext cx="0" cy="261243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27" idx="3"/>
              <a:endCxn id="28" idx="7"/>
            </p:cNvCxnSpPr>
            <p:nvPr/>
          </p:nvCxnSpPr>
          <p:spPr>
            <a:xfrm flipH="1">
              <a:off x="1978975" y="3876020"/>
              <a:ext cx="844699" cy="439790"/>
            </a:xfrm>
            <a:prstGeom prst="straightConnector1">
              <a:avLst/>
            </a:prstGeom>
            <a:ln w="25400">
              <a:solidFill>
                <a:srgbClr val="C00000"/>
              </a:solidFill>
              <a:prstDash val="sysDash"/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 92"/>
          <p:cNvGrpSpPr/>
          <p:nvPr/>
        </p:nvGrpSpPr>
        <p:grpSpPr>
          <a:xfrm>
            <a:off x="733454" y="5181600"/>
            <a:ext cx="3335915" cy="1552313"/>
            <a:chOff x="787671" y="5181600"/>
            <a:chExt cx="3335915" cy="1552313"/>
          </a:xfrm>
        </p:grpSpPr>
        <p:cxnSp>
          <p:nvCxnSpPr>
            <p:cNvPr id="66" name="Straight Arrow Connector 65"/>
            <p:cNvCxnSpPr>
              <a:stCxn id="67" idx="6"/>
              <a:endCxn id="65" idx="1"/>
            </p:cNvCxnSpPr>
            <p:nvPr/>
          </p:nvCxnSpPr>
          <p:spPr>
            <a:xfrm>
              <a:off x="2215130" y="5486401"/>
              <a:ext cx="5352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Oval 66"/>
            <p:cNvSpPr/>
            <p:nvPr/>
          </p:nvSpPr>
          <p:spPr>
            <a:xfrm>
              <a:off x="787671" y="5181600"/>
              <a:ext cx="1427459" cy="6096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Sue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787671" y="6124312"/>
              <a:ext cx="1427459" cy="6096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Gary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  <p:cxnSp>
          <p:nvCxnSpPr>
            <p:cNvPr id="69" name="Straight Arrow Connector 68"/>
            <p:cNvCxnSpPr>
              <a:stCxn id="67" idx="4"/>
              <a:endCxn id="68" idx="0"/>
            </p:cNvCxnSpPr>
            <p:nvPr/>
          </p:nvCxnSpPr>
          <p:spPr>
            <a:xfrm>
              <a:off x="1501401" y="5791201"/>
              <a:ext cx="0" cy="333111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>
              <a:endCxn id="68" idx="7"/>
            </p:cNvCxnSpPr>
            <p:nvPr/>
          </p:nvCxnSpPr>
          <p:spPr>
            <a:xfrm flipH="1">
              <a:off x="2006083" y="5717207"/>
              <a:ext cx="1041917" cy="496379"/>
            </a:xfrm>
            <a:prstGeom prst="straightConnector1">
              <a:avLst/>
            </a:prstGeom>
            <a:ln w="25400">
              <a:solidFill>
                <a:srgbClr val="C00000"/>
              </a:solidFill>
              <a:prstDash val="sysDash"/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Rounded Rectangle 64"/>
            <p:cNvSpPr/>
            <p:nvPr/>
          </p:nvSpPr>
          <p:spPr>
            <a:xfrm>
              <a:off x="2750343" y="5181601"/>
              <a:ext cx="1373243" cy="609600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Band</a:t>
              </a:r>
            </a:p>
          </p:txBody>
        </p:sp>
      </p:grpSp>
      <p:sp>
        <p:nvSpPr>
          <p:cNvPr id="89" name="TextBox 88"/>
          <p:cNvSpPr txBox="1"/>
          <p:nvPr/>
        </p:nvSpPr>
        <p:spPr>
          <a:xfrm>
            <a:off x="4648200" y="3488239"/>
            <a:ext cx="342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Focal closure</a:t>
            </a:r>
            <a:r>
              <a:rPr lang="en-US" sz="2800" dirty="0"/>
              <a:t>: closure due to selection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4648200" y="5314147"/>
            <a:ext cx="3429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Membership closure</a:t>
            </a:r>
            <a:r>
              <a:rPr lang="en-US" sz="2800" dirty="0"/>
              <a:t>: closure due to social influence</a:t>
            </a:r>
          </a:p>
        </p:txBody>
      </p:sp>
    </p:spTree>
    <p:extLst>
      <p:ext uri="{BB962C8B-B14F-4D97-AF65-F5344CB8AC3E}">
        <p14:creationId xmlns:p14="http://schemas.microsoft.com/office/powerpoint/2010/main" val="14496438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Questions About Closure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8194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Would Sue be </a:t>
            </a:r>
            <a:r>
              <a:rPr lang="en-US" sz="2800" i="1" dirty="0"/>
              <a:t>more likely </a:t>
            </a:r>
            <a:r>
              <a:rPr lang="en-US" sz="2800" dirty="0"/>
              <a:t>to become friends with Alice if they shared more than one friend?</a:t>
            </a:r>
          </a:p>
          <a:p>
            <a:r>
              <a:rPr lang="en-US" sz="2800" dirty="0"/>
              <a:t>In other words, is triadic closure dependent on the number of shared friends?</a:t>
            </a:r>
          </a:p>
          <a:p>
            <a:r>
              <a:rPr lang="en-US" sz="2800" dirty="0"/>
              <a:t>More formally: What is the </a:t>
            </a:r>
            <a:r>
              <a:rPr lang="en-US" sz="2800" i="1" dirty="0"/>
              <a:t>probability</a:t>
            </a:r>
            <a:r>
              <a:rPr lang="en-US" sz="2800" dirty="0"/>
              <a:t> that two people form a link as a function of the number of mutual friends they share?</a:t>
            </a:r>
            <a:endParaRPr lang="en-US" sz="24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838200" y="4695231"/>
            <a:ext cx="3308632" cy="1465656"/>
            <a:chOff x="733454" y="1600200"/>
            <a:chExt cx="3308632" cy="1465656"/>
          </a:xfrm>
        </p:grpSpPr>
        <p:sp>
          <p:nvSpPr>
            <p:cNvPr id="19" name="Oval 18"/>
            <p:cNvSpPr/>
            <p:nvPr/>
          </p:nvSpPr>
          <p:spPr>
            <a:xfrm>
              <a:off x="2614627" y="1600201"/>
              <a:ext cx="1427459" cy="6096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Sue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733455" y="1600200"/>
              <a:ext cx="1427459" cy="6096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Gary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733454" y="2456255"/>
              <a:ext cx="1427459" cy="6096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Alice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cxnSp>
          <p:nvCxnSpPr>
            <p:cNvPr id="22" name="Straight Arrow Connector 21"/>
            <p:cNvCxnSpPr>
              <a:stCxn id="19" idx="2"/>
              <a:endCxn id="20" idx="6"/>
            </p:cNvCxnSpPr>
            <p:nvPr/>
          </p:nvCxnSpPr>
          <p:spPr>
            <a:xfrm flipH="1" flipV="1">
              <a:off x="2160914" y="1905001"/>
              <a:ext cx="453713" cy="1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21" idx="0"/>
              <a:endCxn id="20" idx="4"/>
            </p:cNvCxnSpPr>
            <p:nvPr/>
          </p:nvCxnSpPr>
          <p:spPr>
            <a:xfrm flipV="1">
              <a:off x="1447184" y="2209801"/>
              <a:ext cx="1" cy="246454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19" idx="3"/>
              <a:endCxn id="21" idx="7"/>
            </p:cNvCxnSpPr>
            <p:nvPr/>
          </p:nvCxnSpPr>
          <p:spPr>
            <a:xfrm flipH="1">
              <a:off x="1951866" y="2120528"/>
              <a:ext cx="871808" cy="425001"/>
            </a:xfrm>
            <a:prstGeom prst="straightConnector1">
              <a:avLst/>
            </a:prstGeom>
            <a:ln w="25400">
              <a:solidFill>
                <a:srgbClr val="C00000"/>
              </a:solidFill>
              <a:prstDash val="sysDash"/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4985032" y="4695231"/>
            <a:ext cx="3308632" cy="1465656"/>
            <a:chOff x="5105400" y="4695231"/>
            <a:chExt cx="3308632" cy="1465656"/>
          </a:xfrm>
        </p:grpSpPr>
        <p:sp>
          <p:nvSpPr>
            <p:cNvPr id="28" name="Oval 27"/>
            <p:cNvSpPr/>
            <p:nvPr/>
          </p:nvSpPr>
          <p:spPr>
            <a:xfrm>
              <a:off x="6986573" y="4695232"/>
              <a:ext cx="1427459" cy="6096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Sue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5105401" y="4695231"/>
              <a:ext cx="1427459" cy="6096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Gary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5105400" y="5551286"/>
              <a:ext cx="1427459" cy="6096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Alice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cxnSp>
          <p:nvCxnSpPr>
            <p:cNvPr id="35" name="Straight Arrow Connector 34"/>
            <p:cNvCxnSpPr>
              <a:stCxn id="28" idx="2"/>
              <a:endCxn id="30" idx="6"/>
            </p:cNvCxnSpPr>
            <p:nvPr/>
          </p:nvCxnSpPr>
          <p:spPr>
            <a:xfrm flipH="1" flipV="1">
              <a:off x="6532860" y="5000032"/>
              <a:ext cx="453713" cy="1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31" idx="0"/>
              <a:endCxn id="30" idx="4"/>
            </p:cNvCxnSpPr>
            <p:nvPr/>
          </p:nvCxnSpPr>
          <p:spPr>
            <a:xfrm flipV="1">
              <a:off x="5819130" y="5304832"/>
              <a:ext cx="1" cy="246454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28" idx="3"/>
              <a:endCxn id="31" idx="7"/>
            </p:cNvCxnSpPr>
            <p:nvPr/>
          </p:nvCxnSpPr>
          <p:spPr>
            <a:xfrm flipH="1">
              <a:off x="6323812" y="5215559"/>
              <a:ext cx="871808" cy="425001"/>
            </a:xfrm>
            <a:prstGeom prst="straightConnector1">
              <a:avLst/>
            </a:prstGeom>
            <a:ln w="25400">
              <a:solidFill>
                <a:srgbClr val="C00000"/>
              </a:solidFill>
              <a:prstDash val="sysDash"/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/>
            <p:cNvSpPr/>
            <p:nvPr/>
          </p:nvSpPr>
          <p:spPr>
            <a:xfrm>
              <a:off x="6986573" y="5551285"/>
              <a:ext cx="1427459" cy="6096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Moe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cxnSp>
          <p:nvCxnSpPr>
            <p:cNvPr id="39" name="Straight Arrow Connector 38"/>
            <p:cNvCxnSpPr>
              <a:stCxn id="28" idx="4"/>
              <a:endCxn id="38" idx="0"/>
            </p:cNvCxnSpPr>
            <p:nvPr/>
          </p:nvCxnSpPr>
          <p:spPr>
            <a:xfrm>
              <a:off x="7700303" y="5304833"/>
              <a:ext cx="0" cy="246452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31" idx="6"/>
              <a:endCxn id="38" idx="2"/>
            </p:cNvCxnSpPr>
            <p:nvPr/>
          </p:nvCxnSpPr>
          <p:spPr>
            <a:xfrm flipV="1">
              <a:off x="6532859" y="5856086"/>
              <a:ext cx="453714" cy="1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246494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Questions About Closure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 lnSpcReduction="10000"/>
          </a:bodyPr>
          <a:lstStyle/>
          <a:p>
            <a:r>
              <a:rPr lang="en-US" sz="2800" i="1" dirty="0"/>
              <a:t>Focal closure: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800" dirty="0"/>
              <a:t>Probability that two people </a:t>
            </a:r>
            <a:br>
              <a:rPr lang="en-US" sz="2800" dirty="0"/>
            </a:br>
            <a:r>
              <a:rPr lang="en-US" sz="2800" dirty="0"/>
              <a:t>form a link as a function of </a:t>
            </a:r>
            <a:br>
              <a:rPr lang="en-US" sz="2800" dirty="0"/>
            </a:br>
            <a:r>
              <a:rPr lang="en-US" sz="2800" dirty="0"/>
              <a:t>the number of foci they are </a:t>
            </a:r>
            <a:br>
              <a:rPr lang="en-US" sz="2800" dirty="0"/>
            </a:br>
            <a:r>
              <a:rPr lang="en-US" sz="2800" dirty="0"/>
              <a:t>jointly affiliated with?</a:t>
            </a:r>
          </a:p>
          <a:p>
            <a:r>
              <a:rPr lang="en-US" sz="2800" i="1" dirty="0"/>
              <a:t>Membership closure: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800" dirty="0"/>
              <a:t>Probability that a person </a:t>
            </a:r>
            <a:br>
              <a:rPr lang="en-US" sz="2800" dirty="0"/>
            </a:br>
            <a:r>
              <a:rPr lang="en-US" sz="2800" dirty="0"/>
              <a:t>becomes involved in a </a:t>
            </a:r>
            <a:br>
              <a:rPr lang="en-US" sz="2800" dirty="0"/>
            </a:br>
            <a:r>
              <a:rPr lang="en-US" sz="2800" dirty="0"/>
              <a:t>particular focus as a function </a:t>
            </a:r>
            <a:br>
              <a:rPr lang="en-US" sz="2800" dirty="0"/>
            </a:br>
            <a:r>
              <a:rPr lang="en-US" sz="2800" dirty="0"/>
              <a:t>of the number of friends who </a:t>
            </a:r>
            <a:br>
              <a:rPr lang="en-US" sz="2800" dirty="0"/>
            </a:br>
            <a:r>
              <a:rPr lang="en-US" sz="2800" dirty="0"/>
              <a:t>are already involved in it?</a:t>
            </a:r>
            <a:endParaRPr lang="en-US" sz="2400" dirty="0"/>
          </a:p>
        </p:txBody>
      </p:sp>
      <p:grpSp>
        <p:nvGrpSpPr>
          <p:cNvPr id="58" name="Group 57"/>
          <p:cNvGrpSpPr/>
          <p:nvPr/>
        </p:nvGrpSpPr>
        <p:grpSpPr>
          <a:xfrm>
            <a:off x="5405277" y="1817182"/>
            <a:ext cx="3281523" cy="1480444"/>
            <a:chOff x="5405277" y="1817182"/>
            <a:chExt cx="3281523" cy="1480444"/>
          </a:xfrm>
        </p:grpSpPr>
        <p:sp>
          <p:nvSpPr>
            <p:cNvPr id="24" name="Rounded Rectangle 23"/>
            <p:cNvSpPr/>
            <p:nvPr/>
          </p:nvSpPr>
          <p:spPr>
            <a:xfrm>
              <a:off x="5432385" y="1817182"/>
              <a:ext cx="1373243" cy="609600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Band</a:t>
              </a:r>
            </a:p>
          </p:txBody>
        </p:sp>
        <p:cxnSp>
          <p:nvCxnSpPr>
            <p:cNvPr id="27" name="Straight Arrow Connector 26"/>
            <p:cNvCxnSpPr>
              <a:stCxn id="29" idx="2"/>
              <a:endCxn id="24" idx="3"/>
            </p:cNvCxnSpPr>
            <p:nvPr/>
          </p:nvCxnSpPr>
          <p:spPr>
            <a:xfrm flipH="1" flipV="1">
              <a:off x="6805628" y="2121982"/>
              <a:ext cx="453713" cy="1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/>
            <p:cNvSpPr/>
            <p:nvPr/>
          </p:nvSpPr>
          <p:spPr>
            <a:xfrm>
              <a:off x="7259341" y="1817182"/>
              <a:ext cx="1427459" cy="6096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Sue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5405277" y="2688025"/>
              <a:ext cx="1427459" cy="6096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Bill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  <p:cxnSp>
          <p:nvCxnSpPr>
            <p:cNvPr id="33" name="Straight Arrow Connector 32"/>
            <p:cNvCxnSpPr>
              <a:stCxn id="32" idx="0"/>
              <a:endCxn id="24" idx="2"/>
            </p:cNvCxnSpPr>
            <p:nvPr/>
          </p:nvCxnSpPr>
          <p:spPr>
            <a:xfrm flipV="1">
              <a:off x="6119007" y="2426782"/>
              <a:ext cx="0" cy="261243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29" idx="3"/>
              <a:endCxn id="32" idx="7"/>
            </p:cNvCxnSpPr>
            <p:nvPr/>
          </p:nvCxnSpPr>
          <p:spPr>
            <a:xfrm flipH="1">
              <a:off x="6623689" y="2337509"/>
              <a:ext cx="844699" cy="439790"/>
            </a:xfrm>
            <a:prstGeom prst="straightConnector1">
              <a:avLst/>
            </a:prstGeom>
            <a:ln w="25400">
              <a:solidFill>
                <a:srgbClr val="C00000"/>
              </a:solidFill>
              <a:prstDash val="sysDash"/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ounded Rectangle 48"/>
            <p:cNvSpPr/>
            <p:nvPr/>
          </p:nvSpPr>
          <p:spPr>
            <a:xfrm>
              <a:off x="7286448" y="2688026"/>
              <a:ext cx="1373243" cy="609600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Ping Pong</a:t>
              </a:r>
            </a:p>
          </p:txBody>
        </p:sp>
        <p:cxnSp>
          <p:nvCxnSpPr>
            <p:cNvPr id="50" name="Straight Arrow Connector 49"/>
            <p:cNvCxnSpPr>
              <a:stCxn id="49" idx="0"/>
              <a:endCxn id="29" idx="4"/>
            </p:cNvCxnSpPr>
            <p:nvPr/>
          </p:nvCxnSpPr>
          <p:spPr>
            <a:xfrm flipV="1">
              <a:off x="7973070" y="2426783"/>
              <a:ext cx="1" cy="261243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stCxn id="32" idx="6"/>
              <a:endCxn id="49" idx="1"/>
            </p:cNvCxnSpPr>
            <p:nvPr/>
          </p:nvCxnSpPr>
          <p:spPr>
            <a:xfrm>
              <a:off x="6832736" y="2992826"/>
              <a:ext cx="453712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/>
          <p:cNvGrpSpPr/>
          <p:nvPr/>
        </p:nvGrpSpPr>
        <p:grpSpPr>
          <a:xfrm>
            <a:off x="5370925" y="4100642"/>
            <a:ext cx="3363023" cy="1552313"/>
            <a:chOff x="5370925" y="4100642"/>
            <a:chExt cx="3363023" cy="1552313"/>
          </a:xfrm>
        </p:grpSpPr>
        <p:cxnSp>
          <p:nvCxnSpPr>
            <p:cNvPr id="42" name="Straight Arrow Connector 41"/>
            <p:cNvCxnSpPr>
              <a:stCxn id="44" idx="6"/>
              <a:endCxn id="48" idx="1"/>
            </p:cNvCxnSpPr>
            <p:nvPr/>
          </p:nvCxnSpPr>
          <p:spPr>
            <a:xfrm>
              <a:off x="6798384" y="4405443"/>
              <a:ext cx="5352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/>
            <p:cNvSpPr/>
            <p:nvPr/>
          </p:nvSpPr>
          <p:spPr>
            <a:xfrm>
              <a:off x="5370925" y="4100642"/>
              <a:ext cx="1427459" cy="6096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Sue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5370925" y="5043354"/>
              <a:ext cx="1427459" cy="6096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Gary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  <p:cxnSp>
          <p:nvCxnSpPr>
            <p:cNvPr id="46" name="Straight Arrow Connector 45"/>
            <p:cNvCxnSpPr>
              <a:stCxn id="44" idx="4"/>
              <a:endCxn id="45" idx="0"/>
            </p:cNvCxnSpPr>
            <p:nvPr/>
          </p:nvCxnSpPr>
          <p:spPr>
            <a:xfrm>
              <a:off x="6084655" y="4710243"/>
              <a:ext cx="0" cy="333111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endCxn id="45" idx="7"/>
            </p:cNvCxnSpPr>
            <p:nvPr/>
          </p:nvCxnSpPr>
          <p:spPr>
            <a:xfrm flipH="1">
              <a:off x="6589337" y="4636249"/>
              <a:ext cx="1041917" cy="496379"/>
            </a:xfrm>
            <a:prstGeom prst="straightConnector1">
              <a:avLst/>
            </a:prstGeom>
            <a:ln w="25400">
              <a:solidFill>
                <a:srgbClr val="C00000"/>
              </a:solidFill>
              <a:prstDash val="sysDash"/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ounded Rectangle 47"/>
            <p:cNvSpPr/>
            <p:nvPr/>
          </p:nvSpPr>
          <p:spPr>
            <a:xfrm>
              <a:off x="7333597" y="4100643"/>
              <a:ext cx="1373243" cy="609600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Band</a:t>
              </a:r>
            </a:p>
          </p:txBody>
        </p:sp>
        <p:sp>
          <p:nvSpPr>
            <p:cNvPr id="52" name="Oval 51"/>
            <p:cNvSpPr/>
            <p:nvPr/>
          </p:nvSpPr>
          <p:spPr>
            <a:xfrm>
              <a:off x="7306489" y="5043354"/>
              <a:ext cx="1427459" cy="6096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Jill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cxnSp>
          <p:nvCxnSpPr>
            <p:cNvPr id="53" name="Straight Arrow Connector 52"/>
            <p:cNvCxnSpPr>
              <a:stCxn id="52" idx="2"/>
              <a:endCxn id="45" idx="6"/>
            </p:cNvCxnSpPr>
            <p:nvPr/>
          </p:nvCxnSpPr>
          <p:spPr>
            <a:xfrm flipH="1">
              <a:off x="6798384" y="5348155"/>
              <a:ext cx="508105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>
              <a:stCxn id="48" idx="2"/>
              <a:endCxn id="52" idx="0"/>
            </p:cNvCxnSpPr>
            <p:nvPr/>
          </p:nvCxnSpPr>
          <p:spPr>
            <a:xfrm>
              <a:off x="8020219" y="4710243"/>
              <a:ext cx="0" cy="333111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642878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Research Methodology: </a:t>
            </a:r>
            <a:br>
              <a:rPr lang="en-US" dirty="0"/>
            </a:br>
            <a:r>
              <a:rPr lang="en-US" dirty="0"/>
              <a:t>Measuring Triadic Closure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Take two snapshots of network at times </a:t>
            </a:r>
            <a:r>
              <a:rPr lang="en-US" i="1" dirty="0"/>
              <a:t>t</a:t>
            </a:r>
            <a:r>
              <a:rPr lang="en-US" i="1" baseline="-25000" dirty="0"/>
              <a:t>1</a:t>
            </a:r>
            <a:r>
              <a:rPr lang="en-US" dirty="0"/>
              <a:t> and </a:t>
            </a:r>
            <a:r>
              <a:rPr lang="en-US" i="1" dirty="0"/>
              <a:t>t</a:t>
            </a:r>
            <a:r>
              <a:rPr lang="en-US" i="1" baseline="-25000" dirty="0"/>
              <a:t>2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For each </a:t>
            </a:r>
            <a:r>
              <a:rPr lang="en-US" i="1" dirty="0"/>
              <a:t>k</a:t>
            </a:r>
            <a:r>
              <a:rPr lang="en-US" dirty="0"/>
              <a:t>, identify all pairs of nodes who have exactly </a:t>
            </a:r>
            <a:r>
              <a:rPr lang="en-US" i="1" dirty="0"/>
              <a:t>k</a:t>
            </a:r>
            <a:r>
              <a:rPr lang="en-US" dirty="0"/>
              <a:t> friends in common at </a:t>
            </a:r>
            <a:r>
              <a:rPr lang="en-US" i="1" dirty="0"/>
              <a:t>t</a:t>
            </a:r>
            <a:r>
              <a:rPr lang="en-US" i="1" baseline="-25000" dirty="0"/>
              <a:t>1</a:t>
            </a:r>
            <a:r>
              <a:rPr lang="en-US" dirty="0"/>
              <a:t> but who are not directly connected by an edge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Define </a:t>
            </a:r>
            <a:r>
              <a:rPr lang="en-US" i="1" dirty="0"/>
              <a:t>T(k) </a:t>
            </a:r>
            <a:r>
              <a:rPr lang="en-US" dirty="0"/>
              <a:t>to be fraction of these pairs that form an edge by </a:t>
            </a:r>
            <a:r>
              <a:rPr lang="en-US" i="1" dirty="0"/>
              <a:t>t</a:t>
            </a:r>
            <a:r>
              <a:rPr lang="en-US" i="1" baseline="-25000" dirty="0"/>
              <a:t>2</a:t>
            </a:r>
            <a:r>
              <a:rPr lang="en-US" dirty="0"/>
              <a:t>. This is the probability that a link will form between two people with </a:t>
            </a:r>
            <a:r>
              <a:rPr lang="en-US" i="1" dirty="0"/>
              <a:t>k</a:t>
            </a:r>
            <a:r>
              <a:rPr lang="en-US" dirty="0"/>
              <a:t> friends in common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Plot </a:t>
            </a:r>
            <a:r>
              <a:rPr lang="en-US" i="1" dirty="0"/>
              <a:t>T(k) </a:t>
            </a:r>
            <a:r>
              <a:rPr lang="en-US" dirty="0"/>
              <a:t>as function of </a:t>
            </a:r>
            <a:r>
              <a:rPr lang="en-US" i="1" dirty="0"/>
              <a:t>k</a:t>
            </a:r>
            <a:r>
              <a:rPr lang="en-US" dirty="0"/>
              <a:t> to illustrate effect of common friends on link formation</a:t>
            </a:r>
          </a:p>
        </p:txBody>
      </p:sp>
    </p:spTree>
    <p:extLst>
      <p:ext uri="{BB962C8B-B14F-4D97-AF65-F5344CB8AC3E}">
        <p14:creationId xmlns:p14="http://schemas.microsoft.com/office/powerpoint/2010/main" val="2315036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Straight Arrow Connector 79"/>
          <p:cNvCxnSpPr/>
          <p:nvPr/>
        </p:nvCxnSpPr>
        <p:spPr>
          <a:xfrm flipH="1">
            <a:off x="6253279" y="3796699"/>
            <a:ext cx="235037" cy="102112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Research Methodology: </a:t>
            </a:r>
            <a:br>
              <a:rPr lang="en-US" dirty="0"/>
            </a:br>
            <a:r>
              <a:rPr lang="en-US" dirty="0"/>
              <a:t>Measuring Triadic Closure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Take two snapshots of network at times </a:t>
            </a:r>
            <a:r>
              <a:rPr lang="en-US" i="1" dirty="0"/>
              <a:t>t</a:t>
            </a:r>
            <a:r>
              <a:rPr lang="en-US" i="1" baseline="-25000" dirty="0"/>
              <a:t>1</a:t>
            </a:r>
            <a:r>
              <a:rPr lang="en-US" dirty="0"/>
              <a:t> and </a:t>
            </a:r>
            <a:r>
              <a:rPr lang="en-US" i="1" dirty="0"/>
              <a:t>t</a:t>
            </a:r>
            <a:r>
              <a:rPr lang="en-US" i="1" baseline="-25000" dirty="0"/>
              <a:t>2</a:t>
            </a:r>
          </a:p>
        </p:txBody>
      </p:sp>
      <p:cxnSp>
        <p:nvCxnSpPr>
          <p:cNvPr id="5" name="Straight Arrow Connector 4"/>
          <p:cNvCxnSpPr>
            <a:stCxn id="14" idx="1"/>
            <a:endCxn id="11" idx="5"/>
          </p:cNvCxnSpPr>
          <p:nvPr/>
        </p:nvCxnSpPr>
        <p:spPr>
          <a:xfrm flipH="1" flipV="1">
            <a:off x="1429960" y="4290242"/>
            <a:ext cx="617908" cy="355019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29" idx="2"/>
          </p:cNvCxnSpPr>
          <p:nvPr/>
        </p:nvCxnSpPr>
        <p:spPr>
          <a:xfrm flipH="1">
            <a:off x="1257894" y="3796699"/>
            <a:ext cx="932389" cy="28911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890122" y="3796699"/>
            <a:ext cx="632460" cy="57822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955246" y="4560582"/>
            <a:ext cx="632460" cy="57822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2190283" y="3507588"/>
            <a:ext cx="632460" cy="57822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2736410" y="5359704"/>
            <a:ext cx="684390" cy="398028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3158137" y="5070593"/>
            <a:ext cx="632460" cy="57822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2196572" y="5625849"/>
            <a:ext cx="632460" cy="57822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3158137" y="4195108"/>
            <a:ext cx="632460" cy="57822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133600" y="6324600"/>
            <a:ext cx="1224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t</a:t>
            </a:r>
            <a:r>
              <a:rPr lang="en-US" sz="2400" i="1" baseline="-25000" dirty="0"/>
              <a:t>1</a:t>
            </a:r>
            <a:endParaRPr lang="en-US" sz="2400" dirty="0"/>
          </a:p>
        </p:txBody>
      </p:sp>
      <p:sp>
        <p:nvSpPr>
          <p:cNvPr id="70" name="TextBox 69"/>
          <p:cNvSpPr txBox="1"/>
          <p:nvPr/>
        </p:nvSpPr>
        <p:spPr>
          <a:xfrm>
            <a:off x="5633772" y="6322962"/>
            <a:ext cx="1224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t</a:t>
            </a:r>
            <a:r>
              <a:rPr lang="en-US" sz="2400" i="1" baseline="-25000" dirty="0"/>
              <a:t>2</a:t>
            </a:r>
            <a:endParaRPr lang="en-US" sz="2400" dirty="0"/>
          </a:p>
        </p:txBody>
      </p:sp>
      <p:cxnSp>
        <p:nvCxnSpPr>
          <p:cNvPr id="71" name="Straight Arrow Connector 70"/>
          <p:cNvCxnSpPr>
            <a:stCxn id="74" idx="1"/>
            <a:endCxn id="73" idx="5"/>
          </p:cNvCxnSpPr>
          <p:nvPr/>
        </p:nvCxnSpPr>
        <p:spPr>
          <a:xfrm flipH="1" flipV="1">
            <a:off x="5411763" y="4258371"/>
            <a:ext cx="617908" cy="355019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75" idx="2"/>
          </p:cNvCxnSpPr>
          <p:nvPr/>
        </p:nvCxnSpPr>
        <p:spPr>
          <a:xfrm flipH="1">
            <a:off x="5239697" y="3764828"/>
            <a:ext cx="932389" cy="28911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val 72"/>
          <p:cNvSpPr/>
          <p:nvPr/>
        </p:nvSpPr>
        <p:spPr>
          <a:xfrm>
            <a:off x="4871925" y="3764828"/>
            <a:ext cx="632460" cy="57822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5937049" y="4528711"/>
            <a:ext cx="632460" cy="57822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5" name="Oval 74"/>
          <p:cNvSpPr/>
          <p:nvPr/>
        </p:nvSpPr>
        <p:spPr>
          <a:xfrm>
            <a:off x="6172086" y="3475717"/>
            <a:ext cx="632460" cy="57822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76" name="Straight Arrow Connector 75"/>
          <p:cNvCxnSpPr/>
          <p:nvPr/>
        </p:nvCxnSpPr>
        <p:spPr>
          <a:xfrm flipV="1">
            <a:off x="6718213" y="5327833"/>
            <a:ext cx="684390" cy="398028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Oval 76"/>
          <p:cNvSpPr/>
          <p:nvPr/>
        </p:nvSpPr>
        <p:spPr>
          <a:xfrm>
            <a:off x="7139940" y="5038722"/>
            <a:ext cx="632460" cy="57822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6178375" y="5593978"/>
            <a:ext cx="632460" cy="57822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9" name="Oval 78"/>
          <p:cNvSpPr/>
          <p:nvPr/>
        </p:nvSpPr>
        <p:spPr>
          <a:xfrm>
            <a:off x="7139940" y="4163237"/>
            <a:ext cx="632460" cy="57822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4082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Straight Arrow Connector 79"/>
          <p:cNvCxnSpPr/>
          <p:nvPr/>
        </p:nvCxnSpPr>
        <p:spPr>
          <a:xfrm flipH="1">
            <a:off x="6253279" y="3796699"/>
            <a:ext cx="235037" cy="102112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Research Methodology: </a:t>
            </a:r>
            <a:br>
              <a:rPr lang="en-US" dirty="0"/>
            </a:br>
            <a:r>
              <a:rPr lang="en-US" dirty="0"/>
              <a:t>Measuring Triadic Closure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2.  For each </a:t>
            </a:r>
            <a:r>
              <a:rPr lang="en-US" i="1" dirty="0"/>
              <a:t>k</a:t>
            </a:r>
            <a:r>
              <a:rPr lang="en-US" dirty="0"/>
              <a:t>, identify all pairs of nodes who have exactly </a:t>
            </a:r>
            <a:r>
              <a:rPr lang="en-US" i="1" dirty="0"/>
              <a:t>k</a:t>
            </a:r>
            <a:r>
              <a:rPr lang="en-US" dirty="0"/>
              <a:t> friends in common at </a:t>
            </a:r>
            <a:r>
              <a:rPr lang="en-US" i="1" dirty="0"/>
              <a:t>t</a:t>
            </a:r>
            <a:r>
              <a:rPr lang="en-US" i="1" baseline="-25000" dirty="0"/>
              <a:t>1</a:t>
            </a:r>
            <a:r>
              <a:rPr lang="en-US" dirty="0"/>
              <a:t> but who are not directly connected by an edge</a:t>
            </a:r>
          </a:p>
        </p:txBody>
      </p:sp>
      <p:cxnSp>
        <p:nvCxnSpPr>
          <p:cNvPr id="5" name="Straight Arrow Connector 4"/>
          <p:cNvCxnSpPr>
            <a:stCxn id="14" idx="1"/>
            <a:endCxn id="11" idx="5"/>
          </p:cNvCxnSpPr>
          <p:nvPr/>
        </p:nvCxnSpPr>
        <p:spPr>
          <a:xfrm flipH="1" flipV="1">
            <a:off x="1429960" y="4290242"/>
            <a:ext cx="617908" cy="355019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29" idx="2"/>
          </p:cNvCxnSpPr>
          <p:nvPr/>
        </p:nvCxnSpPr>
        <p:spPr>
          <a:xfrm flipH="1">
            <a:off x="1257894" y="3796699"/>
            <a:ext cx="932389" cy="28911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890122" y="3796699"/>
            <a:ext cx="632460" cy="578222"/>
          </a:xfrm>
          <a:prstGeom prst="ellipse">
            <a:avLst/>
          </a:prstGeom>
          <a:solidFill>
            <a:srgbClr val="E9EAF7"/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955246" y="4560582"/>
            <a:ext cx="632460" cy="578222"/>
          </a:xfrm>
          <a:prstGeom prst="ellipse">
            <a:avLst/>
          </a:prstGeom>
          <a:solidFill>
            <a:srgbClr val="E9EAF7"/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2190283" y="3507588"/>
            <a:ext cx="632460" cy="578222"/>
          </a:xfrm>
          <a:prstGeom prst="ellipse">
            <a:avLst/>
          </a:prstGeom>
          <a:solidFill>
            <a:srgbClr val="E9EAF7"/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2736410" y="5359704"/>
            <a:ext cx="684390" cy="398028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3158137" y="5070593"/>
            <a:ext cx="632460" cy="578222"/>
          </a:xfrm>
          <a:prstGeom prst="ellipse">
            <a:avLst/>
          </a:prstGeom>
          <a:solidFill>
            <a:srgbClr val="FE8A7E"/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2196572" y="5625849"/>
            <a:ext cx="632460" cy="57822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3158137" y="4195108"/>
            <a:ext cx="632460" cy="578222"/>
          </a:xfrm>
          <a:prstGeom prst="ellipse">
            <a:avLst/>
          </a:prstGeom>
          <a:solidFill>
            <a:srgbClr val="FE8A7E"/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133600" y="6324600"/>
            <a:ext cx="1224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t</a:t>
            </a:r>
            <a:r>
              <a:rPr lang="en-US" sz="2400" i="1" baseline="-25000" dirty="0"/>
              <a:t>1</a:t>
            </a:r>
            <a:endParaRPr lang="en-US" sz="2400" dirty="0"/>
          </a:p>
        </p:txBody>
      </p:sp>
      <p:sp>
        <p:nvSpPr>
          <p:cNvPr id="70" name="TextBox 69"/>
          <p:cNvSpPr txBox="1"/>
          <p:nvPr/>
        </p:nvSpPr>
        <p:spPr>
          <a:xfrm>
            <a:off x="5633772" y="6322962"/>
            <a:ext cx="1224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t</a:t>
            </a:r>
            <a:r>
              <a:rPr lang="en-US" sz="2400" i="1" baseline="-25000" dirty="0"/>
              <a:t>2</a:t>
            </a:r>
            <a:endParaRPr lang="en-US" sz="2400" dirty="0"/>
          </a:p>
        </p:txBody>
      </p:sp>
      <p:cxnSp>
        <p:nvCxnSpPr>
          <p:cNvPr id="71" name="Straight Arrow Connector 70"/>
          <p:cNvCxnSpPr>
            <a:stCxn id="74" idx="1"/>
            <a:endCxn id="73" idx="5"/>
          </p:cNvCxnSpPr>
          <p:nvPr/>
        </p:nvCxnSpPr>
        <p:spPr>
          <a:xfrm flipH="1" flipV="1">
            <a:off x="5411763" y="4258371"/>
            <a:ext cx="617908" cy="355019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75" idx="2"/>
          </p:cNvCxnSpPr>
          <p:nvPr/>
        </p:nvCxnSpPr>
        <p:spPr>
          <a:xfrm flipH="1">
            <a:off x="5239697" y="3764828"/>
            <a:ext cx="932389" cy="28911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val 72"/>
          <p:cNvSpPr/>
          <p:nvPr/>
        </p:nvSpPr>
        <p:spPr>
          <a:xfrm>
            <a:off x="4871925" y="3764828"/>
            <a:ext cx="632460" cy="57822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5937049" y="4528711"/>
            <a:ext cx="632460" cy="57822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5" name="Oval 74"/>
          <p:cNvSpPr/>
          <p:nvPr/>
        </p:nvSpPr>
        <p:spPr>
          <a:xfrm>
            <a:off x="6172086" y="3475717"/>
            <a:ext cx="632460" cy="57822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76" name="Straight Arrow Connector 75"/>
          <p:cNvCxnSpPr/>
          <p:nvPr/>
        </p:nvCxnSpPr>
        <p:spPr>
          <a:xfrm flipV="1">
            <a:off x="6718213" y="5327833"/>
            <a:ext cx="684390" cy="398028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Oval 76"/>
          <p:cNvSpPr/>
          <p:nvPr/>
        </p:nvSpPr>
        <p:spPr>
          <a:xfrm>
            <a:off x="7139940" y="5038722"/>
            <a:ext cx="632460" cy="57822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6178375" y="5593978"/>
            <a:ext cx="632460" cy="57822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9" name="Oval 78"/>
          <p:cNvSpPr/>
          <p:nvPr/>
        </p:nvSpPr>
        <p:spPr>
          <a:xfrm>
            <a:off x="7139940" y="4163237"/>
            <a:ext cx="632460" cy="57822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76309" y="4677139"/>
            <a:ext cx="1224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k </a:t>
            </a:r>
            <a:r>
              <a:rPr lang="en-US" sz="2400" dirty="0"/>
              <a:t>= 0</a:t>
            </a:r>
          </a:p>
        </p:txBody>
      </p:sp>
    </p:spTree>
    <p:extLst>
      <p:ext uri="{BB962C8B-B14F-4D97-AF65-F5344CB8AC3E}">
        <p14:creationId xmlns:p14="http://schemas.microsoft.com/office/powerpoint/2010/main" val="3060672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Homophily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72400" cy="4525963"/>
          </a:xfrm>
        </p:spPr>
        <p:txBody>
          <a:bodyPr>
            <a:noAutofit/>
          </a:bodyPr>
          <a:lstStyle/>
          <a:p>
            <a:r>
              <a:rPr lang="en-US" sz="2800" dirty="0"/>
              <a:t>“Birds of a feather flock </a:t>
            </a:r>
            <a:br>
              <a:rPr lang="en-US" sz="2800" dirty="0"/>
            </a:br>
            <a:r>
              <a:rPr lang="en-US" sz="2800" dirty="0"/>
              <a:t>together.”</a:t>
            </a:r>
          </a:p>
          <a:p>
            <a:r>
              <a:rPr lang="en-US" sz="2800" dirty="0"/>
              <a:t>Your friends are more </a:t>
            </a:r>
            <a:br>
              <a:rPr lang="en-US" sz="2800" dirty="0"/>
            </a:br>
            <a:r>
              <a:rPr lang="en-US" sz="2800" dirty="0"/>
              <a:t>similar to you in age, </a:t>
            </a:r>
            <a:br>
              <a:rPr lang="en-US" sz="2800" dirty="0"/>
            </a:br>
            <a:r>
              <a:rPr lang="en-US" sz="2800" dirty="0"/>
              <a:t>race, interests, opinions,</a:t>
            </a:r>
            <a:br>
              <a:rPr lang="en-US" sz="2800" dirty="0"/>
            </a:br>
            <a:r>
              <a:rPr lang="en-US" sz="2800" dirty="0"/>
              <a:t>etc. than a random </a:t>
            </a:r>
            <a:br>
              <a:rPr lang="en-US" sz="2800" dirty="0"/>
            </a:br>
            <a:r>
              <a:rPr lang="en-US" sz="2800" dirty="0"/>
              <a:t>collection of individuals</a:t>
            </a:r>
          </a:p>
          <a:p>
            <a:r>
              <a:rPr lang="en-US" sz="2800" b="1" dirty="0"/>
              <a:t>Homophily</a:t>
            </a:r>
            <a:r>
              <a:rPr lang="en-US" sz="2800" dirty="0"/>
              <a:t>: principle that we tend to be similar to our friends</a:t>
            </a:r>
          </a:p>
          <a:p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52600"/>
            <a:ext cx="3657600" cy="27432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06406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Straight Arrow Connector 79"/>
          <p:cNvCxnSpPr/>
          <p:nvPr/>
        </p:nvCxnSpPr>
        <p:spPr>
          <a:xfrm flipH="1">
            <a:off x="6253279" y="3796699"/>
            <a:ext cx="235037" cy="102112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Research Methodology: </a:t>
            </a:r>
            <a:br>
              <a:rPr lang="en-US" dirty="0"/>
            </a:br>
            <a:r>
              <a:rPr lang="en-US" dirty="0"/>
              <a:t>Measuring Triadic Closure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2.  For each </a:t>
            </a:r>
            <a:r>
              <a:rPr lang="en-US" i="1" dirty="0"/>
              <a:t>k</a:t>
            </a:r>
            <a:r>
              <a:rPr lang="en-US" dirty="0"/>
              <a:t>, identify all pairs of nodes who have exactly </a:t>
            </a:r>
            <a:r>
              <a:rPr lang="en-US" i="1" dirty="0"/>
              <a:t>k</a:t>
            </a:r>
            <a:r>
              <a:rPr lang="en-US" dirty="0"/>
              <a:t> friends in common at </a:t>
            </a:r>
            <a:r>
              <a:rPr lang="en-US" i="1" dirty="0"/>
              <a:t>t</a:t>
            </a:r>
            <a:r>
              <a:rPr lang="en-US" i="1" baseline="-25000" dirty="0"/>
              <a:t>1</a:t>
            </a:r>
            <a:r>
              <a:rPr lang="en-US" dirty="0"/>
              <a:t> but who are not directly connected by an edge</a:t>
            </a:r>
          </a:p>
        </p:txBody>
      </p:sp>
      <p:cxnSp>
        <p:nvCxnSpPr>
          <p:cNvPr id="5" name="Straight Arrow Connector 4"/>
          <p:cNvCxnSpPr>
            <a:stCxn id="14" idx="1"/>
            <a:endCxn id="11" idx="5"/>
          </p:cNvCxnSpPr>
          <p:nvPr/>
        </p:nvCxnSpPr>
        <p:spPr>
          <a:xfrm flipH="1" flipV="1">
            <a:off x="1429960" y="4290242"/>
            <a:ext cx="617908" cy="355019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29" idx="2"/>
          </p:cNvCxnSpPr>
          <p:nvPr/>
        </p:nvCxnSpPr>
        <p:spPr>
          <a:xfrm flipH="1">
            <a:off x="1257894" y="3796699"/>
            <a:ext cx="932389" cy="28911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890122" y="3796699"/>
            <a:ext cx="632460" cy="578222"/>
          </a:xfrm>
          <a:prstGeom prst="ellipse">
            <a:avLst/>
          </a:prstGeom>
          <a:solidFill>
            <a:srgbClr val="E9EAF7"/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955246" y="4560582"/>
            <a:ext cx="632460" cy="578222"/>
          </a:xfrm>
          <a:prstGeom prst="ellipse">
            <a:avLst/>
          </a:prstGeom>
          <a:solidFill>
            <a:srgbClr val="E9EAF7"/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2190283" y="3507588"/>
            <a:ext cx="632460" cy="578222"/>
          </a:xfrm>
          <a:prstGeom prst="ellipse">
            <a:avLst/>
          </a:prstGeom>
          <a:solidFill>
            <a:srgbClr val="E9EAF7"/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2736410" y="5359704"/>
            <a:ext cx="684390" cy="398028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3158137" y="5070593"/>
            <a:ext cx="632460" cy="578222"/>
          </a:xfrm>
          <a:prstGeom prst="ellipse">
            <a:avLst/>
          </a:prstGeom>
          <a:solidFill>
            <a:srgbClr val="E9EAF7"/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2196572" y="5625849"/>
            <a:ext cx="632460" cy="578222"/>
          </a:xfrm>
          <a:prstGeom prst="ellipse">
            <a:avLst/>
          </a:prstGeom>
          <a:solidFill>
            <a:srgbClr val="FE8A7E"/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3158137" y="4195108"/>
            <a:ext cx="632460" cy="578222"/>
          </a:xfrm>
          <a:prstGeom prst="ellipse">
            <a:avLst/>
          </a:prstGeom>
          <a:solidFill>
            <a:srgbClr val="FE8A7E"/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133600" y="6324600"/>
            <a:ext cx="1224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t</a:t>
            </a:r>
            <a:r>
              <a:rPr lang="en-US" sz="2400" i="1" baseline="-25000" dirty="0"/>
              <a:t>1</a:t>
            </a:r>
            <a:endParaRPr lang="en-US" sz="2400" dirty="0"/>
          </a:p>
        </p:txBody>
      </p:sp>
      <p:sp>
        <p:nvSpPr>
          <p:cNvPr id="70" name="TextBox 69"/>
          <p:cNvSpPr txBox="1"/>
          <p:nvPr/>
        </p:nvSpPr>
        <p:spPr>
          <a:xfrm>
            <a:off x="5633772" y="6322962"/>
            <a:ext cx="1224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t</a:t>
            </a:r>
            <a:r>
              <a:rPr lang="en-US" sz="2400" i="1" baseline="-25000" dirty="0"/>
              <a:t>2</a:t>
            </a:r>
            <a:endParaRPr lang="en-US" sz="2400" dirty="0"/>
          </a:p>
        </p:txBody>
      </p:sp>
      <p:cxnSp>
        <p:nvCxnSpPr>
          <p:cNvPr id="71" name="Straight Arrow Connector 70"/>
          <p:cNvCxnSpPr>
            <a:stCxn id="74" idx="1"/>
            <a:endCxn id="73" idx="5"/>
          </p:cNvCxnSpPr>
          <p:nvPr/>
        </p:nvCxnSpPr>
        <p:spPr>
          <a:xfrm flipH="1" flipV="1">
            <a:off x="5411763" y="4258371"/>
            <a:ext cx="617908" cy="355019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75" idx="2"/>
          </p:cNvCxnSpPr>
          <p:nvPr/>
        </p:nvCxnSpPr>
        <p:spPr>
          <a:xfrm flipH="1">
            <a:off x="5239697" y="3764828"/>
            <a:ext cx="932389" cy="28911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val 72"/>
          <p:cNvSpPr/>
          <p:nvPr/>
        </p:nvSpPr>
        <p:spPr>
          <a:xfrm>
            <a:off x="4871925" y="3764828"/>
            <a:ext cx="632460" cy="57822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5937049" y="4528711"/>
            <a:ext cx="632460" cy="57822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5" name="Oval 74"/>
          <p:cNvSpPr/>
          <p:nvPr/>
        </p:nvSpPr>
        <p:spPr>
          <a:xfrm>
            <a:off x="6172086" y="3475717"/>
            <a:ext cx="632460" cy="57822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76" name="Straight Arrow Connector 75"/>
          <p:cNvCxnSpPr/>
          <p:nvPr/>
        </p:nvCxnSpPr>
        <p:spPr>
          <a:xfrm flipV="1">
            <a:off x="6718213" y="5327833"/>
            <a:ext cx="684390" cy="398028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Oval 76"/>
          <p:cNvSpPr/>
          <p:nvPr/>
        </p:nvSpPr>
        <p:spPr>
          <a:xfrm>
            <a:off x="7139940" y="5038722"/>
            <a:ext cx="632460" cy="57822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6178375" y="5593978"/>
            <a:ext cx="632460" cy="57822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9" name="Oval 78"/>
          <p:cNvSpPr/>
          <p:nvPr/>
        </p:nvSpPr>
        <p:spPr>
          <a:xfrm>
            <a:off x="7139940" y="4163237"/>
            <a:ext cx="632460" cy="57822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10468" y="5386111"/>
            <a:ext cx="1224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k </a:t>
            </a:r>
            <a:r>
              <a:rPr lang="en-US" sz="2400" dirty="0"/>
              <a:t>= 0</a:t>
            </a:r>
          </a:p>
        </p:txBody>
      </p:sp>
    </p:spTree>
    <p:extLst>
      <p:ext uri="{BB962C8B-B14F-4D97-AF65-F5344CB8AC3E}">
        <p14:creationId xmlns:p14="http://schemas.microsoft.com/office/powerpoint/2010/main" val="40364068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Straight Arrow Connector 79"/>
          <p:cNvCxnSpPr/>
          <p:nvPr/>
        </p:nvCxnSpPr>
        <p:spPr>
          <a:xfrm flipH="1">
            <a:off x="6253279" y="3796699"/>
            <a:ext cx="235037" cy="102112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Research Methodology: </a:t>
            </a:r>
            <a:br>
              <a:rPr lang="en-US" dirty="0"/>
            </a:br>
            <a:r>
              <a:rPr lang="en-US" dirty="0"/>
              <a:t>Measuring Triadic Closure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2.  For each </a:t>
            </a:r>
            <a:r>
              <a:rPr lang="en-US" i="1" dirty="0"/>
              <a:t>k</a:t>
            </a:r>
            <a:r>
              <a:rPr lang="en-US" dirty="0"/>
              <a:t>, identify all pairs of nodes who have exactly </a:t>
            </a:r>
            <a:r>
              <a:rPr lang="en-US" i="1" dirty="0"/>
              <a:t>k</a:t>
            </a:r>
            <a:r>
              <a:rPr lang="en-US" dirty="0"/>
              <a:t> friends in common at </a:t>
            </a:r>
            <a:r>
              <a:rPr lang="en-US" i="1" dirty="0"/>
              <a:t>t</a:t>
            </a:r>
            <a:r>
              <a:rPr lang="en-US" i="1" baseline="-25000" dirty="0"/>
              <a:t>1</a:t>
            </a:r>
            <a:r>
              <a:rPr lang="en-US" dirty="0"/>
              <a:t> but who are not directly connected by an edge</a:t>
            </a:r>
          </a:p>
        </p:txBody>
      </p:sp>
      <p:cxnSp>
        <p:nvCxnSpPr>
          <p:cNvPr id="5" name="Straight Arrow Connector 4"/>
          <p:cNvCxnSpPr>
            <a:stCxn id="14" idx="1"/>
            <a:endCxn id="11" idx="5"/>
          </p:cNvCxnSpPr>
          <p:nvPr/>
        </p:nvCxnSpPr>
        <p:spPr>
          <a:xfrm flipH="1" flipV="1">
            <a:off x="1429960" y="4290242"/>
            <a:ext cx="617908" cy="355019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29" idx="2"/>
          </p:cNvCxnSpPr>
          <p:nvPr/>
        </p:nvCxnSpPr>
        <p:spPr>
          <a:xfrm flipH="1">
            <a:off x="1257894" y="3796699"/>
            <a:ext cx="932389" cy="28911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890122" y="3796699"/>
            <a:ext cx="632460" cy="578222"/>
          </a:xfrm>
          <a:prstGeom prst="ellipse">
            <a:avLst/>
          </a:prstGeom>
          <a:solidFill>
            <a:srgbClr val="E9EAF7"/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955246" y="4560582"/>
            <a:ext cx="632460" cy="578222"/>
          </a:xfrm>
          <a:prstGeom prst="ellipse">
            <a:avLst/>
          </a:prstGeom>
          <a:solidFill>
            <a:srgbClr val="FE8A7E"/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2190283" y="3507588"/>
            <a:ext cx="632460" cy="578222"/>
          </a:xfrm>
          <a:prstGeom prst="ellipse">
            <a:avLst/>
          </a:prstGeom>
          <a:solidFill>
            <a:srgbClr val="E9EAF7"/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2736410" y="5359704"/>
            <a:ext cx="684390" cy="398028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3158137" y="5070593"/>
            <a:ext cx="632460" cy="578222"/>
          </a:xfrm>
          <a:prstGeom prst="ellipse">
            <a:avLst/>
          </a:prstGeom>
          <a:solidFill>
            <a:srgbClr val="E9EAF7"/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2196572" y="5625849"/>
            <a:ext cx="632460" cy="578222"/>
          </a:xfrm>
          <a:prstGeom prst="ellipse">
            <a:avLst/>
          </a:prstGeom>
          <a:solidFill>
            <a:srgbClr val="E9EAF7"/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3158137" y="4195108"/>
            <a:ext cx="632460" cy="578222"/>
          </a:xfrm>
          <a:prstGeom prst="ellipse">
            <a:avLst/>
          </a:prstGeom>
          <a:solidFill>
            <a:srgbClr val="FE8A7E"/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133600" y="6324600"/>
            <a:ext cx="1224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t</a:t>
            </a:r>
            <a:r>
              <a:rPr lang="en-US" sz="2400" i="1" baseline="-25000" dirty="0"/>
              <a:t>1</a:t>
            </a:r>
            <a:endParaRPr lang="en-US" sz="2400" dirty="0"/>
          </a:p>
        </p:txBody>
      </p:sp>
      <p:sp>
        <p:nvSpPr>
          <p:cNvPr id="70" name="TextBox 69"/>
          <p:cNvSpPr txBox="1"/>
          <p:nvPr/>
        </p:nvSpPr>
        <p:spPr>
          <a:xfrm>
            <a:off x="5633772" y="6322962"/>
            <a:ext cx="1224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t</a:t>
            </a:r>
            <a:r>
              <a:rPr lang="en-US" sz="2400" i="1" baseline="-25000" dirty="0"/>
              <a:t>2</a:t>
            </a:r>
            <a:endParaRPr lang="en-US" sz="2400" dirty="0"/>
          </a:p>
        </p:txBody>
      </p:sp>
      <p:cxnSp>
        <p:nvCxnSpPr>
          <p:cNvPr id="71" name="Straight Arrow Connector 70"/>
          <p:cNvCxnSpPr>
            <a:stCxn id="74" idx="1"/>
            <a:endCxn id="73" idx="5"/>
          </p:cNvCxnSpPr>
          <p:nvPr/>
        </p:nvCxnSpPr>
        <p:spPr>
          <a:xfrm flipH="1" flipV="1">
            <a:off x="5411763" y="4258371"/>
            <a:ext cx="617908" cy="355019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75" idx="2"/>
          </p:cNvCxnSpPr>
          <p:nvPr/>
        </p:nvCxnSpPr>
        <p:spPr>
          <a:xfrm flipH="1">
            <a:off x="5239697" y="3764828"/>
            <a:ext cx="932389" cy="28911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val 72"/>
          <p:cNvSpPr/>
          <p:nvPr/>
        </p:nvSpPr>
        <p:spPr>
          <a:xfrm>
            <a:off x="4871925" y="3764828"/>
            <a:ext cx="632460" cy="57822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5937049" y="4528711"/>
            <a:ext cx="632460" cy="57822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5" name="Oval 74"/>
          <p:cNvSpPr/>
          <p:nvPr/>
        </p:nvSpPr>
        <p:spPr>
          <a:xfrm>
            <a:off x="6172086" y="3475717"/>
            <a:ext cx="632460" cy="57822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76" name="Straight Arrow Connector 75"/>
          <p:cNvCxnSpPr/>
          <p:nvPr/>
        </p:nvCxnSpPr>
        <p:spPr>
          <a:xfrm flipV="1">
            <a:off x="6718213" y="5327833"/>
            <a:ext cx="684390" cy="398028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Oval 76"/>
          <p:cNvSpPr/>
          <p:nvPr/>
        </p:nvSpPr>
        <p:spPr>
          <a:xfrm>
            <a:off x="7139940" y="5038722"/>
            <a:ext cx="632460" cy="57822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6178375" y="5593978"/>
            <a:ext cx="632460" cy="57822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9" name="Oval 78"/>
          <p:cNvSpPr/>
          <p:nvPr/>
        </p:nvSpPr>
        <p:spPr>
          <a:xfrm>
            <a:off x="7139940" y="4163237"/>
            <a:ext cx="632460" cy="57822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1018" y="5117749"/>
            <a:ext cx="1224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k </a:t>
            </a:r>
            <a:r>
              <a:rPr lang="en-US" sz="2400" dirty="0"/>
              <a:t>= 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31018" y="5861297"/>
            <a:ext cx="1224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Etc…</a:t>
            </a:r>
          </a:p>
        </p:txBody>
      </p:sp>
    </p:spTree>
    <p:extLst>
      <p:ext uri="{BB962C8B-B14F-4D97-AF65-F5344CB8AC3E}">
        <p14:creationId xmlns:p14="http://schemas.microsoft.com/office/powerpoint/2010/main" val="10149437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Straight Arrow Connector 79"/>
          <p:cNvCxnSpPr/>
          <p:nvPr/>
        </p:nvCxnSpPr>
        <p:spPr>
          <a:xfrm flipH="1">
            <a:off x="6253279" y="3796699"/>
            <a:ext cx="235037" cy="102112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Research Methodology: </a:t>
            </a:r>
            <a:br>
              <a:rPr lang="en-US" dirty="0"/>
            </a:br>
            <a:r>
              <a:rPr lang="en-US" dirty="0"/>
              <a:t>Measuring Triadic Closure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2.  For each </a:t>
            </a:r>
            <a:r>
              <a:rPr lang="en-US" i="1" dirty="0"/>
              <a:t>k</a:t>
            </a:r>
            <a:r>
              <a:rPr lang="en-US" dirty="0"/>
              <a:t>, identify all pairs of nodes who have exactly </a:t>
            </a:r>
            <a:r>
              <a:rPr lang="en-US" i="1" dirty="0"/>
              <a:t>k</a:t>
            </a:r>
            <a:r>
              <a:rPr lang="en-US" dirty="0"/>
              <a:t> friends in common at </a:t>
            </a:r>
            <a:r>
              <a:rPr lang="en-US" i="1" dirty="0"/>
              <a:t>t</a:t>
            </a:r>
            <a:r>
              <a:rPr lang="en-US" i="1" baseline="-25000" dirty="0"/>
              <a:t>1</a:t>
            </a:r>
            <a:r>
              <a:rPr lang="en-US" dirty="0"/>
              <a:t> but who are not directly connected by an edge</a:t>
            </a:r>
          </a:p>
        </p:txBody>
      </p:sp>
      <p:cxnSp>
        <p:nvCxnSpPr>
          <p:cNvPr id="5" name="Straight Arrow Connector 4"/>
          <p:cNvCxnSpPr>
            <a:stCxn id="14" idx="1"/>
            <a:endCxn id="11" idx="5"/>
          </p:cNvCxnSpPr>
          <p:nvPr/>
        </p:nvCxnSpPr>
        <p:spPr>
          <a:xfrm flipH="1" flipV="1">
            <a:off x="1429960" y="4290242"/>
            <a:ext cx="617908" cy="355019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29" idx="2"/>
          </p:cNvCxnSpPr>
          <p:nvPr/>
        </p:nvCxnSpPr>
        <p:spPr>
          <a:xfrm flipH="1">
            <a:off x="1257894" y="3796699"/>
            <a:ext cx="932389" cy="28911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890122" y="3796699"/>
            <a:ext cx="632460" cy="578222"/>
          </a:xfrm>
          <a:prstGeom prst="ellipse">
            <a:avLst/>
          </a:prstGeom>
          <a:solidFill>
            <a:srgbClr val="E9EAF7"/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955246" y="4560582"/>
            <a:ext cx="632460" cy="578222"/>
          </a:xfrm>
          <a:prstGeom prst="ellipse">
            <a:avLst/>
          </a:prstGeom>
          <a:solidFill>
            <a:srgbClr val="FE8A7E"/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2190283" y="3507588"/>
            <a:ext cx="632460" cy="578222"/>
          </a:xfrm>
          <a:prstGeom prst="ellipse">
            <a:avLst/>
          </a:prstGeom>
          <a:solidFill>
            <a:srgbClr val="FE8A7E"/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2736410" y="5359704"/>
            <a:ext cx="684390" cy="398028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3158137" y="5070593"/>
            <a:ext cx="632460" cy="57822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2196572" y="5625849"/>
            <a:ext cx="632460" cy="57822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3158137" y="4195108"/>
            <a:ext cx="632460" cy="57822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133600" y="6324600"/>
            <a:ext cx="1224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t</a:t>
            </a:r>
            <a:r>
              <a:rPr lang="en-US" sz="2400" i="1" baseline="-25000" dirty="0"/>
              <a:t>1</a:t>
            </a:r>
            <a:endParaRPr lang="en-US" sz="2400" dirty="0"/>
          </a:p>
        </p:txBody>
      </p:sp>
      <p:sp>
        <p:nvSpPr>
          <p:cNvPr id="70" name="TextBox 69"/>
          <p:cNvSpPr txBox="1"/>
          <p:nvPr/>
        </p:nvSpPr>
        <p:spPr>
          <a:xfrm>
            <a:off x="5633772" y="6322962"/>
            <a:ext cx="1224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t</a:t>
            </a:r>
            <a:r>
              <a:rPr lang="en-US" sz="2400" i="1" baseline="-25000" dirty="0"/>
              <a:t>2</a:t>
            </a:r>
            <a:endParaRPr lang="en-US" sz="2400" dirty="0"/>
          </a:p>
        </p:txBody>
      </p:sp>
      <p:cxnSp>
        <p:nvCxnSpPr>
          <p:cNvPr id="71" name="Straight Arrow Connector 70"/>
          <p:cNvCxnSpPr>
            <a:stCxn id="74" idx="1"/>
            <a:endCxn id="73" idx="5"/>
          </p:cNvCxnSpPr>
          <p:nvPr/>
        </p:nvCxnSpPr>
        <p:spPr>
          <a:xfrm flipH="1" flipV="1">
            <a:off x="5411763" y="4258371"/>
            <a:ext cx="617908" cy="355019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75" idx="2"/>
          </p:cNvCxnSpPr>
          <p:nvPr/>
        </p:nvCxnSpPr>
        <p:spPr>
          <a:xfrm flipH="1">
            <a:off x="5239697" y="3764828"/>
            <a:ext cx="932389" cy="28911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val 72"/>
          <p:cNvSpPr/>
          <p:nvPr/>
        </p:nvSpPr>
        <p:spPr>
          <a:xfrm>
            <a:off x="4871925" y="3764828"/>
            <a:ext cx="632460" cy="57822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5937049" y="4528711"/>
            <a:ext cx="632460" cy="57822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5" name="Oval 74"/>
          <p:cNvSpPr/>
          <p:nvPr/>
        </p:nvSpPr>
        <p:spPr>
          <a:xfrm>
            <a:off x="6172086" y="3475717"/>
            <a:ext cx="632460" cy="57822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76" name="Straight Arrow Connector 75"/>
          <p:cNvCxnSpPr/>
          <p:nvPr/>
        </p:nvCxnSpPr>
        <p:spPr>
          <a:xfrm flipV="1">
            <a:off x="6718213" y="5327833"/>
            <a:ext cx="684390" cy="398028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Oval 76"/>
          <p:cNvSpPr/>
          <p:nvPr/>
        </p:nvSpPr>
        <p:spPr>
          <a:xfrm>
            <a:off x="7139940" y="5038722"/>
            <a:ext cx="632460" cy="57822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6178375" y="5593978"/>
            <a:ext cx="632460" cy="57822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9" name="Oval 78"/>
          <p:cNvSpPr/>
          <p:nvPr/>
        </p:nvSpPr>
        <p:spPr>
          <a:xfrm>
            <a:off x="7139940" y="4163237"/>
            <a:ext cx="632460" cy="57822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23640" y="4893134"/>
            <a:ext cx="1224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k </a:t>
            </a:r>
            <a:r>
              <a:rPr lang="en-US" sz="2400" dirty="0"/>
              <a:t>= 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98354" y="5861296"/>
            <a:ext cx="1224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k </a:t>
            </a:r>
            <a:r>
              <a:rPr lang="en-US" sz="2400" dirty="0"/>
              <a:t>= 2, </a:t>
            </a:r>
          </a:p>
          <a:p>
            <a:pPr algn="ctr"/>
            <a:r>
              <a:rPr lang="en-US" sz="2400" dirty="0"/>
              <a:t>Etc…</a:t>
            </a:r>
          </a:p>
        </p:txBody>
      </p:sp>
    </p:spTree>
    <p:extLst>
      <p:ext uri="{BB962C8B-B14F-4D97-AF65-F5344CB8AC3E}">
        <p14:creationId xmlns:p14="http://schemas.microsoft.com/office/powerpoint/2010/main" val="33231862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Arrow Connector 29"/>
          <p:cNvCxnSpPr>
            <a:stCxn id="77" idx="0"/>
            <a:endCxn id="79" idx="4"/>
          </p:cNvCxnSpPr>
          <p:nvPr/>
        </p:nvCxnSpPr>
        <p:spPr>
          <a:xfrm flipV="1">
            <a:off x="7456170" y="4741459"/>
            <a:ext cx="0" cy="29726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H="1">
            <a:off x="6253279" y="3796699"/>
            <a:ext cx="235037" cy="102112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Research Methodology: </a:t>
            </a:r>
            <a:br>
              <a:rPr lang="en-US" dirty="0"/>
            </a:br>
            <a:r>
              <a:rPr lang="en-US" dirty="0"/>
              <a:t>Measuring Triadic Closure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3.  Define </a:t>
            </a:r>
            <a:r>
              <a:rPr lang="en-US" i="1" dirty="0"/>
              <a:t>T(k) = </a:t>
            </a:r>
            <a:r>
              <a:rPr lang="en-US" dirty="0"/>
              <a:t>fraction pairs that form an edge by </a:t>
            </a:r>
            <a:r>
              <a:rPr lang="en-US" i="1" dirty="0"/>
              <a:t>t</a:t>
            </a:r>
            <a:r>
              <a:rPr lang="en-US" i="1" baseline="-25000" dirty="0"/>
              <a:t>2</a:t>
            </a:r>
            <a:r>
              <a:rPr lang="en-US" dirty="0"/>
              <a:t>. This is the probability that a link will form between two people with </a:t>
            </a:r>
            <a:r>
              <a:rPr lang="en-US" i="1" dirty="0"/>
              <a:t>k</a:t>
            </a:r>
            <a:r>
              <a:rPr lang="en-US" dirty="0"/>
              <a:t> friends in common</a:t>
            </a:r>
          </a:p>
        </p:txBody>
      </p:sp>
      <p:cxnSp>
        <p:nvCxnSpPr>
          <p:cNvPr id="5" name="Straight Arrow Connector 4"/>
          <p:cNvCxnSpPr>
            <a:stCxn id="14" idx="1"/>
            <a:endCxn id="11" idx="5"/>
          </p:cNvCxnSpPr>
          <p:nvPr/>
        </p:nvCxnSpPr>
        <p:spPr>
          <a:xfrm flipH="1" flipV="1">
            <a:off x="1429960" y="4290242"/>
            <a:ext cx="617908" cy="355019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29" idx="2"/>
          </p:cNvCxnSpPr>
          <p:nvPr/>
        </p:nvCxnSpPr>
        <p:spPr>
          <a:xfrm flipH="1">
            <a:off x="1257894" y="3796699"/>
            <a:ext cx="932389" cy="28911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890122" y="3796699"/>
            <a:ext cx="632460" cy="578222"/>
          </a:xfrm>
          <a:prstGeom prst="ellipse">
            <a:avLst/>
          </a:prstGeom>
          <a:solidFill>
            <a:srgbClr val="E9EAF7"/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955246" y="4560582"/>
            <a:ext cx="632460" cy="578222"/>
          </a:xfrm>
          <a:prstGeom prst="ellipse">
            <a:avLst/>
          </a:prstGeom>
          <a:solidFill>
            <a:srgbClr val="E9EAF7"/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2190283" y="3507588"/>
            <a:ext cx="632460" cy="578222"/>
          </a:xfrm>
          <a:prstGeom prst="ellipse">
            <a:avLst/>
          </a:prstGeom>
          <a:solidFill>
            <a:srgbClr val="E9EAF7"/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2736410" y="5359704"/>
            <a:ext cx="684390" cy="398028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3158137" y="5070593"/>
            <a:ext cx="632460" cy="57822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2196572" y="5625849"/>
            <a:ext cx="632460" cy="57822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3158137" y="4195108"/>
            <a:ext cx="632460" cy="57822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133600" y="6324600"/>
            <a:ext cx="1224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t</a:t>
            </a:r>
            <a:r>
              <a:rPr lang="en-US" sz="2400" i="1" baseline="-25000" dirty="0"/>
              <a:t>1</a:t>
            </a:r>
            <a:endParaRPr lang="en-US" sz="2400" dirty="0"/>
          </a:p>
        </p:txBody>
      </p:sp>
      <p:sp>
        <p:nvSpPr>
          <p:cNvPr id="70" name="TextBox 69"/>
          <p:cNvSpPr txBox="1"/>
          <p:nvPr/>
        </p:nvSpPr>
        <p:spPr>
          <a:xfrm>
            <a:off x="5633772" y="6322962"/>
            <a:ext cx="1224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t</a:t>
            </a:r>
            <a:r>
              <a:rPr lang="en-US" sz="2400" i="1" baseline="-25000" dirty="0"/>
              <a:t>2</a:t>
            </a:r>
            <a:endParaRPr lang="en-US" sz="2400" dirty="0"/>
          </a:p>
        </p:txBody>
      </p:sp>
      <p:cxnSp>
        <p:nvCxnSpPr>
          <p:cNvPr id="71" name="Straight Arrow Connector 70"/>
          <p:cNvCxnSpPr>
            <a:stCxn id="74" idx="1"/>
            <a:endCxn id="73" idx="5"/>
          </p:cNvCxnSpPr>
          <p:nvPr/>
        </p:nvCxnSpPr>
        <p:spPr>
          <a:xfrm flipH="1" flipV="1">
            <a:off x="5411763" y="4258371"/>
            <a:ext cx="617908" cy="355019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75" idx="2"/>
          </p:cNvCxnSpPr>
          <p:nvPr/>
        </p:nvCxnSpPr>
        <p:spPr>
          <a:xfrm flipH="1">
            <a:off x="5239697" y="3764828"/>
            <a:ext cx="932389" cy="28911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val 72"/>
          <p:cNvSpPr/>
          <p:nvPr/>
        </p:nvSpPr>
        <p:spPr>
          <a:xfrm>
            <a:off x="4871925" y="3764828"/>
            <a:ext cx="632460" cy="57822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5937049" y="4528711"/>
            <a:ext cx="632460" cy="578222"/>
          </a:xfrm>
          <a:prstGeom prst="ellipse">
            <a:avLst/>
          </a:prstGeom>
          <a:solidFill>
            <a:srgbClr val="FE8A7E"/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5" name="Oval 74"/>
          <p:cNvSpPr/>
          <p:nvPr/>
        </p:nvSpPr>
        <p:spPr>
          <a:xfrm>
            <a:off x="6172086" y="3475717"/>
            <a:ext cx="632460" cy="578222"/>
          </a:xfrm>
          <a:prstGeom prst="ellipse">
            <a:avLst/>
          </a:prstGeom>
          <a:solidFill>
            <a:srgbClr val="FE8A7E"/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76" name="Straight Arrow Connector 75"/>
          <p:cNvCxnSpPr/>
          <p:nvPr/>
        </p:nvCxnSpPr>
        <p:spPr>
          <a:xfrm flipV="1">
            <a:off x="6718213" y="5327833"/>
            <a:ext cx="684390" cy="398028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Oval 76"/>
          <p:cNvSpPr/>
          <p:nvPr/>
        </p:nvSpPr>
        <p:spPr>
          <a:xfrm>
            <a:off x="7139940" y="5038722"/>
            <a:ext cx="632460" cy="578222"/>
          </a:xfrm>
          <a:prstGeom prst="ellipse">
            <a:avLst/>
          </a:prstGeom>
          <a:solidFill>
            <a:srgbClr val="FE8A7E"/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6178375" y="5593978"/>
            <a:ext cx="632460" cy="57822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9" name="Oval 78"/>
          <p:cNvSpPr/>
          <p:nvPr/>
        </p:nvSpPr>
        <p:spPr>
          <a:xfrm>
            <a:off x="7139940" y="4163237"/>
            <a:ext cx="632460" cy="578222"/>
          </a:xfrm>
          <a:prstGeom prst="ellipse">
            <a:avLst/>
          </a:prstGeom>
          <a:solidFill>
            <a:srgbClr val="FE8A7E"/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58000" y="3303163"/>
            <a:ext cx="1602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T(1) </a:t>
            </a:r>
            <a:r>
              <a:rPr lang="en-US" sz="2400" dirty="0"/>
              <a:t>= 1/1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397840" y="5757732"/>
            <a:ext cx="1602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T(0) </a:t>
            </a:r>
            <a:r>
              <a:rPr lang="en-US" sz="2400" dirty="0"/>
              <a:t>= 1/11</a:t>
            </a:r>
          </a:p>
        </p:txBody>
      </p:sp>
    </p:spTree>
    <p:extLst>
      <p:ext uri="{BB962C8B-B14F-4D97-AF65-F5344CB8AC3E}">
        <p14:creationId xmlns:p14="http://schemas.microsoft.com/office/powerpoint/2010/main" val="10009809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Research Methodology: </a:t>
            </a:r>
            <a:br>
              <a:rPr lang="en-US" dirty="0"/>
            </a:br>
            <a:r>
              <a:rPr lang="en-US" dirty="0"/>
              <a:t>Measuring Triadic Closure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4.  Plot </a:t>
            </a:r>
            <a:r>
              <a:rPr lang="en-US" i="1" dirty="0"/>
              <a:t>T(k) </a:t>
            </a:r>
            <a:r>
              <a:rPr lang="en-US" dirty="0"/>
              <a:t>as function of </a:t>
            </a:r>
            <a:r>
              <a:rPr lang="en-US" i="1" dirty="0"/>
              <a:t>k</a:t>
            </a:r>
            <a:r>
              <a:rPr lang="en-US" dirty="0"/>
              <a:t> to illustrate effect of common friends on link formation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34BB4B1-2F68-4E35-9534-35C547D94BF6}"/>
              </a:ext>
            </a:extLst>
          </p:cNvPr>
          <p:cNvGrpSpPr/>
          <p:nvPr/>
        </p:nvGrpSpPr>
        <p:grpSpPr>
          <a:xfrm>
            <a:off x="152400" y="2895600"/>
            <a:ext cx="7772400" cy="3843783"/>
            <a:chOff x="152400" y="2895600"/>
            <a:chExt cx="7772400" cy="3843783"/>
          </a:xfrm>
        </p:grpSpPr>
        <p:sp>
          <p:nvSpPr>
            <p:cNvPr id="69" name="TextBox 68"/>
            <p:cNvSpPr txBox="1"/>
            <p:nvPr/>
          </p:nvSpPr>
          <p:spPr>
            <a:xfrm>
              <a:off x="152400" y="3962400"/>
              <a:ext cx="145282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i="1" dirty="0"/>
                <a:t>T(k)</a:t>
              </a:r>
            </a:p>
            <a:p>
              <a:pPr algn="ctr"/>
              <a:r>
                <a:rPr lang="en-US" sz="2000" dirty="0" err="1"/>
                <a:t>Prob</a:t>
              </a:r>
              <a:r>
                <a:rPr lang="en-US" sz="2000" dirty="0"/>
                <a:t> of link</a:t>
              </a:r>
            </a:p>
            <a:p>
              <a:pPr algn="ctr"/>
              <a:r>
                <a:rPr lang="en-US" sz="2000" dirty="0"/>
                <a:t>formation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048000" y="5969942"/>
              <a:ext cx="3429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i="1" dirty="0"/>
                <a:t>k</a:t>
              </a:r>
            </a:p>
            <a:p>
              <a:pPr algn="ctr"/>
              <a:r>
                <a:rPr lang="en-US" sz="2000" dirty="0"/>
                <a:t>Friends in common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V="1">
              <a:off x="1786203" y="2895600"/>
              <a:ext cx="0" cy="2971800"/>
            </a:xfrm>
            <a:prstGeom prst="straightConnector1">
              <a:avLst/>
            </a:prstGeom>
            <a:ln w="25400">
              <a:solidFill>
                <a:schemeClr val="tx2">
                  <a:lumMod val="7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1786203" y="5867400"/>
              <a:ext cx="6138597" cy="0"/>
            </a:xfrm>
            <a:prstGeom prst="straightConnector1">
              <a:avLst/>
            </a:prstGeom>
            <a:ln w="25400">
              <a:solidFill>
                <a:schemeClr val="tx2">
                  <a:lumMod val="7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reeform 12"/>
            <p:cNvSpPr/>
            <p:nvPr/>
          </p:nvSpPr>
          <p:spPr>
            <a:xfrm>
              <a:off x="1962150" y="3200400"/>
              <a:ext cx="5124450" cy="2414588"/>
            </a:xfrm>
            <a:custGeom>
              <a:avLst/>
              <a:gdLst>
                <a:gd name="connsiteX0" fmla="*/ 0 w 4643438"/>
                <a:gd name="connsiteY0" fmla="*/ 2014538 h 2014538"/>
                <a:gd name="connsiteX1" fmla="*/ 657225 w 4643438"/>
                <a:gd name="connsiteY1" fmla="*/ 1685925 h 2014538"/>
                <a:gd name="connsiteX2" fmla="*/ 1228725 w 4643438"/>
                <a:gd name="connsiteY2" fmla="*/ 1743075 h 2014538"/>
                <a:gd name="connsiteX3" fmla="*/ 1843088 w 4643438"/>
                <a:gd name="connsiteY3" fmla="*/ 1157288 h 2014538"/>
                <a:gd name="connsiteX4" fmla="*/ 2557463 w 4643438"/>
                <a:gd name="connsiteY4" fmla="*/ 1228725 h 2014538"/>
                <a:gd name="connsiteX5" fmla="*/ 3157538 w 4643438"/>
                <a:gd name="connsiteY5" fmla="*/ 714375 h 2014538"/>
                <a:gd name="connsiteX6" fmla="*/ 3957638 w 4643438"/>
                <a:gd name="connsiteY6" fmla="*/ 657225 h 2014538"/>
                <a:gd name="connsiteX7" fmla="*/ 4643438 w 4643438"/>
                <a:gd name="connsiteY7" fmla="*/ 0 h 2014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43438" h="2014538">
                  <a:moveTo>
                    <a:pt x="0" y="2014538"/>
                  </a:moveTo>
                  <a:cubicBezTo>
                    <a:pt x="226219" y="1872853"/>
                    <a:pt x="452438" y="1731169"/>
                    <a:pt x="657225" y="1685925"/>
                  </a:cubicBezTo>
                  <a:cubicBezTo>
                    <a:pt x="862012" y="1640681"/>
                    <a:pt x="1031081" y="1831181"/>
                    <a:pt x="1228725" y="1743075"/>
                  </a:cubicBezTo>
                  <a:cubicBezTo>
                    <a:pt x="1426369" y="1654969"/>
                    <a:pt x="1621632" y="1243013"/>
                    <a:pt x="1843088" y="1157288"/>
                  </a:cubicBezTo>
                  <a:cubicBezTo>
                    <a:pt x="2064544" y="1071563"/>
                    <a:pt x="2338388" y="1302544"/>
                    <a:pt x="2557463" y="1228725"/>
                  </a:cubicBezTo>
                  <a:cubicBezTo>
                    <a:pt x="2776538" y="1154906"/>
                    <a:pt x="2924176" y="809625"/>
                    <a:pt x="3157538" y="714375"/>
                  </a:cubicBezTo>
                  <a:cubicBezTo>
                    <a:pt x="3390901" y="619125"/>
                    <a:pt x="3709988" y="776287"/>
                    <a:pt x="3957638" y="657225"/>
                  </a:cubicBezTo>
                  <a:cubicBezTo>
                    <a:pt x="4205288" y="538163"/>
                    <a:pt x="4424363" y="269081"/>
                    <a:pt x="4643438" y="0"/>
                  </a:cubicBezTo>
                </a:path>
              </a:pathLst>
            </a:custGeom>
            <a:noFill/>
            <a:ln>
              <a:solidFill>
                <a:srgbClr val="00B050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265826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Email Social Network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Kossinets</a:t>
            </a:r>
            <a:r>
              <a:rPr lang="en-US" dirty="0"/>
              <a:t> and Watts (2006) examined email communication of 22,000 students over one year at a large US university </a:t>
            </a:r>
          </a:p>
          <a:p>
            <a:r>
              <a:rPr lang="en-US" dirty="0"/>
              <a:t>Made link between two people if an email was sent between the two in the last 60 days</a:t>
            </a:r>
          </a:p>
          <a:p>
            <a:r>
              <a:rPr lang="en-US" dirty="0"/>
              <a:t>Each snapshot is one day apart</a:t>
            </a:r>
          </a:p>
          <a:p>
            <a:r>
              <a:rPr lang="en-US" i="1" dirty="0"/>
              <a:t>T(k) </a:t>
            </a:r>
            <a:r>
              <a:rPr lang="en-US" dirty="0"/>
              <a:t>averaged over multiple pairs of snapshots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5826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10" y="1447800"/>
            <a:ext cx="7505700" cy="488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Triadic Closure in Email Data Set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867568" y="3159818"/>
            <a:ext cx="1912620" cy="2410906"/>
            <a:chOff x="1867568" y="3159818"/>
            <a:chExt cx="1912620" cy="2410906"/>
          </a:xfrm>
        </p:grpSpPr>
        <p:sp>
          <p:nvSpPr>
            <p:cNvPr id="4" name="Freeform 3"/>
            <p:cNvSpPr/>
            <p:nvPr/>
          </p:nvSpPr>
          <p:spPr>
            <a:xfrm rot="5084563">
              <a:off x="1539908" y="4724904"/>
              <a:ext cx="1173480" cy="518160"/>
            </a:xfrm>
            <a:custGeom>
              <a:avLst/>
              <a:gdLst>
                <a:gd name="connsiteX0" fmla="*/ 0 w 1447800"/>
                <a:gd name="connsiteY0" fmla="*/ 0 h 518160"/>
                <a:gd name="connsiteX1" fmla="*/ 624840 w 1447800"/>
                <a:gd name="connsiteY1" fmla="*/ 396240 h 518160"/>
                <a:gd name="connsiteX2" fmla="*/ 838200 w 1447800"/>
                <a:gd name="connsiteY2" fmla="*/ 198120 h 518160"/>
                <a:gd name="connsiteX3" fmla="*/ 1447800 w 1447800"/>
                <a:gd name="connsiteY3" fmla="*/ 518160 h 518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7800" h="518160">
                  <a:moveTo>
                    <a:pt x="0" y="0"/>
                  </a:moveTo>
                  <a:cubicBezTo>
                    <a:pt x="242570" y="181610"/>
                    <a:pt x="485140" y="363220"/>
                    <a:pt x="624840" y="396240"/>
                  </a:cubicBezTo>
                  <a:cubicBezTo>
                    <a:pt x="764540" y="429260"/>
                    <a:pt x="701040" y="177800"/>
                    <a:pt x="838200" y="198120"/>
                  </a:cubicBezTo>
                  <a:cubicBezTo>
                    <a:pt x="975360" y="218440"/>
                    <a:pt x="1211580" y="368300"/>
                    <a:pt x="1447800" y="518160"/>
                  </a:cubicBezTo>
                </a:path>
              </a:pathLst>
            </a:custGeom>
            <a:noFill/>
            <a:ln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905000" y="3159818"/>
              <a:ext cx="18751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2">
                      <a:lumMod val="75000"/>
                    </a:schemeClr>
                  </a:solidFill>
                </a:rPr>
                <a:t>Almost no emails exchanged when no friends in common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914400" y="6507478"/>
            <a:ext cx="746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Figure from </a:t>
            </a:r>
            <a:r>
              <a:rPr lang="en-US" sz="1400" dirty="0">
                <a:hlinkClick r:id="rId3"/>
              </a:rPr>
              <a:t>http://www.cs.cornell.edu/home/kleinber/networks-book/networks-book-ch04.pdf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15747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10" y="1447800"/>
            <a:ext cx="7505700" cy="488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Triadic Closure in Email Data Set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6507478"/>
            <a:ext cx="746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Figure from </a:t>
            </a:r>
            <a:r>
              <a:rPr lang="en-US" sz="1400" dirty="0">
                <a:hlinkClick r:id="rId3"/>
              </a:rPr>
              <a:t>http://www.cs.cornell.edu/home/kleinber/networks-book/networks-book-ch04.pdf</a:t>
            </a:r>
            <a:r>
              <a:rPr lang="en-US" sz="1400" dirty="0"/>
              <a:t>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412753" y="2819400"/>
            <a:ext cx="1689284" cy="2716829"/>
            <a:chOff x="2412753" y="2819400"/>
            <a:chExt cx="1689284" cy="2716829"/>
          </a:xfrm>
        </p:grpSpPr>
        <p:sp>
          <p:nvSpPr>
            <p:cNvPr id="4" name="Freeform 3"/>
            <p:cNvSpPr/>
            <p:nvPr/>
          </p:nvSpPr>
          <p:spPr>
            <a:xfrm rot="5084563">
              <a:off x="2022692" y="4530148"/>
              <a:ext cx="1396142" cy="616019"/>
            </a:xfrm>
            <a:custGeom>
              <a:avLst/>
              <a:gdLst>
                <a:gd name="connsiteX0" fmla="*/ 0 w 1447800"/>
                <a:gd name="connsiteY0" fmla="*/ 0 h 518160"/>
                <a:gd name="connsiteX1" fmla="*/ 624840 w 1447800"/>
                <a:gd name="connsiteY1" fmla="*/ 396240 h 518160"/>
                <a:gd name="connsiteX2" fmla="*/ 838200 w 1447800"/>
                <a:gd name="connsiteY2" fmla="*/ 198120 h 518160"/>
                <a:gd name="connsiteX3" fmla="*/ 1447800 w 1447800"/>
                <a:gd name="connsiteY3" fmla="*/ 518160 h 518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7800" h="518160">
                  <a:moveTo>
                    <a:pt x="0" y="0"/>
                  </a:moveTo>
                  <a:cubicBezTo>
                    <a:pt x="242570" y="181610"/>
                    <a:pt x="485140" y="363220"/>
                    <a:pt x="624840" y="396240"/>
                  </a:cubicBezTo>
                  <a:cubicBezTo>
                    <a:pt x="764540" y="429260"/>
                    <a:pt x="701040" y="177800"/>
                    <a:pt x="838200" y="198120"/>
                  </a:cubicBezTo>
                  <a:cubicBezTo>
                    <a:pt x="975360" y="218440"/>
                    <a:pt x="1211580" y="368300"/>
                    <a:pt x="1447800" y="518160"/>
                  </a:cubicBezTo>
                </a:path>
              </a:pathLst>
            </a:custGeom>
            <a:noFill/>
            <a:ln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448497" y="2819400"/>
              <a:ext cx="165354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2">
                      <a:lumMod val="75000"/>
                    </a:schemeClr>
                  </a:solidFill>
                </a:rPr>
                <a:t>Significant increase going from 1 to 2 friends</a:t>
              </a:r>
            </a:p>
          </p:txBody>
        </p:sp>
        <p:sp>
          <p:nvSpPr>
            <p:cNvPr id="8" name="Freeform 7"/>
            <p:cNvSpPr/>
            <p:nvPr/>
          </p:nvSpPr>
          <p:spPr>
            <a:xfrm rot="5084563">
              <a:off x="2688527" y="4463732"/>
              <a:ext cx="1173480" cy="518160"/>
            </a:xfrm>
            <a:custGeom>
              <a:avLst/>
              <a:gdLst>
                <a:gd name="connsiteX0" fmla="*/ 0 w 1447800"/>
                <a:gd name="connsiteY0" fmla="*/ 0 h 518160"/>
                <a:gd name="connsiteX1" fmla="*/ 624840 w 1447800"/>
                <a:gd name="connsiteY1" fmla="*/ 396240 h 518160"/>
                <a:gd name="connsiteX2" fmla="*/ 838200 w 1447800"/>
                <a:gd name="connsiteY2" fmla="*/ 198120 h 518160"/>
                <a:gd name="connsiteX3" fmla="*/ 1447800 w 1447800"/>
                <a:gd name="connsiteY3" fmla="*/ 518160 h 518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7800" h="518160">
                  <a:moveTo>
                    <a:pt x="0" y="0"/>
                  </a:moveTo>
                  <a:cubicBezTo>
                    <a:pt x="242570" y="181610"/>
                    <a:pt x="485140" y="363220"/>
                    <a:pt x="624840" y="396240"/>
                  </a:cubicBezTo>
                  <a:cubicBezTo>
                    <a:pt x="764540" y="429260"/>
                    <a:pt x="701040" y="177800"/>
                    <a:pt x="838200" y="198120"/>
                  </a:cubicBezTo>
                  <a:cubicBezTo>
                    <a:pt x="975360" y="218440"/>
                    <a:pt x="1211580" y="368300"/>
                    <a:pt x="1447800" y="518160"/>
                  </a:cubicBezTo>
                </a:path>
              </a:pathLst>
            </a:custGeom>
            <a:noFill/>
            <a:ln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290059" y="1411263"/>
            <a:ext cx="2657907" cy="1770266"/>
            <a:chOff x="4290059" y="1411263"/>
            <a:chExt cx="2657907" cy="1770266"/>
          </a:xfrm>
        </p:grpSpPr>
        <p:sp>
          <p:nvSpPr>
            <p:cNvPr id="10" name="TextBox 9"/>
            <p:cNvSpPr txBox="1"/>
            <p:nvPr/>
          </p:nvSpPr>
          <p:spPr>
            <a:xfrm>
              <a:off x="4290059" y="1981200"/>
              <a:ext cx="165354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2">
                      <a:lumMod val="75000"/>
                    </a:schemeClr>
                  </a:solidFill>
                </a:rPr>
                <a:t>Significant increase but on much smaller subpopulation</a:t>
              </a:r>
            </a:p>
          </p:txBody>
        </p:sp>
        <p:sp>
          <p:nvSpPr>
            <p:cNvPr id="11" name="Freeform 10"/>
            <p:cNvSpPr/>
            <p:nvPr/>
          </p:nvSpPr>
          <p:spPr>
            <a:xfrm rot="18707387">
              <a:off x="5936190" y="1811250"/>
              <a:ext cx="1411763" cy="611789"/>
            </a:xfrm>
            <a:custGeom>
              <a:avLst/>
              <a:gdLst>
                <a:gd name="connsiteX0" fmla="*/ 0 w 1447800"/>
                <a:gd name="connsiteY0" fmla="*/ 0 h 518160"/>
                <a:gd name="connsiteX1" fmla="*/ 624840 w 1447800"/>
                <a:gd name="connsiteY1" fmla="*/ 396240 h 518160"/>
                <a:gd name="connsiteX2" fmla="*/ 838200 w 1447800"/>
                <a:gd name="connsiteY2" fmla="*/ 198120 h 518160"/>
                <a:gd name="connsiteX3" fmla="*/ 1447800 w 1447800"/>
                <a:gd name="connsiteY3" fmla="*/ 518160 h 518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7800" h="518160">
                  <a:moveTo>
                    <a:pt x="0" y="0"/>
                  </a:moveTo>
                  <a:cubicBezTo>
                    <a:pt x="242570" y="181610"/>
                    <a:pt x="485140" y="363220"/>
                    <a:pt x="624840" y="396240"/>
                  </a:cubicBezTo>
                  <a:cubicBezTo>
                    <a:pt x="764540" y="429260"/>
                    <a:pt x="701040" y="177800"/>
                    <a:pt x="838200" y="198120"/>
                  </a:cubicBezTo>
                  <a:cubicBezTo>
                    <a:pt x="975360" y="218440"/>
                    <a:pt x="1211580" y="368300"/>
                    <a:pt x="1447800" y="518160"/>
                  </a:cubicBezTo>
                </a:path>
              </a:pathLst>
            </a:custGeom>
            <a:noFill/>
            <a:ln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 rot="20448848">
              <a:off x="6074067" y="2459742"/>
              <a:ext cx="699972" cy="629272"/>
            </a:xfrm>
            <a:custGeom>
              <a:avLst/>
              <a:gdLst>
                <a:gd name="connsiteX0" fmla="*/ 0 w 1447800"/>
                <a:gd name="connsiteY0" fmla="*/ 0 h 518160"/>
                <a:gd name="connsiteX1" fmla="*/ 624840 w 1447800"/>
                <a:gd name="connsiteY1" fmla="*/ 396240 h 518160"/>
                <a:gd name="connsiteX2" fmla="*/ 838200 w 1447800"/>
                <a:gd name="connsiteY2" fmla="*/ 198120 h 518160"/>
                <a:gd name="connsiteX3" fmla="*/ 1447800 w 1447800"/>
                <a:gd name="connsiteY3" fmla="*/ 518160 h 518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7800" h="518160">
                  <a:moveTo>
                    <a:pt x="0" y="0"/>
                  </a:moveTo>
                  <a:cubicBezTo>
                    <a:pt x="242570" y="181610"/>
                    <a:pt x="485140" y="363220"/>
                    <a:pt x="624840" y="396240"/>
                  </a:cubicBezTo>
                  <a:cubicBezTo>
                    <a:pt x="764540" y="429260"/>
                    <a:pt x="701040" y="177800"/>
                    <a:pt x="838200" y="198120"/>
                  </a:cubicBezTo>
                  <a:cubicBezTo>
                    <a:pt x="975360" y="218440"/>
                    <a:pt x="1211580" y="368300"/>
                    <a:pt x="1447800" y="518160"/>
                  </a:cubicBezTo>
                </a:path>
              </a:pathLst>
            </a:custGeom>
            <a:noFill/>
            <a:ln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7880819"/>
      </p:ext>
    </p:extLst>
  </p:cSld>
  <p:clrMapOvr>
    <a:masterClrMapping/>
  </p:clrMapOvr>
  <p:transition spd="slow">
    <p:wip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10" y="1447800"/>
            <a:ext cx="7505700" cy="488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Triadic Closure in Email Data Set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6507478"/>
            <a:ext cx="746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Figure from </a:t>
            </a:r>
            <a:r>
              <a:rPr lang="en-US" sz="1400" dirty="0">
                <a:hlinkClick r:id="rId3"/>
              </a:rPr>
              <a:t>http://www.cs.cornell.edu/home/kleinber/networks-book/networks-book-ch04.pdf</a:t>
            </a:r>
            <a:r>
              <a:rPr lang="en-US" sz="1400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0" y="1981200"/>
            <a:ext cx="21335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Baseline model: probability </a:t>
            </a:r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p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of forming link when </a:t>
            </a:r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k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friends in common</a:t>
            </a:r>
            <a:br>
              <a:rPr lang="en-US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i="1" dirty="0" err="1">
                <a:solidFill>
                  <a:schemeClr val="tx2">
                    <a:lumMod val="75000"/>
                  </a:schemeClr>
                </a:solidFill>
              </a:rPr>
              <a:t>T</a:t>
            </a:r>
            <a:r>
              <a:rPr lang="en-US" i="1" baseline="-25000" dirty="0" err="1">
                <a:solidFill>
                  <a:schemeClr val="tx2">
                    <a:lumMod val="75000"/>
                  </a:schemeClr>
                </a:solidFill>
              </a:rPr>
              <a:t>base</a:t>
            </a:r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(k)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= 1 – (1 – </a:t>
            </a:r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p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)</a:t>
            </a:r>
            <a:r>
              <a:rPr lang="en-US" i="1" baseline="30000" dirty="0">
                <a:solidFill>
                  <a:schemeClr val="tx2">
                    <a:lumMod val="75000"/>
                  </a:schemeClr>
                </a:solidFill>
              </a:rPr>
              <a:t>k</a:t>
            </a:r>
          </a:p>
        </p:txBody>
      </p:sp>
      <p:sp>
        <p:nvSpPr>
          <p:cNvPr id="8" name="Freeform 7"/>
          <p:cNvSpPr/>
          <p:nvPr/>
        </p:nvSpPr>
        <p:spPr>
          <a:xfrm rot="2561020">
            <a:off x="4711633" y="3665397"/>
            <a:ext cx="579223" cy="171013"/>
          </a:xfrm>
          <a:custGeom>
            <a:avLst/>
            <a:gdLst>
              <a:gd name="connsiteX0" fmla="*/ 0 w 1447800"/>
              <a:gd name="connsiteY0" fmla="*/ 0 h 518160"/>
              <a:gd name="connsiteX1" fmla="*/ 624840 w 1447800"/>
              <a:gd name="connsiteY1" fmla="*/ 396240 h 518160"/>
              <a:gd name="connsiteX2" fmla="*/ 838200 w 1447800"/>
              <a:gd name="connsiteY2" fmla="*/ 198120 h 518160"/>
              <a:gd name="connsiteX3" fmla="*/ 1447800 w 1447800"/>
              <a:gd name="connsiteY3" fmla="*/ 518160 h 518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800" h="518160">
                <a:moveTo>
                  <a:pt x="0" y="0"/>
                </a:moveTo>
                <a:cubicBezTo>
                  <a:pt x="242570" y="181610"/>
                  <a:pt x="485140" y="363220"/>
                  <a:pt x="624840" y="396240"/>
                </a:cubicBezTo>
                <a:cubicBezTo>
                  <a:pt x="764540" y="429260"/>
                  <a:pt x="701040" y="177800"/>
                  <a:pt x="838200" y="198120"/>
                </a:cubicBezTo>
                <a:cubicBezTo>
                  <a:pt x="975360" y="218440"/>
                  <a:pt x="1211580" y="368300"/>
                  <a:pt x="1447800" y="518160"/>
                </a:cubicBezTo>
              </a:path>
            </a:pathLst>
          </a:custGeom>
          <a:noFill/>
          <a:ln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 rot="13956619">
            <a:off x="6692187" y="3658317"/>
            <a:ext cx="464539" cy="244932"/>
          </a:xfrm>
          <a:custGeom>
            <a:avLst/>
            <a:gdLst>
              <a:gd name="connsiteX0" fmla="*/ 0 w 1447800"/>
              <a:gd name="connsiteY0" fmla="*/ 0 h 518160"/>
              <a:gd name="connsiteX1" fmla="*/ 624840 w 1447800"/>
              <a:gd name="connsiteY1" fmla="*/ 396240 h 518160"/>
              <a:gd name="connsiteX2" fmla="*/ 838200 w 1447800"/>
              <a:gd name="connsiteY2" fmla="*/ 198120 h 518160"/>
              <a:gd name="connsiteX3" fmla="*/ 1447800 w 1447800"/>
              <a:gd name="connsiteY3" fmla="*/ 518160 h 518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800" h="518160">
                <a:moveTo>
                  <a:pt x="0" y="0"/>
                </a:moveTo>
                <a:cubicBezTo>
                  <a:pt x="242570" y="181610"/>
                  <a:pt x="485140" y="363220"/>
                  <a:pt x="624840" y="396240"/>
                </a:cubicBezTo>
                <a:cubicBezTo>
                  <a:pt x="764540" y="429260"/>
                  <a:pt x="701040" y="177800"/>
                  <a:pt x="838200" y="198120"/>
                </a:cubicBezTo>
                <a:cubicBezTo>
                  <a:pt x="975360" y="218440"/>
                  <a:pt x="1211580" y="368300"/>
                  <a:pt x="1447800" y="518160"/>
                </a:cubicBezTo>
              </a:path>
            </a:pathLst>
          </a:custGeom>
          <a:noFill/>
          <a:ln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791200" y="4065964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err="1">
                <a:solidFill>
                  <a:schemeClr val="tx2">
                    <a:lumMod val="75000"/>
                  </a:schemeClr>
                </a:solidFill>
              </a:rPr>
              <a:t>T</a:t>
            </a:r>
            <a:r>
              <a:rPr lang="en-US" i="1" baseline="-25000" dirty="0" err="1">
                <a:solidFill>
                  <a:schemeClr val="tx2">
                    <a:lumMod val="75000"/>
                  </a:schemeClr>
                </a:solidFill>
              </a:rPr>
              <a:t>base</a:t>
            </a:r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(k)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= 1 – (1 – </a:t>
            </a:r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p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)</a:t>
            </a:r>
            <a:r>
              <a:rPr lang="en-US" i="1" baseline="30000" dirty="0">
                <a:solidFill>
                  <a:schemeClr val="tx2">
                    <a:lumMod val="75000"/>
                  </a:schemeClr>
                </a:solidFill>
              </a:rPr>
              <a:t>k-1</a:t>
            </a:r>
          </a:p>
        </p:txBody>
      </p:sp>
    </p:spTree>
    <p:extLst>
      <p:ext uri="{BB962C8B-B14F-4D97-AF65-F5344CB8AC3E}">
        <p14:creationId xmlns:p14="http://schemas.microsoft.com/office/powerpoint/2010/main" val="1151056642"/>
      </p:ext>
    </p:extLst>
  </p:cSld>
  <p:clrMapOvr>
    <a:masterClrMapping/>
  </p:clrMapOvr>
  <p:transition spd="slow">
    <p:wip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Email Social Network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To evaluate focal closure, </a:t>
            </a:r>
            <a:r>
              <a:rPr lang="en-US" dirty="0" err="1"/>
              <a:t>Kossinets</a:t>
            </a:r>
            <a:r>
              <a:rPr lang="en-US" dirty="0"/>
              <a:t> and Watts obtained class schedules for 22,000 students</a:t>
            </a:r>
          </a:p>
          <a:p>
            <a:r>
              <a:rPr lang="en-US" dirty="0"/>
              <a:t>Created social-affiliation network where classes are foci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Determined probability of link formation as function of number of shared foci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862592" y="3595141"/>
            <a:ext cx="3281523" cy="1480444"/>
            <a:chOff x="5405277" y="1817182"/>
            <a:chExt cx="3281523" cy="1480444"/>
          </a:xfrm>
        </p:grpSpPr>
        <p:sp>
          <p:nvSpPr>
            <p:cNvPr id="5" name="Rounded Rectangle 4"/>
            <p:cNvSpPr/>
            <p:nvPr/>
          </p:nvSpPr>
          <p:spPr>
            <a:xfrm>
              <a:off x="5432385" y="1817182"/>
              <a:ext cx="1373243" cy="609600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ENG 101</a:t>
              </a:r>
            </a:p>
          </p:txBody>
        </p:sp>
        <p:cxnSp>
          <p:nvCxnSpPr>
            <p:cNvPr id="6" name="Straight Arrow Connector 5"/>
            <p:cNvCxnSpPr>
              <a:stCxn id="7" idx="2"/>
              <a:endCxn id="5" idx="3"/>
            </p:cNvCxnSpPr>
            <p:nvPr/>
          </p:nvCxnSpPr>
          <p:spPr>
            <a:xfrm flipH="1" flipV="1">
              <a:off x="6805628" y="2121982"/>
              <a:ext cx="453713" cy="1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6"/>
            <p:cNvSpPr/>
            <p:nvPr/>
          </p:nvSpPr>
          <p:spPr>
            <a:xfrm>
              <a:off x="7259341" y="1817182"/>
              <a:ext cx="1427459" cy="6096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Sue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5405277" y="2688025"/>
              <a:ext cx="1427459" cy="6096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Bill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  <p:cxnSp>
          <p:nvCxnSpPr>
            <p:cNvPr id="9" name="Straight Arrow Connector 8"/>
            <p:cNvCxnSpPr>
              <a:stCxn id="8" idx="0"/>
              <a:endCxn id="5" idx="2"/>
            </p:cNvCxnSpPr>
            <p:nvPr/>
          </p:nvCxnSpPr>
          <p:spPr>
            <a:xfrm flipV="1">
              <a:off x="6119007" y="2426782"/>
              <a:ext cx="0" cy="261243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7" idx="3"/>
              <a:endCxn id="8" idx="7"/>
            </p:cNvCxnSpPr>
            <p:nvPr/>
          </p:nvCxnSpPr>
          <p:spPr>
            <a:xfrm flipH="1">
              <a:off x="6623689" y="2337509"/>
              <a:ext cx="844699" cy="439790"/>
            </a:xfrm>
            <a:prstGeom prst="straightConnector1">
              <a:avLst/>
            </a:prstGeom>
            <a:ln w="25400">
              <a:solidFill>
                <a:srgbClr val="C00000"/>
              </a:solidFill>
              <a:prstDash val="sysDash"/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ounded Rectangle 10"/>
            <p:cNvSpPr/>
            <p:nvPr/>
          </p:nvSpPr>
          <p:spPr>
            <a:xfrm>
              <a:off x="7286448" y="2688026"/>
              <a:ext cx="1373243" cy="609600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HIST 202</a:t>
              </a:r>
            </a:p>
          </p:txBody>
        </p:sp>
        <p:cxnSp>
          <p:nvCxnSpPr>
            <p:cNvPr id="12" name="Straight Arrow Connector 11"/>
            <p:cNvCxnSpPr>
              <a:stCxn id="11" idx="0"/>
              <a:endCxn id="7" idx="4"/>
            </p:cNvCxnSpPr>
            <p:nvPr/>
          </p:nvCxnSpPr>
          <p:spPr>
            <a:xfrm flipV="1">
              <a:off x="7973070" y="2426783"/>
              <a:ext cx="1" cy="261243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8" idx="6"/>
              <a:endCxn id="11" idx="1"/>
            </p:cNvCxnSpPr>
            <p:nvPr/>
          </p:nvCxnSpPr>
          <p:spPr>
            <a:xfrm>
              <a:off x="6832736" y="2992826"/>
              <a:ext cx="453712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05382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900997"/>
            <a:ext cx="8115300" cy="5501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0530" y="624209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3"/>
              </a:rPr>
              <a:t>Moody (2001)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22860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Social network from town’s middle and high schools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785983" y="1876842"/>
            <a:ext cx="8053217" cy="4617133"/>
            <a:chOff x="785983" y="1876842"/>
            <a:chExt cx="8053217" cy="4617133"/>
          </a:xfrm>
        </p:grpSpPr>
        <p:sp>
          <p:nvSpPr>
            <p:cNvPr id="6" name="Oval 5"/>
            <p:cNvSpPr/>
            <p:nvPr/>
          </p:nvSpPr>
          <p:spPr>
            <a:xfrm rot="2026065">
              <a:off x="2727634" y="1876842"/>
              <a:ext cx="5766175" cy="2384796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 rot="2573495">
              <a:off x="785983" y="3056624"/>
              <a:ext cx="5766175" cy="2384796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728542" y="5662978"/>
              <a:ext cx="21106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C00000"/>
                  </a:solidFill>
                </a:rPr>
                <a:t>Clustering by race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574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3" y="1343025"/>
            <a:ext cx="7381875" cy="490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Focal Closure in Email Data Set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6507478"/>
            <a:ext cx="746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Figure from </a:t>
            </a:r>
            <a:r>
              <a:rPr lang="en-US" sz="1400" dirty="0">
                <a:hlinkClick r:id="rId3"/>
              </a:rPr>
              <a:t>http://www.cs.cornell.edu/home/kleinber/networks-book/networks-book-ch04.pdf</a:t>
            </a:r>
            <a:r>
              <a:rPr lang="en-US" sz="1400" dirty="0"/>
              <a:t>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057400" y="2438400"/>
            <a:ext cx="1653540" cy="2115615"/>
            <a:chOff x="2057400" y="2438400"/>
            <a:chExt cx="1653540" cy="2115615"/>
          </a:xfrm>
        </p:grpSpPr>
        <p:sp>
          <p:nvSpPr>
            <p:cNvPr id="5" name="TextBox 4"/>
            <p:cNvSpPr txBox="1"/>
            <p:nvPr/>
          </p:nvSpPr>
          <p:spPr>
            <a:xfrm>
              <a:off x="2057400" y="2438400"/>
              <a:ext cx="165354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2">
                      <a:lumMod val="75000"/>
                    </a:schemeClr>
                  </a:solidFill>
                </a:rPr>
                <a:t>Sharing a class has nearly same effect as sharing a friend</a:t>
              </a:r>
            </a:p>
          </p:txBody>
        </p:sp>
        <p:sp>
          <p:nvSpPr>
            <p:cNvPr id="9" name="Freeform 8"/>
            <p:cNvSpPr/>
            <p:nvPr/>
          </p:nvSpPr>
          <p:spPr>
            <a:xfrm rot="1713542">
              <a:off x="2698631" y="3924743"/>
              <a:ext cx="699972" cy="629272"/>
            </a:xfrm>
            <a:custGeom>
              <a:avLst/>
              <a:gdLst>
                <a:gd name="connsiteX0" fmla="*/ 0 w 1447800"/>
                <a:gd name="connsiteY0" fmla="*/ 0 h 518160"/>
                <a:gd name="connsiteX1" fmla="*/ 624840 w 1447800"/>
                <a:gd name="connsiteY1" fmla="*/ 396240 h 518160"/>
                <a:gd name="connsiteX2" fmla="*/ 838200 w 1447800"/>
                <a:gd name="connsiteY2" fmla="*/ 198120 h 518160"/>
                <a:gd name="connsiteX3" fmla="*/ 1447800 w 1447800"/>
                <a:gd name="connsiteY3" fmla="*/ 518160 h 518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7800" h="518160">
                  <a:moveTo>
                    <a:pt x="0" y="0"/>
                  </a:moveTo>
                  <a:cubicBezTo>
                    <a:pt x="242570" y="181610"/>
                    <a:pt x="485140" y="363220"/>
                    <a:pt x="624840" y="396240"/>
                  </a:cubicBezTo>
                  <a:cubicBezTo>
                    <a:pt x="764540" y="429260"/>
                    <a:pt x="701040" y="177800"/>
                    <a:pt x="838200" y="198120"/>
                  </a:cubicBezTo>
                  <a:cubicBezTo>
                    <a:pt x="975360" y="218440"/>
                    <a:pt x="1211580" y="368300"/>
                    <a:pt x="1447800" y="518160"/>
                  </a:cubicBezTo>
                </a:path>
              </a:pathLst>
            </a:custGeom>
            <a:noFill/>
            <a:ln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872331" y="3604292"/>
            <a:ext cx="1653540" cy="1281418"/>
            <a:chOff x="5872331" y="3604292"/>
            <a:chExt cx="1653540" cy="1281418"/>
          </a:xfrm>
        </p:grpSpPr>
        <p:sp>
          <p:nvSpPr>
            <p:cNvPr id="8" name="Freeform 7"/>
            <p:cNvSpPr/>
            <p:nvPr/>
          </p:nvSpPr>
          <p:spPr>
            <a:xfrm rot="13841046">
              <a:off x="6409478" y="3702323"/>
              <a:ext cx="579247" cy="383186"/>
            </a:xfrm>
            <a:custGeom>
              <a:avLst/>
              <a:gdLst>
                <a:gd name="connsiteX0" fmla="*/ 0 w 1447800"/>
                <a:gd name="connsiteY0" fmla="*/ 0 h 518160"/>
                <a:gd name="connsiteX1" fmla="*/ 624840 w 1447800"/>
                <a:gd name="connsiteY1" fmla="*/ 396240 h 518160"/>
                <a:gd name="connsiteX2" fmla="*/ 838200 w 1447800"/>
                <a:gd name="connsiteY2" fmla="*/ 198120 h 518160"/>
                <a:gd name="connsiteX3" fmla="*/ 1447800 w 1447800"/>
                <a:gd name="connsiteY3" fmla="*/ 518160 h 518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7800" h="518160">
                  <a:moveTo>
                    <a:pt x="0" y="0"/>
                  </a:moveTo>
                  <a:cubicBezTo>
                    <a:pt x="242570" y="181610"/>
                    <a:pt x="485140" y="363220"/>
                    <a:pt x="624840" y="396240"/>
                  </a:cubicBezTo>
                  <a:cubicBezTo>
                    <a:pt x="764540" y="429260"/>
                    <a:pt x="701040" y="177800"/>
                    <a:pt x="838200" y="198120"/>
                  </a:cubicBezTo>
                  <a:cubicBezTo>
                    <a:pt x="975360" y="218440"/>
                    <a:pt x="1211580" y="368300"/>
                    <a:pt x="1447800" y="518160"/>
                  </a:cubicBezTo>
                </a:path>
              </a:pathLst>
            </a:custGeom>
            <a:noFill/>
            <a:ln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872331" y="4239379"/>
              <a:ext cx="16535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2">
                      <a:lumMod val="75000"/>
                    </a:schemeClr>
                  </a:solidFill>
                </a:rPr>
                <a:t>Diminishing returns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413101" y="2038588"/>
            <a:ext cx="2286000" cy="644744"/>
            <a:chOff x="4413101" y="2038588"/>
            <a:chExt cx="2286000" cy="644744"/>
          </a:xfrm>
        </p:grpSpPr>
        <p:sp>
          <p:nvSpPr>
            <p:cNvPr id="12" name="Freeform 11"/>
            <p:cNvSpPr/>
            <p:nvPr/>
          </p:nvSpPr>
          <p:spPr>
            <a:xfrm>
              <a:off x="5966316" y="2438400"/>
              <a:ext cx="464539" cy="244932"/>
            </a:xfrm>
            <a:custGeom>
              <a:avLst/>
              <a:gdLst>
                <a:gd name="connsiteX0" fmla="*/ 0 w 1447800"/>
                <a:gd name="connsiteY0" fmla="*/ 0 h 518160"/>
                <a:gd name="connsiteX1" fmla="*/ 624840 w 1447800"/>
                <a:gd name="connsiteY1" fmla="*/ 396240 h 518160"/>
                <a:gd name="connsiteX2" fmla="*/ 838200 w 1447800"/>
                <a:gd name="connsiteY2" fmla="*/ 198120 h 518160"/>
                <a:gd name="connsiteX3" fmla="*/ 1447800 w 1447800"/>
                <a:gd name="connsiteY3" fmla="*/ 518160 h 518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7800" h="518160">
                  <a:moveTo>
                    <a:pt x="0" y="0"/>
                  </a:moveTo>
                  <a:cubicBezTo>
                    <a:pt x="242570" y="181610"/>
                    <a:pt x="485140" y="363220"/>
                    <a:pt x="624840" y="396240"/>
                  </a:cubicBezTo>
                  <a:cubicBezTo>
                    <a:pt x="764540" y="429260"/>
                    <a:pt x="701040" y="177800"/>
                    <a:pt x="838200" y="198120"/>
                  </a:cubicBezTo>
                  <a:cubicBezTo>
                    <a:pt x="975360" y="218440"/>
                    <a:pt x="1211580" y="368300"/>
                    <a:pt x="1447800" y="518160"/>
                  </a:cubicBezTo>
                </a:path>
              </a:pathLst>
            </a:custGeom>
            <a:noFill/>
            <a:ln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413101" y="2038588"/>
              <a:ext cx="228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err="1">
                  <a:solidFill>
                    <a:schemeClr val="tx2">
                      <a:lumMod val="75000"/>
                    </a:schemeClr>
                  </a:solidFill>
                </a:rPr>
                <a:t>T</a:t>
              </a:r>
              <a:r>
                <a:rPr lang="en-US" i="1" baseline="-25000" dirty="0" err="1">
                  <a:solidFill>
                    <a:schemeClr val="tx2">
                      <a:lumMod val="75000"/>
                    </a:schemeClr>
                  </a:solidFill>
                </a:rPr>
                <a:t>base</a:t>
              </a:r>
              <a:r>
                <a:rPr lang="en-US" i="1" dirty="0">
                  <a:solidFill>
                    <a:schemeClr val="tx2">
                      <a:lumMod val="75000"/>
                    </a:schemeClr>
                  </a:solidFill>
                </a:rPr>
                <a:t>(k) </a:t>
              </a:r>
              <a:r>
                <a:rPr lang="en-US" dirty="0">
                  <a:solidFill>
                    <a:schemeClr val="tx2">
                      <a:lumMod val="75000"/>
                    </a:schemeClr>
                  </a:solidFill>
                </a:rPr>
                <a:t>= 1 – (1 – </a:t>
              </a:r>
              <a:r>
                <a:rPr lang="en-US" i="1" dirty="0">
                  <a:solidFill>
                    <a:schemeClr val="tx2">
                      <a:lumMod val="75000"/>
                    </a:schemeClr>
                  </a:solidFill>
                </a:rPr>
                <a:t>p</a:t>
              </a:r>
              <a:r>
                <a:rPr lang="en-US" dirty="0">
                  <a:solidFill>
                    <a:schemeClr val="tx2">
                      <a:lumMod val="75000"/>
                    </a:schemeClr>
                  </a:solidFill>
                </a:rPr>
                <a:t>)</a:t>
              </a:r>
              <a:r>
                <a:rPr lang="en-US" i="1" baseline="30000" dirty="0">
                  <a:solidFill>
                    <a:schemeClr val="tx2">
                      <a:lumMod val="75000"/>
                    </a:schemeClr>
                  </a:solidFill>
                </a:rPr>
                <a:t>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1846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Membership Closure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Backstrom</a:t>
            </a:r>
            <a:r>
              <a:rPr lang="en-US" dirty="0"/>
              <a:t> et al. (2006) created social-affiliation network for </a:t>
            </a:r>
            <a:r>
              <a:rPr lang="en-US" dirty="0" err="1"/>
              <a:t>LiveJournal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Friendships designated by users in their profile</a:t>
            </a:r>
          </a:p>
          <a:p>
            <a:pPr lvl="1"/>
            <a:r>
              <a:rPr lang="en-US" dirty="0"/>
              <a:t>Foci are membership in user-defined communities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721632" y="4108281"/>
            <a:ext cx="3363023" cy="1552313"/>
            <a:chOff x="5370925" y="4100642"/>
            <a:chExt cx="3363023" cy="1552313"/>
          </a:xfrm>
        </p:grpSpPr>
        <p:cxnSp>
          <p:nvCxnSpPr>
            <p:cNvPr id="5" name="Straight Arrow Connector 4"/>
            <p:cNvCxnSpPr>
              <a:stCxn id="6" idx="6"/>
              <a:endCxn id="10" idx="1"/>
            </p:cNvCxnSpPr>
            <p:nvPr/>
          </p:nvCxnSpPr>
          <p:spPr>
            <a:xfrm>
              <a:off x="6798384" y="4405443"/>
              <a:ext cx="5352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/>
            <p:cNvSpPr/>
            <p:nvPr/>
          </p:nvSpPr>
          <p:spPr>
            <a:xfrm>
              <a:off x="5370925" y="4100642"/>
              <a:ext cx="1427459" cy="6096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Sue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5370925" y="5043354"/>
              <a:ext cx="1427459" cy="6096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Gary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  <p:cxnSp>
          <p:nvCxnSpPr>
            <p:cNvPr id="8" name="Straight Arrow Connector 7"/>
            <p:cNvCxnSpPr>
              <a:stCxn id="6" idx="4"/>
              <a:endCxn id="7" idx="0"/>
            </p:cNvCxnSpPr>
            <p:nvPr/>
          </p:nvCxnSpPr>
          <p:spPr>
            <a:xfrm>
              <a:off x="6084655" y="4710243"/>
              <a:ext cx="0" cy="333111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endCxn id="7" idx="7"/>
            </p:cNvCxnSpPr>
            <p:nvPr/>
          </p:nvCxnSpPr>
          <p:spPr>
            <a:xfrm flipH="1">
              <a:off x="6589337" y="4636249"/>
              <a:ext cx="1041917" cy="496379"/>
            </a:xfrm>
            <a:prstGeom prst="straightConnector1">
              <a:avLst/>
            </a:prstGeom>
            <a:ln w="25400">
              <a:solidFill>
                <a:srgbClr val="C00000"/>
              </a:solidFill>
              <a:prstDash val="sysDash"/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ounded Rectangle 9"/>
            <p:cNvSpPr/>
            <p:nvPr/>
          </p:nvSpPr>
          <p:spPr>
            <a:xfrm>
              <a:off x="7333597" y="4100643"/>
              <a:ext cx="1373243" cy="609600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Jazz </a:t>
              </a:r>
              <a:r>
                <a:rPr lang="en-US" sz="2000" dirty="0" err="1">
                  <a:solidFill>
                    <a:schemeClr val="tx1"/>
                  </a:solidFill>
                </a:rPr>
                <a:t>Comm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7306489" y="5043354"/>
              <a:ext cx="1427459" cy="6096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Jill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cxnSp>
          <p:nvCxnSpPr>
            <p:cNvPr id="12" name="Straight Arrow Connector 11"/>
            <p:cNvCxnSpPr>
              <a:stCxn id="11" idx="2"/>
              <a:endCxn id="7" idx="6"/>
            </p:cNvCxnSpPr>
            <p:nvPr/>
          </p:nvCxnSpPr>
          <p:spPr>
            <a:xfrm flipH="1">
              <a:off x="6798384" y="5348155"/>
              <a:ext cx="508105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10" idx="2"/>
              <a:endCxn id="11" idx="0"/>
            </p:cNvCxnSpPr>
            <p:nvPr/>
          </p:nvCxnSpPr>
          <p:spPr>
            <a:xfrm>
              <a:off x="8020219" y="4710243"/>
              <a:ext cx="0" cy="333111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118090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62" y="1009033"/>
            <a:ext cx="7762875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Autofit/>
          </a:bodyPr>
          <a:lstStyle/>
          <a:p>
            <a:r>
              <a:rPr lang="en-US" sz="3200" dirty="0"/>
              <a:t>Membership Closure in </a:t>
            </a:r>
            <a:r>
              <a:rPr lang="en-US" sz="3200" dirty="0" err="1"/>
              <a:t>LiveJournal</a:t>
            </a:r>
            <a:r>
              <a:rPr lang="en-US" sz="3200" dirty="0"/>
              <a:t> Data Set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6507478"/>
            <a:ext cx="746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Figure from </a:t>
            </a:r>
            <a:r>
              <a:rPr lang="en-US" sz="1400" dirty="0">
                <a:hlinkClick r:id="rId3"/>
              </a:rPr>
              <a:t>http://www.cs.cornell.edu/home/kleinber/networks-book/networks-book-ch04.pdf</a:t>
            </a:r>
            <a:r>
              <a:rPr lang="en-US" sz="1400" dirty="0"/>
              <a:t>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036761" y="4495800"/>
            <a:ext cx="2376338" cy="1189789"/>
            <a:chOff x="2036761" y="4495800"/>
            <a:chExt cx="2376338" cy="1189789"/>
          </a:xfrm>
        </p:grpSpPr>
        <p:sp>
          <p:nvSpPr>
            <p:cNvPr id="5" name="TextBox 4"/>
            <p:cNvSpPr txBox="1"/>
            <p:nvPr/>
          </p:nvSpPr>
          <p:spPr>
            <a:xfrm>
              <a:off x="2759559" y="4495800"/>
              <a:ext cx="165354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2">
                      <a:lumMod val="75000"/>
                    </a:schemeClr>
                  </a:solidFill>
                </a:rPr>
                <a:t>Significant increase going from 1 to 2</a:t>
              </a:r>
            </a:p>
          </p:txBody>
        </p:sp>
        <p:sp>
          <p:nvSpPr>
            <p:cNvPr id="9" name="Freeform 8"/>
            <p:cNvSpPr/>
            <p:nvPr/>
          </p:nvSpPr>
          <p:spPr>
            <a:xfrm rot="7174828">
              <a:off x="2001411" y="5020967"/>
              <a:ext cx="699972" cy="629272"/>
            </a:xfrm>
            <a:custGeom>
              <a:avLst/>
              <a:gdLst>
                <a:gd name="connsiteX0" fmla="*/ 0 w 1447800"/>
                <a:gd name="connsiteY0" fmla="*/ 0 h 518160"/>
                <a:gd name="connsiteX1" fmla="*/ 624840 w 1447800"/>
                <a:gd name="connsiteY1" fmla="*/ 396240 h 518160"/>
                <a:gd name="connsiteX2" fmla="*/ 838200 w 1447800"/>
                <a:gd name="connsiteY2" fmla="*/ 198120 h 518160"/>
                <a:gd name="connsiteX3" fmla="*/ 1447800 w 1447800"/>
                <a:gd name="connsiteY3" fmla="*/ 518160 h 518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7800" h="518160">
                  <a:moveTo>
                    <a:pt x="0" y="0"/>
                  </a:moveTo>
                  <a:cubicBezTo>
                    <a:pt x="242570" y="181610"/>
                    <a:pt x="485140" y="363220"/>
                    <a:pt x="624840" y="396240"/>
                  </a:cubicBezTo>
                  <a:cubicBezTo>
                    <a:pt x="764540" y="429260"/>
                    <a:pt x="701040" y="177800"/>
                    <a:pt x="838200" y="198120"/>
                  </a:cubicBezTo>
                  <a:cubicBezTo>
                    <a:pt x="975360" y="218440"/>
                    <a:pt x="1211580" y="368300"/>
                    <a:pt x="1447800" y="518160"/>
                  </a:cubicBezTo>
                </a:path>
              </a:pathLst>
            </a:custGeom>
            <a:noFill/>
            <a:ln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042660" y="3574053"/>
            <a:ext cx="1653540" cy="1491878"/>
            <a:chOff x="6042660" y="3574053"/>
            <a:chExt cx="1653540" cy="1491878"/>
          </a:xfrm>
        </p:grpSpPr>
        <p:sp>
          <p:nvSpPr>
            <p:cNvPr id="16" name="Freeform 15"/>
            <p:cNvSpPr/>
            <p:nvPr/>
          </p:nvSpPr>
          <p:spPr>
            <a:xfrm rot="12760339">
              <a:off x="6344810" y="3574053"/>
              <a:ext cx="699972" cy="629272"/>
            </a:xfrm>
            <a:custGeom>
              <a:avLst/>
              <a:gdLst>
                <a:gd name="connsiteX0" fmla="*/ 0 w 1447800"/>
                <a:gd name="connsiteY0" fmla="*/ 0 h 518160"/>
                <a:gd name="connsiteX1" fmla="*/ 624840 w 1447800"/>
                <a:gd name="connsiteY1" fmla="*/ 396240 h 518160"/>
                <a:gd name="connsiteX2" fmla="*/ 838200 w 1447800"/>
                <a:gd name="connsiteY2" fmla="*/ 198120 h 518160"/>
                <a:gd name="connsiteX3" fmla="*/ 1447800 w 1447800"/>
                <a:gd name="connsiteY3" fmla="*/ 518160 h 518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7800" h="518160">
                  <a:moveTo>
                    <a:pt x="0" y="0"/>
                  </a:moveTo>
                  <a:cubicBezTo>
                    <a:pt x="242570" y="181610"/>
                    <a:pt x="485140" y="363220"/>
                    <a:pt x="624840" y="396240"/>
                  </a:cubicBezTo>
                  <a:cubicBezTo>
                    <a:pt x="764540" y="429260"/>
                    <a:pt x="701040" y="177800"/>
                    <a:pt x="838200" y="198120"/>
                  </a:cubicBezTo>
                  <a:cubicBezTo>
                    <a:pt x="975360" y="218440"/>
                    <a:pt x="1211580" y="368300"/>
                    <a:pt x="1447800" y="518160"/>
                  </a:cubicBezTo>
                </a:path>
              </a:pathLst>
            </a:custGeom>
            <a:noFill/>
            <a:ln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042660" y="4419600"/>
              <a:ext cx="16535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2">
                      <a:lumMod val="75000"/>
                    </a:schemeClr>
                  </a:solidFill>
                </a:rPr>
                <a:t>Diminishing returns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061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Membership Closure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Crandall et al. (2008) created social-affiliation network for Wikipedia</a:t>
            </a:r>
          </a:p>
          <a:p>
            <a:pPr lvl="1"/>
            <a:r>
              <a:rPr lang="en-US" dirty="0"/>
              <a:t>Node for editors maintaining a user talk page</a:t>
            </a:r>
          </a:p>
          <a:p>
            <a:pPr lvl="1"/>
            <a:r>
              <a:rPr lang="en-US" dirty="0"/>
              <a:t>Link if two editors have communicated using talk page</a:t>
            </a:r>
          </a:p>
          <a:p>
            <a:pPr lvl="1"/>
            <a:r>
              <a:rPr lang="en-US" dirty="0"/>
              <a:t>Foci are articles edited by editors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975684" y="5027067"/>
            <a:ext cx="3363023" cy="1552313"/>
            <a:chOff x="5370925" y="4100642"/>
            <a:chExt cx="3363023" cy="1552313"/>
          </a:xfrm>
        </p:grpSpPr>
        <p:cxnSp>
          <p:nvCxnSpPr>
            <p:cNvPr id="5" name="Straight Arrow Connector 4"/>
            <p:cNvCxnSpPr>
              <a:stCxn id="6" idx="6"/>
              <a:endCxn id="10" idx="1"/>
            </p:cNvCxnSpPr>
            <p:nvPr/>
          </p:nvCxnSpPr>
          <p:spPr>
            <a:xfrm>
              <a:off x="6798384" y="4405443"/>
              <a:ext cx="5352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/>
            <p:cNvSpPr/>
            <p:nvPr/>
          </p:nvSpPr>
          <p:spPr>
            <a:xfrm>
              <a:off x="5370925" y="4100642"/>
              <a:ext cx="1427459" cy="6096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Sue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5370925" y="5043354"/>
              <a:ext cx="1427459" cy="6096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Gary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  <p:cxnSp>
          <p:nvCxnSpPr>
            <p:cNvPr id="8" name="Straight Arrow Connector 7"/>
            <p:cNvCxnSpPr>
              <a:stCxn id="6" idx="4"/>
              <a:endCxn id="7" idx="0"/>
            </p:cNvCxnSpPr>
            <p:nvPr/>
          </p:nvCxnSpPr>
          <p:spPr>
            <a:xfrm>
              <a:off x="6084655" y="4710243"/>
              <a:ext cx="0" cy="333111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endCxn id="7" idx="7"/>
            </p:cNvCxnSpPr>
            <p:nvPr/>
          </p:nvCxnSpPr>
          <p:spPr>
            <a:xfrm flipH="1">
              <a:off x="6589337" y="4636249"/>
              <a:ext cx="1041917" cy="496379"/>
            </a:xfrm>
            <a:prstGeom prst="straightConnector1">
              <a:avLst/>
            </a:prstGeom>
            <a:ln w="25400">
              <a:solidFill>
                <a:srgbClr val="C00000"/>
              </a:solidFill>
              <a:prstDash val="sysDash"/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ounded Rectangle 9"/>
            <p:cNvSpPr/>
            <p:nvPr/>
          </p:nvSpPr>
          <p:spPr>
            <a:xfrm>
              <a:off x="7333597" y="4100643"/>
              <a:ext cx="1373243" cy="609600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Jazz Article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7306489" y="5043354"/>
              <a:ext cx="1427459" cy="6096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Jill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cxnSp>
          <p:nvCxnSpPr>
            <p:cNvPr id="12" name="Straight Arrow Connector 11"/>
            <p:cNvCxnSpPr>
              <a:stCxn id="11" idx="2"/>
              <a:endCxn id="7" idx="6"/>
            </p:cNvCxnSpPr>
            <p:nvPr/>
          </p:nvCxnSpPr>
          <p:spPr>
            <a:xfrm flipH="1">
              <a:off x="6798384" y="5348155"/>
              <a:ext cx="508105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10" idx="2"/>
              <a:endCxn id="11" idx="0"/>
            </p:cNvCxnSpPr>
            <p:nvPr/>
          </p:nvCxnSpPr>
          <p:spPr>
            <a:xfrm>
              <a:off x="8020219" y="4710243"/>
              <a:ext cx="0" cy="333111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503656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F9D74C3-3AA8-4A44-9C51-0192377CF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Talk page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FACF93-22EE-48C1-A058-DD9DA0DB60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1686087"/>
            <a:ext cx="8458200" cy="4897275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5770CB52-407D-4EBA-957E-6755219531BD}"/>
              </a:ext>
            </a:extLst>
          </p:cNvPr>
          <p:cNvSpPr/>
          <p:nvPr/>
        </p:nvSpPr>
        <p:spPr>
          <a:xfrm>
            <a:off x="2438400" y="2667000"/>
            <a:ext cx="1066800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28CDBD9-BC32-4C03-BE10-4E252B58386F}"/>
              </a:ext>
            </a:extLst>
          </p:cNvPr>
          <p:cNvSpPr/>
          <p:nvPr/>
        </p:nvSpPr>
        <p:spPr>
          <a:xfrm>
            <a:off x="3657600" y="4572000"/>
            <a:ext cx="1066800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ADE3A32-E834-431E-A47E-799F2DBC9883}"/>
              </a:ext>
            </a:extLst>
          </p:cNvPr>
          <p:cNvSpPr/>
          <p:nvPr/>
        </p:nvSpPr>
        <p:spPr>
          <a:xfrm>
            <a:off x="4569246" y="5577681"/>
            <a:ext cx="1066800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08766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95400"/>
            <a:ext cx="7334250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Autofit/>
          </a:bodyPr>
          <a:lstStyle/>
          <a:p>
            <a:r>
              <a:rPr lang="en-US" sz="3200" dirty="0"/>
              <a:t>Membership Closure in Wikipedia Data Set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6507478"/>
            <a:ext cx="746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Figure from </a:t>
            </a:r>
            <a:r>
              <a:rPr lang="en-US" sz="1400" dirty="0">
                <a:hlinkClick r:id="rId3"/>
              </a:rPr>
              <a:t>http://www.cs.cornell.edu/home/kleinber/networks-book/networks-book-ch04.pdf</a:t>
            </a:r>
            <a:r>
              <a:rPr lang="en-US" sz="1400" dirty="0"/>
              <a:t>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642104" y="4342475"/>
            <a:ext cx="2662944" cy="923330"/>
            <a:chOff x="1919306" y="4495800"/>
            <a:chExt cx="2662944" cy="923330"/>
          </a:xfrm>
        </p:grpSpPr>
        <p:sp>
          <p:nvSpPr>
            <p:cNvPr id="5" name="TextBox 4"/>
            <p:cNvSpPr txBox="1"/>
            <p:nvPr/>
          </p:nvSpPr>
          <p:spPr>
            <a:xfrm>
              <a:off x="2928710" y="4495800"/>
              <a:ext cx="165354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2">
                      <a:lumMod val="75000"/>
                    </a:schemeClr>
                  </a:solidFill>
                </a:rPr>
                <a:t>Significant increase going from 1 to 2</a:t>
              </a:r>
            </a:p>
          </p:txBody>
        </p:sp>
        <p:sp>
          <p:nvSpPr>
            <p:cNvPr id="9" name="Freeform 8"/>
            <p:cNvSpPr/>
            <p:nvPr/>
          </p:nvSpPr>
          <p:spPr>
            <a:xfrm rot="8405894">
              <a:off x="1919306" y="4816111"/>
              <a:ext cx="958100" cy="507746"/>
            </a:xfrm>
            <a:custGeom>
              <a:avLst/>
              <a:gdLst>
                <a:gd name="connsiteX0" fmla="*/ 0 w 1447800"/>
                <a:gd name="connsiteY0" fmla="*/ 0 h 518160"/>
                <a:gd name="connsiteX1" fmla="*/ 624840 w 1447800"/>
                <a:gd name="connsiteY1" fmla="*/ 396240 h 518160"/>
                <a:gd name="connsiteX2" fmla="*/ 838200 w 1447800"/>
                <a:gd name="connsiteY2" fmla="*/ 198120 h 518160"/>
                <a:gd name="connsiteX3" fmla="*/ 1447800 w 1447800"/>
                <a:gd name="connsiteY3" fmla="*/ 518160 h 518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7800" h="518160">
                  <a:moveTo>
                    <a:pt x="0" y="0"/>
                  </a:moveTo>
                  <a:cubicBezTo>
                    <a:pt x="242570" y="181610"/>
                    <a:pt x="485140" y="363220"/>
                    <a:pt x="624840" y="396240"/>
                  </a:cubicBezTo>
                  <a:cubicBezTo>
                    <a:pt x="764540" y="429260"/>
                    <a:pt x="701040" y="177800"/>
                    <a:pt x="838200" y="198120"/>
                  </a:cubicBezTo>
                  <a:cubicBezTo>
                    <a:pt x="975360" y="218440"/>
                    <a:pt x="1211580" y="368300"/>
                    <a:pt x="1447800" y="518160"/>
                  </a:cubicBezTo>
                </a:path>
              </a:pathLst>
            </a:custGeom>
            <a:noFill/>
            <a:ln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195060" y="3630564"/>
            <a:ext cx="1653540" cy="1511567"/>
            <a:chOff x="5980714" y="3574053"/>
            <a:chExt cx="1653540" cy="1511567"/>
          </a:xfrm>
        </p:grpSpPr>
        <p:sp>
          <p:nvSpPr>
            <p:cNvPr id="16" name="Freeform 15"/>
            <p:cNvSpPr/>
            <p:nvPr/>
          </p:nvSpPr>
          <p:spPr>
            <a:xfrm rot="12760339">
              <a:off x="6344810" y="3574053"/>
              <a:ext cx="699972" cy="629272"/>
            </a:xfrm>
            <a:custGeom>
              <a:avLst/>
              <a:gdLst>
                <a:gd name="connsiteX0" fmla="*/ 0 w 1447800"/>
                <a:gd name="connsiteY0" fmla="*/ 0 h 518160"/>
                <a:gd name="connsiteX1" fmla="*/ 624840 w 1447800"/>
                <a:gd name="connsiteY1" fmla="*/ 396240 h 518160"/>
                <a:gd name="connsiteX2" fmla="*/ 838200 w 1447800"/>
                <a:gd name="connsiteY2" fmla="*/ 198120 h 518160"/>
                <a:gd name="connsiteX3" fmla="*/ 1447800 w 1447800"/>
                <a:gd name="connsiteY3" fmla="*/ 518160 h 518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7800" h="518160">
                  <a:moveTo>
                    <a:pt x="0" y="0"/>
                  </a:moveTo>
                  <a:cubicBezTo>
                    <a:pt x="242570" y="181610"/>
                    <a:pt x="485140" y="363220"/>
                    <a:pt x="624840" y="396240"/>
                  </a:cubicBezTo>
                  <a:cubicBezTo>
                    <a:pt x="764540" y="429260"/>
                    <a:pt x="701040" y="177800"/>
                    <a:pt x="838200" y="198120"/>
                  </a:cubicBezTo>
                  <a:cubicBezTo>
                    <a:pt x="975360" y="218440"/>
                    <a:pt x="1211580" y="368300"/>
                    <a:pt x="1447800" y="518160"/>
                  </a:cubicBezTo>
                </a:path>
              </a:pathLst>
            </a:custGeom>
            <a:noFill/>
            <a:ln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980714" y="4439289"/>
              <a:ext cx="16535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2">
                      <a:lumMod val="75000"/>
                    </a:schemeClr>
                  </a:solidFill>
                </a:rPr>
                <a:t>Diminishing returns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09550" y="3119009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T(k)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7A279A-B2C4-401B-AB3D-C25CE8884673}"/>
              </a:ext>
            </a:extLst>
          </p:cNvPr>
          <p:cNvSpPr txBox="1"/>
          <p:nvPr/>
        </p:nvSpPr>
        <p:spPr>
          <a:xfrm>
            <a:off x="2151502" y="1182469"/>
            <a:ext cx="5925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Probability of editing the same article when communicating with k editors that already edit the article</a:t>
            </a:r>
          </a:p>
        </p:txBody>
      </p:sp>
    </p:spTree>
    <p:extLst>
      <p:ext uri="{BB962C8B-B14F-4D97-AF65-F5344CB8AC3E}">
        <p14:creationId xmlns:p14="http://schemas.microsoft.com/office/powerpoint/2010/main" val="156907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 and Social Influence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r>
              <a:rPr lang="en-US" dirty="0"/>
              <a:t>Further examination of Wikipedia data set to see evidence of homophily produced by selection and social influence</a:t>
            </a:r>
          </a:p>
          <a:p>
            <a:r>
              <a:rPr lang="en-US" dirty="0"/>
              <a:t>How do we measure similarity of two editors?</a:t>
            </a:r>
          </a:p>
          <a:p>
            <a:pPr marL="0" indent="0" algn="ctr">
              <a:buNone/>
            </a:pPr>
            <a:r>
              <a:rPr lang="en-US" sz="2800" dirty="0"/>
              <a:t>number of articles edited by both editors</a:t>
            </a:r>
            <a:br>
              <a:rPr lang="en-US" sz="2800" dirty="0"/>
            </a:br>
            <a:r>
              <a:rPr lang="en-US" sz="2800" dirty="0"/>
              <a:t>number of articles edited by at least one editor</a:t>
            </a:r>
          </a:p>
          <a:p>
            <a:r>
              <a:rPr lang="en-US" dirty="0"/>
              <a:t>Similar to </a:t>
            </a:r>
            <a:r>
              <a:rPr lang="en-US" i="1" dirty="0"/>
              <a:t>neighborhood overlap </a:t>
            </a:r>
            <a:r>
              <a:rPr lang="en-US" dirty="0"/>
              <a:t>of two editors in an affiliation network of editors and articles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143000" y="4206240"/>
            <a:ext cx="678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03457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 and Social Influence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r>
              <a:rPr lang="en-US" dirty="0"/>
              <a:t>Pairs of Wikipedia editors who have communicated are significantly more similar in behavior than editors who have never communicated</a:t>
            </a:r>
          </a:p>
          <a:p>
            <a:r>
              <a:rPr lang="en-US" dirty="0"/>
              <a:t>Does homophily arise because…</a:t>
            </a:r>
          </a:p>
          <a:p>
            <a:pPr lvl="1"/>
            <a:r>
              <a:rPr lang="en-US" dirty="0"/>
              <a:t>editors are talking with editors who have edited the same article? (selection)</a:t>
            </a:r>
          </a:p>
          <a:p>
            <a:pPr lvl="1"/>
            <a:r>
              <a:rPr lang="en-US" dirty="0"/>
              <a:t>editors are led to the articles by those they talk to? (social influence) </a:t>
            </a:r>
          </a:p>
        </p:txBody>
      </p:sp>
    </p:spTree>
    <p:extLst>
      <p:ext uri="{BB962C8B-B14F-4D97-AF65-F5344CB8AC3E}">
        <p14:creationId xmlns:p14="http://schemas.microsoft.com/office/powerpoint/2010/main" val="89698883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505723"/>
            <a:ext cx="7610475" cy="578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14400" y="6507478"/>
            <a:ext cx="746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Figure from </a:t>
            </a:r>
            <a:r>
              <a:rPr lang="en-US" sz="1400" dirty="0">
                <a:hlinkClick r:id="rId3"/>
              </a:rPr>
              <a:t>http://www.cs.cornell.edu/home/kleinber/networks-book/networks-book-ch04.pdf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6927617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Segregation: Homophily at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Cities often divided into homogeneous neighborhoods based on ethnic and racial lines</a:t>
            </a:r>
          </a:p>
          <a:p>
            <a:endParaRPr lang="en-US" dirty="0"/>
          </a:p>
        </p:txBody>
      </p:sp>
      <p:pic>
        <p:nvPicPr>
          <p:cNvPr id="10244" name="Picture 4" descr="http://4.bp.blogspot.com/-ykRzpNDExik/Tkydnx4uBUI/AAAAAAAAAow/uo5AhU2QSb4/s1600/Housing-Public-Ixtapaluc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200400"/>
            <a:ext cx="4286250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6553200"/>
            <a:ext cx="7696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Image: </a:t>
            </a:r>
            <a:r>
              <a:rPr lang="en-US" sz="1200" dirty="0">
                <a:hlinkClick r:id="rId3"/>
              </a:rPr>
              <a:t>http://wideurbanworld.blogspot.com/2011/08/race-ethnicity-social-class-are-most.html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21179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900997"/>
            <a:ext cx="8115300" cy="5501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0530" y="624209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3"/>
              </a:rPr>
              <a:t>Moody (2001)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22860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Social network from town’s middle and high schools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622198" y="1613386"/>
            <a:ext cx="7969352" cy="4813370"/>
            <a:chOff x="622198" y="1613386"/>
            <a:chExt cx="7969352" cy="4813370"/>
          </a:xfrm>
        </p:grpSpPr>
        <p:sp>
          <p:nvSpPr>
            <p:cNvPr id="6" name="Oval 5"/>
            <p:cNvSpPr/>
            <p:nvPr/>
          </p:nvSpPr>
          <p:spPr>
            <a:xfrm rot="20042466">
              <a:off x="2171663" y="3316264"/>
              <a:ext cx="5766175" cy="2384796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 rot="19751622">
              <a:off x="622198" y="1613386"/>
              <a:ext cx="5766175" cy="2177886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480892" y="5595759"/>
              <a:ext cx="21106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C00000"/>
                  </a:solidFill>
                </a:rPr>
                <a:t>Clustering by age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634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400"/>
            <a:ext cx="8734425" cy="5269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6353589"/>
            <a:ext cx="746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Figure from </a:t>
            </a:r>
            <a:r>
              <a:rPr lang="en-US" sz="1400" dirty="0">
                <a:hlinkClick r:id="rId3"/>
              </a:rPr>
              <a:t>http://www.cs.cornell.edu/home/kleinber/networks-book/networks-book-ch04.pdf</a:t>
            </a:r>
            <a:r>
              <a:rPr lang="en-US" sz="1400" dirty="0"/>
              <a:t> 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200400" y="2590800"/>
            <a:ext cx="533400" cy="304800"/>
          </a:xfrm>
          <a:prstGeom prst="straightConnector1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672840" y="2129135"/>
            <a:ext cx="16535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High density of African-Americans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4114800" y="4648200"/>
            <a:ext cx="533400" cy="231251"/>
          </a:xfrm>
          <a:prstGeom prst="straightConnector1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381500" y="4879451"/>
            <a:ext cx="16535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Low density of African-Americans</a:t>
            </a:r>
          </a:p>
        </p:txBody>
      </p:sp>
    </p:spTree>
    <p:extLst>
      <p:ext uri="{BB962C8B-B14F-4D97-AF65-F5344CB8AC3E}">
        <p14:creationId xmlns:p14="http://schemas.microsoft.com/office/powerpoint/2010/main" val="135016555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Schelling Model of Segregation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Thomas Schelling introduced simple model in 1970s that shows how global patterns of self-chosen segregation can occur due to the effects of homophily at the local level</a:t>
            </a:r>
          </a:p>
          <a:p>
            <a:r>
              <a:rPr lang="en-US" dirty="0"/>
              <a:t>Population formed by two types of individuals called </a:t>
            </a:r>
            <a:r>
              <a:rPr lang="en-US" b="1" dirty="0"/>
              <a:t>agents</a:t>
            </a:r>
            <a:r>
              <a:rPr lang="en-US" dirty="0"/>
              <a:t> (X and O)</a:t>
            </a:r>
          </a:p>
          <a:p>
            <a:r>
              <a:rPr lang="en-US" dirty="0"/>
              <a:t>Two types of agents represent immutable characteristic like race, ethnicity, country of origin, or native language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2650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6126252"/>
              </p:ext>
            </p:extLst>
          </p:nvPr>
        </p:nvGraphicFramePr>
        <p:xfrm>
          <a:off x="2743200" y="1676400"/>
          <a:ext cx="3886200" cy="320040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77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C00000"/>
                          </a:solidFill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C00000"/>
                          </a:solidFill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C00000"/>
                          </a:solidFill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C00000"/>
                          </a:solidFill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C00000"/>
                          </a:solidFill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C00000"/>
                          </a:solidFill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C00000"/>
                          </a:solidFill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Freeform 4"/>
          <p:cNvSpPr/>
          <p:nvPr/>
        </p:nvSpPr>
        <p:spPr>
          <a:xfrm>
            <a:off x="1881933" y="1288196"/>
            <a:ext cx="846027" cy="693149"/>
          </a:xfrm>
          <a:custGeom>
            <a:avLst/>
            <a:gdLst>
              <a:gd name="connsiteX0" fmla="*/ 53547 w 846027"/>
              <a:gd name="connsiteY0" fmla="*/ 0 h 1265066"/>
              <a:gd name="connsiteX1" fmla="*/ 84027 w 846027"/>
              <a:gd name="connsiteY1" fmla="*/ 1066800 h 1265066"/>
              <a:gd name="connsiteX2" fmla="*/ 846027 w 846027"/>
              <a:gd name="connsiteY2" fmla="*/ 1264920 h 1265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027" h="1265066">
                <a:moveTo>
                  <a:pt x="53547" y="0"/>
                </a:moveTo>
                <a:cubicBezTo>
                  <a:pt x="2747" y="427990"/>
                  <a:pt x="-48053" y="855980"/>
                  <a:pt x="84027" y="1066800"/>
                </a:cubicBezTo>
                <a:cubicBezTo>
                  <a:pt x="216107" y="1277620"/>
                  <a:pt x="846027" y="1264920"/>
                  <a:pt x="846027" y="1264920"/>
                </a:cubicBezTo>
              </a:path>
            </a:pathLst>
          </a:custGeom>
          <a:noFill/>
          <a:ln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" y="3810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Agents placed randomly in grid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200" y="5410200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Agents are </a:t>
            </a:r>
            <a:r>
              <a:rPr lang="en-US" sz="2400" b="1" dirty="0"/>
              <a:t>satisfied</a:t>
            </a:r>
            <a:r>
              <a:rPr lang="en-US" sz="2400" dirty="0"/>
              <a:t> with their location in the grid if at least </a:t>
            </a:r>
            <a:r>
              <a:rPr lang="en-US" sz="2400" i="1" dirty="0"/>
              <a:t>t</a:t>
            </a:r>
            <a:r>
              <a:rPr lang="en-US" sz="2400" dirty="0"/>
              <a:t> of their neighbors are agents of the same type.</a:t>
            </a:r>
          </a:p>
          <a:p>
            <a:pPr algn="ctr"/>
            <a:r>
              <a:rPr lang="en-US" sz="2400" i="1" dirty="0"/>
              <a:t>t</a:t>
            </a:r>
            <a:r>
              <a:rPr lang="en-US" sz="2400" dirty="0"/>
              <a:t> = threshold</a:t>
            </a:r>
          </a:p>
        </p:txBody>
      </p:sp>
    </p:spTree>
    <p:extLst>
      <p:ext uri="{BB962C8B-B14F-4D97-AF65-F5344CB8AC3E}">
        <p14:creationId xmlns:p14="http://schemas.microsoft.com/office/powerpoint/2010/main" val="224949254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38200" y="6096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In each round, first identify all unsatisfied agents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1628418"/>
              </p:ext>
            </p:extLst>
          </p:nvPr>
        </p:nvGraphicFramePr>
        <p:xfrm>
          <a:off x="2743200" y="1676400"/>
          <a:ext cx="3886200" cy="320040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77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C00000"/>
                          </a:solidFill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C00000"/>
                          </a:solidFill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C00000"/>
                          </a:solidFill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C00000"/>
                          </a:solidFill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C00000"/>
                          </a:solidFill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C00000"/>
                          </a:solidFill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C00000"/>
                          </a:solidFill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68680" y="5493603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Assume </a:t>
            </a:r>
            <a:r>
              <a:rPr lang="en-US" sz="2400" i="1" dirty="0"/>
              <a:t>t</a:t>
            </a:r>
            <a:r>
              <a:rPr lang="en-US" sz="2400" dirty="0"/>
              <a:t> is 3 – all agents prefer to have at least 3 neighboring agents that are of the same type</a:t>
            </a:r>
          </a:p>
        </p:txBody>
      </p:sp>
    </p:spTree>
    <p:extLst>
      <p:ext uri="{BB962C8B-B14F-4D97-AF65-F5344CB8AC3E}">
        <p14:creationId xmlns:p14="http://schemas.microsoft.com/office/powerpoint/2010/main" val="84815355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4800" y="2190095"/>
            <a:ext cx="1950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Unsatisfied because only 2 neighbors are X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7787880"/>
              </p:ext>
            </p:extLst>
          </p:nvPr>
        </p:nvGraphicFramePr>
        <p:xfrm>
          <a:off x="2743200" y="1676400"/>
          <a:ext cx="3886200" cy="320040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77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C00000"/>
                          </a:solidFill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rgbClr val="C00000"/>
                          </a:solidFill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C00000"/>
                          </a:solidFill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C00000"/>
                          </a:solidFill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C00000"/>
                          </a:solidFill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C00000"/>
                          </a:solidFill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C00000"/>
                          </a:solidFill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3" name="Straight Arrow Connector 2"/>
          <p:cNvCxnSpPr/>
          <p:nvPr/>
        </p:nvCxnSpPr>
        <p:spPr>
          <a:xfrm flipV="1">
            <a:off x="2286000" y="2133600"/>
            <a:ext cx="609600" cy="190500"/>
          </a:xfrm>
          <a:prstGeom prst="straightConnector1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68680" y="5493603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Assume </a:t>
            </a:r>
            <a:r>
              <a:rPr lang="en-US" sz="2400" i="1" dirty="0"/>
              <a:t>t</a:t>
            </a:r>
            <a:r>
              <a:rPr lang="en-US" sz="2400" dirty="0"/>
              <a:t> is 3 – all agents prefer to have at least 3 neighboring agents that are of the same type</a:t>
            </a:r>
          </a:p>
        </p:txBody>
      </p:sp>
    </p:spTree>
    <p:extLst>
      <p:ext uri="{BB962C8B-B14F-4D97-AF65-F5344CB8AC3E}">
        <p14:creationId xmlns:p14="http://schemas.microsoft.com/office/powerpoint/2010/main" val="191901626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00200" y="533400"/>
            <a:ext cx="3246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Unsatisfied because only 2 neighbors are X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8641306"/>
              </p:ext>
            </p:extLst>
          </p:nvPr>
        </p:nvGraphicFramePr>
        <p:xfrm>
          <a:off x="2743200" y="1676400"/>
          <a:ext cx="3886200" cy="320040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77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X*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C00000"/>
                          </a:solidFill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rgbClr val="C00000"/>
                          </a:solidFill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C00000"/>
                          </a:solidFill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C00000"/>
                          </a:solidFill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C00000"/>
                          </a:solidFill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C00000"/>
                          </a:solidFill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C00000"/>
                          </a:solidFill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3" name="Straight Arrow Connector 2"/>
          <p:cNvCxnSpPr/>
          <p:nvPr/>
        </p:nvCxnSpPr>
        <p:spPr>
          <a:xfrm>
            <a:off x="3398520" y="1495425"/>
            <a:ext cx="320040" cy="348615"/>
          </a:xfrm>
          <a:prstGeom prst="straightConnector1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68680" y="5493603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Assume </a:t>
            </a:r>
            <a:r>
              <a:rPr lang="en-US" sz="2400" i="1" dirty="0"/>
              <a:t>t</a:t>
            </a:r>
            <a:r>
              <a:rPr lang="en-US" sz="2400" dirty="0"/>
              <a:t> is 3 – all agents prefer to have at least 3 neighboring agents that are of the same type</a:t>
            </a:r>
          </a:p>
        </p:txBody>
      </p:sp>
    </p:spTree>
    <p:extLst>
      <p:ext uri="{BB962C8B-B14F-4D97-AF65-F5344CB8AC3E}">
        <p14:creationId xmlns:p14="http://schemas.microsoft.com/office/powerpoint/2010/main" val="403131845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133600" y="533400"/>
            <a:ext cx="3246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Satisfied because 3 neighbors are O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8349083"/>
              </p:ext>
            </p:extLst>
          </p:nvPr>
        </p:nvGraphicFramePr>
        <p:xfrm>
          <a:off x="2743200" y="1676400"/>
          <a:ext cx="3886200" cy="320040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77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X*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A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</a:rPr>
                        <a:t>X*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C00000"/>
                          </a:solidFill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A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A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rgbClr val="C00000"/>
                          </a:solidFill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C00000"/>
                          </a:solidFill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C00000"/>
                          </a:solidFill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C00000"/>
                          </a:solidFill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C00000"/>
                          </a:solidFill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C00000"/>
                          </a:solidFill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3" name="Straight Arrow Connector 2"/>
          <p:cNvCxnSpPr/>
          <p:nvPr/>
        </p:nvCxnSpPr>
        <p:spPr>
          <a:xfrm>
            <a:off x="4251960" y="1508760"/>
            <a:ext cx="350520" cy="320040"/>
          </a:xfrm>
          <a:prstGeom prst="straightConnector1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68680" y="5493603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Assume </a:t>
            </a:r>
            <a:r>
              <a:rPr lang="en-US" sz="2400" i="1" dirty="0"/>
              <a:t>t</a:t>
            </a:r>
            <a:r>
              <a:rPr lang="en-US" sz="2400" dirty="0"/>
              <a:t> is 3 – all agents prefer to have at least 3 neighboring agents that are of the same type</a:t>
            </a:r>
          </a:p>
        </p:txBody>
      </p:sp>
    </p:spTree>
    <p:extLst>
      <p:ext uri="{BB962C8B-B14F-4D97-AF65-F5344CB8AC3E}">
        <p14:creationId xmlns:p14="http://schemas.microsoft.com/office/powerpoint/2010/main" val="350659742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4800" y="1769655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Satisfied because 4 neighbors are X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7834458"/>
              </p:ext>
            </p:extLst>
          </p:nvPr>
        </p:nvGraphicFramePr>
        <p:xfrm>
          <a:off x="2743200" y="1676400"/>
          <a:ext cx="3886200" cy="320040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77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X*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</a:rPr>
                        <a:t>X*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C00000"/>
                          </a:solidFill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rgbClr val="C00000"/>
                          </a:solidFill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C00000"/>
                          </a:solidFill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C00000"/>
                          </a:solidFill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C00000"/>
                          </a:solidFill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C00000"/>
                          </a:solidFill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C00000"/>
                          </a:solidFill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3" name="Straight Arrow Connector 2"/>
          <p:cNvCxnSpPr/>
          <p:nvPr/>
        </p:nvCxnSpPr>
        <p:spPr>
          <a:xfrm>
            <a:off x="2547671" y="2590800"/>
            <a:ext cx="424129" cy="0"/>
          </a:xfrm>
          <a:prstGeom prst="straightConnector1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68680" y="5493603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Assume </a:t>
            </a:r>
            <a:r>
              <a:rPr lang="en-US" sz="2400" i="1" dirty="0"/>
              <a:t>t</a:t>
            </a:r>
            <a:r>
              <a:rPr lang="en-US" sz="2400" dirty="0"/>
              <a:t> is 3 – all agents prefer to have at least 3 neighboring agents that are of the same type</a:t>
            </a:r>
          </a:p>
        </p:txBody>
      </p:sp>
    </p:spTree>
    <p:extLst>
      <p:ext uri="{BB962C8B-B14F-4D97-AF65-F5344CB8AC3E}">
        <p14:creationId xmlns:p14="http://schemas.microsoft.com/office/powerpoint/2010/main" val="272091779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94916" y="905023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Unsatisfied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8220262"/>
              </p:ext>
            </p:extLst>
          </p:nvPr>
        </p:nvGraphicFramePr>
        <p:xfrm>
          <a:off x="2743200" y="1676400"/>
          <a:ext cx="3886200" cy="320040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77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X*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</a:rPr>
                        <a:t>X*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C00000"/>
                          </a:solidFill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rgbClr val="C00000"/>
                          </a:solidFill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A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C00000"/>
                          </a:solidFill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C00000"/>
                          </a:solidFill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C00000"/>
                          </a:solidFill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C00000"/>
                          </a:solidFill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C00000"/>
                          </a:solidFill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3" name="Straight Arrow Connector 2"/>
          <p:cNvCxnSpPr/>
          <p:nvPr/>
        </p:nvCxnSpPr>
        <p:spPr>
          <a:xfrm flipH="1">
            <a:off x="4038600" y="1524000"/>
            <a:ext cx="351816" cy="990600"/>
          </a:xfrm>
          <a:prstGeom prst="straightConnector1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68680" y="5493603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Assume </a:t>
            </a:r>
            <a:r>
              <a:rPr lang="en-US" sz="2400" i="1" dirty="0"/>
              <a:t>t</a:t>
            </a:r>
            <a:r>
              <a:rPr lang="en-US" sz="2400" dirty="0"/>
              <a:t> is 3 – all agents prefer to have at least 3 neighboring agents that are of the same type</a:t>
            </a:r>
          </a:p>
        </p:txBody>
      </p:sp>
    </p:spTree>
    <p:extLst>
      <p:ext uri="{BB962C8B-B14F-4D97-AF65-F5344CB8AC3E}">
        <p14:creationId xmlns:p14="http://schemas.microsoft.com/office/powerpoint/2010/main" val="92204002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148356" y="930590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Satisfied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3728742"/>
              </p:ext>
            </p:extLst>
          </p:nvPr>
        </p:nvGraphicFramePr>
        <p:xfrm>
          <a:off x="2743200" y="1676400"/>
          <a:ext cx="3886200" cy="320040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77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X*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</a:rPr>
                        <a:t>X*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C00000"/>
                          </a:solidFill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rgbClr val="C00000"/>
                          </a:solidFill>
                        </a:rPr>
                        <a:t>O*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C00000"/>
                          </a:solidFill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C00000"/>
                          </a:solidFill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C00000"/>
                          </a:solidFill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C00000"/>
                          </a:solidFill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C00000"/>
                          </a:solidFill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3" name="Straight Arrow Connector 2"/>
          <p:cNvCxnSpPr/>
          <p:nvPr/>
        </p:nvCxnSpPr>
        <p:spPr>
          <a:xfrm flipH="1">
            <a:off x="4876800" y="1524000"/>
            <a:ext cx="351816" cy="990600"/>
          </a:xfrm>
          <a:prstGeom prst="straightConnector1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68680" y="5493603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Assume </a:t>
            </a:r>
            <a:r>
              <a:rPr lang="en-US" sz="2400" i="1" dirty="0"/>
              <a:t>t</a:t>
            </a:r>
            <a:r>
              <a:rPr lang="en-US" sz="2400" dirty="0"/>
              <a:t> is 3 – all agents prefer to have at least 3 neighboring agents that are of the same type</a:t>
            </a:r>
          </a:p>
        </p:txBody>
      </p:sp>
    </p:spTree>
    <p:extLst>
      <p:ext uri="{BB962C8B-B14F-4D97-AF65-F5344CB8AC3E}">
        <p14:creationId xmlns:p14="http://schemas.microsoft.com/office/powerpoint/2010/main" val="790730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Homophily and Triadic Closure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Triadic closure: When two individuals share a common friend, a friendship between the two is more likely to occur</a:t>
            </a:r>
          </a:p>
          <a:p>
            <a:r>
              <a:rPr lang="en-US" dirty="0"/>
              <a:t>Homophily suggests two individuals are more alike because of common friend, so link may occur even if neither is aware of mutual friend!</a:t>
            </a:r>
          </a:p>
          <a:p>
            <a:r>
              <a:rPr lang="en-US" dirty="0"/>
              <a:t>Difficult to attribute formation of link to any one factor</a:t>
            </a:r>
          </a:p>
        </p:txBody>
      </p:sp>
    </p:spTree>
    <p:extLst>
      <p:ext uri="{BB962C8B-B14F-4D97-AF65-F5344CB8AC3E}">
        <p14:creationId xmlns:p14="http://schemas.microsoft.com/office/powerpoint/2010/main" val="70231730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191000" y="930590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Unsatisfied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8998372"/>
              </p:ext>
            </p:extLst>
          </p:nvPr>
        </p:nvGraphicFramePr>
        <p:xfrm>
          <a:off x="2743200" y="1676400"/>
          <a:ext cx="3886200" cy="320040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77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X*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</a:rPr>
                        <a:t>X*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C00000"/>
                          </a:solidFill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rgbClr val="C00000"/>
                          </a:solidFill>
                        </a:rPr>
                        <a:t>O*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C00000"/>
                          </a:solidFill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C00000"/>
                          </a:solidFill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C00000"/>
                          </a:solidFill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C00000"/>
                          </a:solidFill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C00000"/>
                          </a:solidFill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3" name="Straight Arrow Connector 2"/>
          <p:cNvCxnSpPr/>
          <p:nvPr/>
        </p:nvCxnSpPr>
        <p:spPr>
          <a:xfrm flipH="1">
            <a:off x="5638800" y="1524000"/>
            <a:ext cx="351816" cy="990600"/>
          </a:xfrm>
          <a:prstGeom prst="straightConnector1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68680" y="5493603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Assume </a:t>
            </a:r>
            <a:r>
              <a:rPr lang="en-US" sz="2400" i="1" dirty="0"/>
              <a:t>t</a:t>
            </a:r>
            <a:r>
              <a:rPr lang="en-US" sz="2400" dirty="0"/>
              <a:t> is 3 – all agents prefer to have at least 3 neighboring agents that are of the same type</a:t>
            </a:r>
          </a:p>
        </p:txBody>
      </p:sp>
    </p:spTree>
    <p:extLst>
      <p:ext uri="{BB962C8B-B14F-4D97-AF65-F5344CB8AC3E}">
        <p14:creationId xmlns:p14="http://schemas.microsoft.com/office/powerpoint/2010/main" val="170905357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68680" y="689932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Etc… Here’s the final result where unsatisfied agents marked with *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0684742"/>
              </p:ext>
            </p:extLst>
          </p:nvPr>
        </p:nvGraphicFramePr>
        <p:xfrm>
          <a:off x="2743200" y="1676400"/>
          <a:ext cx="3886200" cy="320040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77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X*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</a:rPr>
                        <a:t>X*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C00000"/>
                          </a:solidFill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A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A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A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rgbClr val="C00000"/>
                          </a:solidFill>
                        </a:rPr>
                        <a:t>O*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C00000"/>
                          </a:solidFill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A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C00000"/>
                          </a:solidFill>
                        </a:rPr>
                        <a:t>O*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A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A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A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A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A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X*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C00000"/>
                          </a:solidFill>
                        </a:rPr>
                        <a:t>O*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C00000"/>
                          </a:solidFill>
                        </a:rPr>
                        <a:t>O*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C00000"/>
                          </a:solidFill>
                        </a:rPr>
                        <a:t>O*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68680" y="5493603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Now all unsatisfied agents move to a location where they are satisfied</a:t>
            </a:r>
          </a:p>
        </p:txBody>
      </p:sp>
    </p:spTree>
    <p:extLst>
      <p:ext uri="{BB962C8B-B14F-4D97-AF65-F5344CB8AC3E}">
        <p14:creationId xmlns:p14="http://schemas.microsoft.com/office/powerpoint/2010/main" val="31994934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8382025"/>
              </p:ext>
            </p:extLst>
          </p:nvPr>
        </p:nvGraphicFramePr>
        <p:xfrm>
          <a:off x="2743200" y="1676400"/>
          <a:ext cx="3886200" cy="320040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77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C00000"/>
                          </a:solidFill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dirty="0">
                          <a:solidFill>
                            <a:srgbClr val="C00000"/>
                          </a:solidFill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A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C00000"/>
                          </a:solidFill>
                        </a:rPr>
                        <a:t>O</a:t>
                      </a:r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A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C00000"/>
                          </a:solidFill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A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C00000"/>
                          </a:solidFill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A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C00000"/>
                          </a:solidFill>
                        </a:rPr>
                        <a:t>O</a:t>
                      </a:r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A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A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A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A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dirty="0">
                          <a:solidFill>
                            <a:srgbClr val="002060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C00000"/>
                          </a:solidFill>
                        </a:rPr>
                        <a:t>O*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853440" y="1482089"/>
            <a:ext cx="2118360" cy="1938992"/>
            <a:chOff x="853440" y="1482089"/>
            <a:chExt cx="2118360" cy="1938992"/>
          </a:xfrm>
        </p:grpSpPr>
        <p:sp>
          <p:nvSpPr>
            <p:cNvPr id="8" name="TextBox 7"/>
            <p:cNvSpPr txBox="1"/>
            <p:nvPr/>
          </p:nvSpPr>
          <p:spPr>
            <a:xfrm>
              <a:off x="853440" y="1482089"/>
              <a:ext cx="156972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Previously satisfied agent no longer satisfied!</a:t>
              </a:r>
            </a:p>
          </p:txBody>
        </p:sp>
        <p:cxnSp>
          <p:nvCxnSpPr>
            <p:cNvPr id="5" name="Straight Arrow Connector 4"/>
            <p:cNvCxnSpPr/>
            <p:nvPr/>
          </p:nvCxnSpPr>
          <p:spPr>
            <a:xfrm>
              <a:off x="2362200" y="1945332"/>
              <a:ext cx="609600" cy="495300"/>
            </a:xfrm>
            <a:prstGeom prst="straightConnector1">
              <a:avLst/>
            </a:prstGeom>
            <a:ln w="2540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868680" y="689932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Note that the grid is now more segregated than before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133600" y="4724400"/>
            <a:ext cx="5029200" cy="1809928"/>
            <a:chOff x="2133600" y="4724400"/>
            <a:chExt cx="5029200" cy="1809928"/>
          </a:xfrm>
        </p:grpSpPr>
        <p:sp>
          <p:nvSpPr>
            <p:cNvPr id="6" name="TextBox 5"/>
            <p:cNvSpPr txBox="1"/>
            <p:nvPr/>
          </p:nvSpPr>
          <p:spPr>
            <a:xfrm>
              <a:off x="2133600" y="5333999"/>
              <a:ext cx="5029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Sometimes an agent can’t find a new location that will satisfy – leave alone or move to random location</a:t>
              </a:r>
            </a:p>
          </p:txBody>
        </p:sp>
        <p:cxnSp>
          <p:nvCxnSpPr>
            <p:cNvPr id="7" name="Straight Arrow Connector 6"/>
            <p:cNvCxnSpPr>
              <a:stCxn id="6" idx="0"/>
            </p:cNvCxnSpPr>
            <p:nvPr/>
          </p:nvCxnSpPr>
          <p:spPr>
            <a:xfrm flipV="1">
              <a:off x="4648200" y="4724400"/>
              <a:ext cx="0" cy="609599"/>
            </a:xfrm>
            <a:prstGeom prst="straightConnector1">
              <a:avLst/>
            </a:prstGeom>
            <a:ln w="2540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2540693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Variations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Schedule agents to move in random order or in sweeping motion</a:t>
            </a:r>
          </a:p>
          <a:p>
            <a:r>
              <a:rPr lang="en-US" dirty="0"/>
              <a:t>Agents move to nearest location that satisfies or random one</a:t>
            </a:r>
          </a:p>
          <a:p>
            <a:r>
              <a:rPr lang="en-US" dirty="0"/>
              <a:t>Threshold could be percentage or vary among or within population groups</a:t>
            </a:r>
          </a:p>
          <a:p>
            <a:r>
              <a:rPr lang="en-US" dirty="0"/>
              <a:t>World could wrap (left edge meets up with right edge)</a:t>
            </a:r>
          </a:p>
          <a:p>
            <a:r>
              <a:rPr lang="en-US" dirty="0"/>
              <a:t>Many other variations, but </a:t>
            </a:r>
            <a:r>
              <a:rPr lang="en-US" i="1" dirty="0"/>
              <a:t>results usually end up the same: self-imposed segregation!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Schelling Simulators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Check out some of these simulators:</a:t>
            </a:r>
          </a:p>
          <a:p>
            <a:r>
              <a:rPr lang="en-US" dirty="0"/>
              <a:t>Frank McCown – Nifty Assignment</a:t>
            </a:r>
            <a:br>
              <a:rPr lang="en-US" dirty="0"/>
            </a:br>
            <a:r>
              <a:rPr lang="en-US" sz="2400" dirty="0">
                <a:hlinkClick r:id="rId2"/>
              </a:rPr>
              <a:t>http://nifty.stanford.edu/2014/mccown-schelling-model-segregation/</a:t>
            </a:r>
            <a:endParaRPr lang="en-US" sz="2400" dirty="0"/>
          </a:p>
          <a:p>
            <a:r>
              <a:rPr lang="en-US" dirty="0"/>
              <a:t>Uri Wilensky’s </a:t>
            </a:r>
            <a:r>
              <a:rPr lang="en-US" dirty="0" err="1"/>
              <a:t>NetLogo</a:t>
            </a:r>
            <a:r>
              <a:rPr lang="en-US" dirty="0"/>
              <a:t> Segregation model </a:t>
            </a:r>
            <a:r>
              <a:rPr lang="en-US" sz="2400" dirty="0">
                <a:hlinkClick r:id="rId3"/>
              </a:rPr>
              <a:t>http://ccl.northwestern.edu/netlogo/models/Segregation</a:t>
            </a:r>
            <a:endParaRPr lang="en-US" dirty="0"/>
          </a:p>
          <a:p>
            <a:pPr lvl="0"/>
            <a:r>
              <a:rPr lang="en-US" dirty="0"/>
              <a:t>anylogic.com</a:t>
            </a:r>
            <a:br>
              <a:rPr lang="en-US" u="sng" dirty="0">
                <a:hlinkClick r:id="rId4"/>
              </a:rPr>
            </a:br>
            <a:r>
              <a:rPr lang="en-US" sz="2400" dirty="0">
                <a:hlinkClick r:id="rId5"/>
              </a:rPr>
              <a:t>https://cloud.anylogic.com/model/a52d5c19-6a04-4ade-bea4-c2f7d470d037?mode=SETTINGS</a:t>
            </a:r>
            <a:endParaRPr lang="en-US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3400" y="5334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McCown’s Schelling Model using </a:t>
            </a:r>
            <a:r>
              <a:rPr lang="en-US" sz="3600" i="1" dirty="0"/>
              <a:t>t</a:t>
            </a:r>
            <a:r>
              <a:rPr lang="en-US" sz="3600" dirty="0"/>
              <a:t> = 30%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59436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Randomly placed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48200" y="59436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After 15 rounds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3B19079-6396-4BF3-8C16-C6838AC16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480" y="1901328"/>
            <a:ext cx="3886742" cy="38867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209D73D-7146-45C8-B012-78C69F37DE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6878" y="1901328"/>
            <a:ext cx="3867690" cy="3877216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Schelling model is an example of how immutable characteristics can become highly correlated with mutable characteristics</a:t>
            </a:r>
          </a:p>
          <a:p>
            <a:r>
              <a:rPr lang="en-US" dirty="0"/>
              <a:t>Choice of where to live (mutable) over time conforms to agents’ type (immutable) producing segregation (homophily)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90600" y="3048000"/>
            <a:ext cx="7086600" cy="1143000"/>
          </a:xfrm>
        </p:spPr>
        <p:txBody>
          <a:bodyPr>
            <a:noAutofit/>
          </a:bodyPr>
          <a:lstStyle/>
          <a:p>
            <a:r>
              <a:rPr lang="en-US" sz="5400" dirty="0"/>
              <a:t>Can we develop a simple test for the presence of homophily?</a:t>
            </a:r>
            <a:br>
              <a:rPr lang="en-US" sz="5400" dirty="0"/>
            </a:b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237838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7" name="Straight Arrow Connector 86"/>
          <p:cNvCxnSpPr/>
          <p:nvPr/>
        </p:nvCxnSpPr>
        <p:spPr>
          <a:xfrm flipH="1" flipV="1">
            <a:off x="2632603" y="3027846"/>
            <a:ext cx="911770" cy="2205284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Male/Female Network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7315200" cy="68579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dirty="0"/>
              <a:t>What would this network look like if it did </a:t>
            </a:r>
            <a:r>
              <a:rPr lang="en-US" sz="2800" i="1" dirty="0"/>
              <a:t>not</a:t>
            </a:r>
            <a:r>
              <a:rPr lang="en-US" sz="2800" dirty="0"/>
              <a:t> exhibit homophily?</a:t>
            </a:r>
          </a:p>
          <a:p>
            <a:pPr algn="ctr"/>
            <a:endParaRPr lang="en-US" sz="2400" dirty="0"/>
          </a:p>
        </p:txBody>
      </p:sp>
      <p:cxnSp>
        <p:nvCxnSpPr>
          <p:cNvPr id="4" name="Straight Arrow Connector 3"/>
          <p:cNvCxnSpPr>
            <a:stCxn id="38" idx="1"/>
            <a:endCxn id="11" idx="5"/>
          </p:cNvCxnSpPr>
          <p:nvPr/>
        </p:nvCxnSpPr>
        <p:spPr>
          <a:xfrm flipH="1" flipV="1">
            <a:off x="2821328" y="3232278"/>
            <a:ext cx="525286" cy="432268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>
            <a:stCxn id="8" idx="2"/>
            <a:endCxn id="12" idx="6"/>
          </p:cNvCxnSpPr>
          <p:nvPr/>
        </p:nvCxnSpPr>
        <p:spPr>
          <a:xfrm flipH="1">
            <a:off x="2983712" y="6264089"/>
            <a:ext cx="1144182" cy="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8" idx="7"/>
          </p:cNvCxnSpPr>
          <p:nvPr/>
        </p:nvCxnSpPr>
        <p:spPr>
          <a:xfrm flipV="1">
            <a:off x="4667732" y="4645967"/>
            <a:ext cx="632460" cy="141369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4127894" y="5974978"/>
            <a:ext cx="632460" cy="57822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>
            <a:stCxn id="7" idx="2"/>
            <a:endCxn id="11" idx="6"/>
          </p:cNvCxnSpPr>
          <p:nvPr/>
        </p:nvCxnSpPr>
        <p:spPr>
          <a:xfrm flipH="1">
            <a:off x="2913950" y="3026948"/>
            <a:ext cx="1753782" cy="898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12" idx="0"/>
            <a:endCxn id="11" idx="4"/>
          </p:cNvCxnSpPr>
          <p:nvPr/>
        </p:nvCxnSpPr>
        <p:spPr>
          <a:xfrm flipH="1" flipV="1">
            <a:off x="2597720" y="3316957"/>
            <a:ext cx="69762" cy="265802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2281490" y="2738735"/>
            <a:ext cx="632460" cy="57822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2351252" y="5974978"/>
            <a:ext cx="632460" cy="57822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5018120" y="3027846"/>
            <a:ext cx="316230" cy="1523208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3253992" y="3579867"/>
            <a:ext cx="632460" cy="57822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5018120" y="4323452"/>
            <a:ext cx="632460" cy="578222"/>
          </a:xfrm>
          <a:prstGeom prst="ellipse">
            <a:avLst/>
          </a:prstGeom>
          <a:solidFill>
            <a:srgbClr val="FE8A7E"/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6606540" y="4527884"/>
            <a:ext cx="632460" cy="578222"/>
          </a:xfrm>
          <a:prstGeom prst="ellipse">
            <a:avLst/>
          </a:prstGeom>
          <a:solidFill>
            <a:srgbClr val="FE8A7E"/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5953366" y="5747461"/>
            <a:ext cx="632460" cy="578222"/>
          </a:xfrm>
          <a:prstGeom prst="ellipse">
            <a:avLst/>
          </a:prstGeom>
          <a:solidFill>
            <a:srgbClr val="FE8A7E"/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50" name="Straight Arrow Connector 49"/>
          <p:cNvCxnSpPr>
            <a:stCxn id="38" idx="7"/>
          </p:cNvCxnSpPr>
          <p:nvPr/>
        </p:nvCxnSpPr>
        <p:spPr>
          <a:xfrm flipV="1">
            <a:off x="3793830" y="3027846"/>
            <a:ext cx="1190132" cy="63670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38" idx="4"/>
            <a:endCxn id="39" idx="0"/>
          </p:cNvCxnSpPr>
          <p:nvPr/>
        </p:nvCxnSpPr>
        <p:spPr>
          <a:xfrm flipH="1">
            <a:off x="3544373" y="4158089"/>
            <a:ext cx="25849" cy="78593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39" idx="3"/>
            <a:endCxn id="12" idx="7"/>
          </p:cNvCxnSpPr>
          <p:nvPr/>
        </p:nvCxnSpPr>
        <p:spPr>
          <a:xfrm flipH="1">
            <a:off x="2891090" y="5437562"/>
            <a:ext cx="429675" cy="622095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8" idx="1"/>
            <a:endCxn id="39" idx="5"/>
          </p:cNvCxnSpPr>
          <p:nvPr/>
        </p:nvCxnSpPr>
        <p:spPr>
          <a:xfrm flipH="1" flipV="1">
            <a:off x="3767981" y="5437562"/>
            <a:ext cx="452535" cy="622095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V="1">
            <a:off x="3570222" y="3027846"/>
            <a:ext cx="1447898" cy="2205285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45" idx="1"/>
            <a:endCxn id="7" idx="5"/>
          </p:cNvCxnSpPr>
          <p:nvPr/>
        </p:nvCxnSpPr>
        <p:spPr>
          <a:xfrm flipH="1" flipV="1">
            <a:off x="5207570" y="3231380"/>
            <a:ext cx="1491592" cy="138118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45" idx="2"/>
            <a:endCxn id="44" idx="6"/>
          </p:cNvCxnSpPr>
          <p:nvPr/>
        </p:nvCxnSpPr>
        <p:spPr>
          <a:xfrm flipH="1" flipV="1">
            <a:off x="5650580" y="4612563"/>
            <a:ext cx="955960" cy="204432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44" idx="5"/>
            <a:endCxn id="46" idx="1"/>
          </p:cNvCxnSpPr>
          <p:nvPr/>
        </p:nvCxnSpPr>
        <p:spPr>
          <a:xfrm>
            <a:off x="5557958" y="4816995"/>
            <a:ext cx="488030" cy="1015145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45" idx="4"/>
            <a:endCxn id="46" idx="7"/>
          </p:cNvCxnSpPr>
          <p:nvPr/>
        </p:nvCxnSpPr>
        <p:spPr>
          <a:xfrm flipH="1">
            <a:off x="6493204" y="5106106"/>
            <a:ext cx="429566" cy="726034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46" idx="2"/>
            <a:endCxn id="8" idx="6"/>
          </p:cNvCxnSpPr>
          <p:nvPr/>
        </p:nvCxnSpPr>
        <p:spPr>
          <a:xfrm flipH="1">
            <a:off x="4760354" y="6036572"/>
            <a:ext cx="1193012" cy="227517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endCxn id="44" idx="2"/>
          </p:cNvCxnSpPr>
          <p:nvPr/>
        </p:nvCxnSpPr>
        <p:spPr>
          <a:xfrm flipV="1">
            <a:off x="3570222" y="4612563"/>
            <a:ext cx="1447898" cy="620567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4667732" y="2737837"/>
            <a:ext cx="632460" cy="57822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3228143" y="4944019"/>
            <a:ext cx="632460" cy="57822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566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Randomly Generated Network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200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Randomly assigned a gender according to gender balance of real network</a:t>
            </a:r>
          </a:p>
          <a:p>
            <a:r>
              <a:rPr lang="en-US" dirty="0"/>
              <a:t>Number of cross-gender edges should not change significantly relative to real network</a:t>
            </a:r>
          </a:p>
          <a:p>
            <a:r>
              <a:rPr lang="en-US" dirty="0"/>
              <a:t>If fraction </a:t>
            </a:r>
            <a:r>
              <a:rPr lang="en-US" i="1" dirty="0"/>
              <a:t>p</a:t>
            </a:r>
            <a:r>
              <a:rPr lang="en-US" dirty="0"/>
              <a:t> are males and </a:t>
            </a:r>
            <a:r>
              <a:rPr lang="en-US" i="1" dirty="0"/>
              <a:t>q</a:t>
            </a:r>
            <a:r>
              <a:rPr lang="en-US" dirty="0"/>
              <a:t> are females, what would be probably of…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1153139" y="4969587"/>
            <a:ext cx="1689121" cy="578222"/>
            <a:chOff x="772139" y="4969587"/>
            <a:chExt cx="1689121" cy="578222"/>
          </a:xfrm>
        </p:grpSpPr>
        <p:cxnSp>
          <p:nvCxnSpPr>
            <p:cNvPr id="4" name="Straight Arrow Connector 3"/>
            <p:cNvCxnSpPr>
              <a:stCxn id="6" idx="2"/>
              <a:endCxn id="5" idx="6"/>
            </p:cNvCxnSpPr>
            <p:nvPr/>
          </p:nvCxnSpPr>
          <p:spPr>
            <a:xfrm flipH="1">
              <a:off x="1404599" y="5258698"/>
              <a:ext cx="424201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Oval 4"/>
            <p:cNvSpPr/>
            <p:nvPr/>
          </p:nvSpPr>
          <p:spPr>
            <a:xfrm>
              <a:off x="772139" y="4969587"/>
              <a:ext cx="632460" cy="57822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1828800" y="4969587"/>
              <a:ext cx="632460" cy="57822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153139" y="5791200"/>
            <a:ext cx="1725580" cy="578222"/>
            <a:chOff x="772139" y="5791200"/>
            <a:chExt cx="1725580" cy="578222"/>
          </a:xfrm>
        </p:grpSpPr>
        <p:sp>
          <p:nvSpPr>
            <p:cNvPr id="9" name="Oval 8"/>
            <p:cNvSpPr/>
            <p:nvPr/>
          </p:nvSpPr>
          <p:spPr>
            <a:xfrm>
              <a:off x="772139" y="5791200"/>
              <a:ext cx="632460" cy="578222"/>
            </a:xfrm>
            <a:prstGeom prst="ellipse">
              <a:avLst/>
            </a:prstGeom>
            <a:solidFill>
              <a:srgbClr val="FE8A7E"/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865259" y="5791200"/>
              <a:ext cx="632460" cy="578222"/>
            </a:xfrm>
            <a:prstGeom prst="ellipse">
              <a:avLst/>
            </a:prstGeom>
            <a:solidFill>
              <a:srgbClr val="FE8A7E"/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</a:endParaRPr>
            </a:p>
          </p:txBody>
        </p:sp>
        <p:cxnSp>
          <p:nvCxnSpPr>
            <p:cNvPr id="11" name="Straight Arrow Connector 10"/>
            <p:cNvCxnSpPr>
              <a:stCxn id="10" idx="2"/>
              <a:endCxn id="9" idx="6"/>
            </p:cNvCxnSpPr>
            <p:nvPr/>
          </p:nvCxnSpPr>
          <p:spPr>
            <a:xfrm flipH="1">
              <a:off x="1404599" y="6080311"/>
              <a:ext cx="460660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4963139" y="4969587"/>
            <a:ext cx="1732259" cy="578222"/>
            <a:chOff x="4963139" y="5077165"/>
            <a:chExt cx="1732259" cy="578222"/>
          </a:xfrm>
        </p:grpSpPr>
        <p:cxnSp>
          <p:nvCxnSpPr>
            <p:cNvPr id="16" name="Straight Arrow Connector 15"/>
            <p:cNvCxnSpPr>
              <a:stCxn id="20" idx="2"/>
              <a:endCxn id="17" idx="6"/>
            </p:cNvCxnSpPr>
            <p:nvPr/>
          </p:nvCxnSpPr>
          <p:spPr>
            <a:xfrm flipH="1">
              <a:off x="5595599" y="5366276"/>
              <a:ext cx="467339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/>
            <p:cNvSpPr/>
            <p:nvPr/>
          </p:nvSpPr>
          <p:spPr>
            <a:xfrm>
              <a:off x="4963139" y="5077165"/>
              <a:ext cx="632460" cy="57822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6062938" y="5077165"/>
              <a:ext cx="632460" cy="578222"/>
            </a:xfrm>
            <a:prstGeom prst="ellipse">
              <a:avLst/>
            </a:prstGeom>
            <a:solidFill>
              <a:srgbClr val="FE8A7E"/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963139" y="5791200"/>
            <a:ext cx="1717019" cy="578222"/>
            <a:chOff x="4963139" y="5791200"/>
            <a:chExt cx="1717019" cy="578222"/>
          </a:xfrm>
        </p:grpSpPr>
        <p:sp>
          <p:nvSpPr>
            <p:cNvPr id="18" name="Oval 17"/>
            <p:cNvSpPr/>
            <p:nvPr/>
          </p:nvSpPr>
          <p:spPr>
            <a:xfrm>
              <a:off x="6047698" y="5791200"/>
              <a:ext cx="632460" cy="57822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4963139" y="5791200"/>
              <a:ext cx="632460" cy="578222"/>
            </a:xfrm>
            <a:prstGeom prst="ellipse">
              <a:avLst/>
            </a:prstGeom>
            <a:solidFill>
              <a:srgbClr val="FE8A7E"/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</a:endParaRPr>
            </a:p>
          </p:txBody>
        </p:sp>
        <p:cxnSp>
          <p:nvCxnSpPr>
            <p:cNvPr id="24" name="Straight Arrow Connector 23"/>
            <p:cNvCxnSpPr>
              <a:stCxn id="18" idx="2"/>
              <a:endCxn id="23" idx="6"/>
            </p:cNvCxnSpPr>
            <p:nvPr/>
          </p:nvCxnSpPr>
          <p:spPr>
            <a:xfrm flipH="1">
              <a:off x="5595599" y="6080311"/>
              <a:ext cx="452099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/>
          <p:cNvSpPr txBox="1"/>
          <p:nvPr/>
        </p:nvSpPr>
        <p:spPr>
          <a:xfrm>
            <a:off x="3048000" y="5077165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/>
              <a:t>p</a:t>
            </a:r>
            <a:r>
              <a:rPr lang="en-US" sz="2800" baseline="30000" dirty="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048000" y="57912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/>
              <a:t>q</a:t>
            </a:r>
            <a:r>
              <a:rPr lang="en-US" sz="2800" baseline="30000" dirty="0"/>
              <a:t>2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391400" y="5447933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2</a:t>
            </a:r>
            <a:r>
              <a:rPr lang="en-US" sz="2800" i="1" dirty="0"/>
              <a:t>pq</a:t>
            </a:r>
            <a:endParaRPr lang="en-US" sz="2800" i="1" baseline="30000" dirty="0"/>
          </a:p>
        </p:txBody>
      </p:sp>
      <p:sp>
        <p:nvSpPr>
          <p:cNvPr id="36" name="Right Brace 35"/>
          <p:cNvSpPr/>
          <p:nvPr/>
        </p:nvSpPr>
        <p:spPr>
          <a:xfrm>
            <a:off x="6858000" y="5258698"/>
            <a:ext cx="381000" cy="82161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57229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93mhqR0iLCYRFldPsjzz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77440</TotalTime>
  <Words>2576</Words>
  <Application>Microsoft Office PowerPoint</Application>
  <PresentationFormat>On-screen Show (4:3)</PresentationFormat>
  <Paragraphs>506</Paragraphs>
  <Slides>66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0" baseType="lpstr">
      <vt:lpstr>Arial</vt:lpstr>
      <vt:lpstr>Calibri</vt:lpstr>
      <vt:lpstr>Cambria Math</vt:lpstr>
      <vt:lpstr>Office Theme</vt:lpstr>
      <vt:lpstr>Formation of Social Networks: Homophily, Social Influence,  &amp; Affiliation</vt:lpstr>
      <vt:lpstr>PowerPoint Presentation</vt:lpstr>
      <vt:lpstr>Homophily</vt:lpstr>
      <vt:lpstr>PowerPoint Presentation</vt:lpstr>
      <vt:lpstr>PowerPoint Presentation</vt:lpstr>
      <vt:lpstr>Homophily and Triadic Closure</vt:lpstr>
      <vt:lpstr>Can we develop a simple test for the presence of homophily? </vt:lpstr>
      <vt:lpstr>Example Male/Female Network</vt:lpstr>
      <vt:lpstr>Randomly Generated Network</vt:lpstr>
      <vt:lpstr>PowerPoint Presentation</vt:lpstr>
      <vt:lpstr>Notes on Homophily Test</vt:lpstr>
      <vt:lpstr>Notes on Homophily Test</vt:lpstr>
      <vt:lpstr>Selection</vt:lpstr>
      <vt:lpstr>Selection</vt:lpstr>
      <vt:lpstr>Mutable and Immutable Characteristics</vt:lpstr>
      <vt:lpstr>Social Influence</vt:lpstr>
      <vt:lpstr>Selection and Social Influence</vt:lpstr>
      <vt:lpstr>Longitudinal Studies</vt:lpstr>
      <vt:lpstr>Example: Teenage Drug Use</vt:lpstr>
      <vt:lpstr>Social Influence of Obesity</vt:lpstr>
      <vt:lpstr>Why Obesity Homophily?</vt:lpstr>
      <vt:lpstr>Affiliation Network</vt:lpstr>
      <vt:lpstr>Social-Affiliation Network</vt:lpstr>
      <vt:lpstr>Closure Processes</vt:lpstr>
      <vt:lpstr>Research Questions About Closure</vt:lpstr>
      <vt:lpstr>Research Questions About Closure</vt:lpstr>
      <vt:lpstr>Research Methodology:  Measuring Triadic Closure</vt:lpstr>
      <vt:lpstr>Research Methodology:  Measuring Triadic Closure</vt:lpstr>
      <vt:lpstr>Research Methodology:  Measuring Triadic Closure</vt:lpstr>
      <vt:lpstr>Research Methodology:  Measuring Triadic Closure</vt:lpstr>
      <vt:lpstr>Research Methodology:  Measuring Triadic Closure</vt:lpstr>
      <vt:lpstr>Research Methodology:  Measuring Triadic Closure</vt:lpstr>
      <vt:lpstr>Research Methodology:  Measuring Triadic Closure</vt:lpstr>
      <vt:lpstr>Research Methodology:  Measuring Triadic Closure</vt:lpstr>
      <vt:lpstr>Email Social Network</vt:lpstr>
      <vt:lpstr>Triadic Closure in Email Data Set</vt:lpstr>
      <vt:lpstr>Triadic Closure in Email Data Set</vt:lpstr>
      <vt:lpstr>Triadic Closure in Email Data Set</vt:lpstr>
      <vt:lpstr>Email Social Network</vt:lpstr>
      <vt:lpstr>Focal Closure in Email Data Set</vt:lpstr>
      <vt:lpstr>Measuring Membership Closure</vt:lpstr>
      <vt:lpstr>Membership Closure in LiveJournal Data Set</vt:lpstr>
      <vt:lpstr>Measuring Membership Closure</vt:lpstr>
      <vt:lpstr>Example Talk page</vt:lpstr>
      <vt:lpstr>Membership Closure in Wikipedia Data Set</vt:lpstr>
      <vt:lpstr>Selection and Social Influence</vt:lpstr>
      <vt:lpstr>Selection and Social Influence</vt:lpstr>
      <vt:lpstr>PowerPoint Presentation</vt:lpstr>
      <vt:lpstr>Segregation: Homophily at Work</vt:lpstr>
      <vt:lpstr>PowerPoint Presentation</vt:lpstr>
      <vt:lpstr>Schelling Model of Segregation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Model Variations</vt:lpstr>
      <vt:lpstr>Schelling Simulators</vt:lpstr>
      <vt:lpstr>PowerPoint Presentation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Web Science</dc:title>
  <dc:creator>Frank McCown</dc:creator>
  <cp:lastModifiedBy>Frank McCown</cp:lastModifiedBy>
  <cp:revision>1882</cp:revision>
  <dcterms:created xsi:type="dcterms:W3CDTF">2011-01-04T16:11:25Z</dcterms:created>
  <dcterms:modified xsi:type="dcterms:W3CDTF">2019-11-04T20:49:11Z</dcterms:modified>
</cp:coreProperties>
</file>