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0" r:id="rId3"/>
    <p:sldId id="399" r:id="rId4"/>
    <p:sldId id="299" r:id="rId5"/>
    <p:sldId id="325" r:id="rId6"/>
    <p:sldId id="326" r:id="rId7"/>
    <p:sldId id="328" r:id="rId8"/>
    <p:sldId id="327" r:id="rId9"/>
    <p:sldId id="301" r:id="rId10"/>
    <p:sldId id="400" r:id="rId11"/>
    <p:sldId id="413" r:id="rId12"/>
    <p:sldId id="410" r:id="rId13"/>
    <p:sldId id="392" r:id="rId14"/>
    <p:sldId id="393" r:id="rId15"/>
    <p:sldId id="333" r:id="rId16"/>
    <p:sldId id="411" r:id="rId17"/>
    <p:sldId id="334" r:id="rId18"/>
    <p:sldId id="412" r:id="rId19"/>
    <p:sldId id="335" r:id="rId20"/>
    <p:sldId id="398" r:id="rId21"/>
    <p:sldId id="337" r:id="rId22"/>
    <p:sldId id="380" r:id="rId23"/>
    <p:sldId id="336" r:id="rId24"/>
    <p:sldId id="384" r:id="rId25"/>
    <p:sldId id="378" r:id="rId26"/>
    <p:sldId id="385" r:id="rId27"/>
    <p:sldId id="386" r:id="rId28"/>
    <p:sldId id="387" r:id="rId29"/>
    <p:sldId id="402" r:id="rId30"/>
    <p:sldId id="395" r:id="rId31"/>
    <p:sldId id="396" r:id="rId32"/>
    <p:sldId id="397" r:id="rId33"/>
    <p:sldId id="401" r:id="rId34"/>
    <p:sldId id="414" r:id="rId35"/>
    <p:sldId id="404" r:id="rId36"/>
    <p:sldId id="403" r:id="rId37"/>
    <p:sldId id="405" r:id="rId38"/>
    <p:sldId id="406" r:id="rId39"/>
    <p:sldId id="37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6" autoAdjust="0"/>
  </p:normalViewPr>
  <p:slideViewPr>
    <p:cSldViewPr>
      <p:cViewPr varScale="1">
        <p:scale>
          <a:sx n="89" d="100"/>
          <a:sy n="89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journalism.org/2019/06/05/many-americans-say-made-up-news-is-a-critical-problem-that-needs-to-be-fixe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order-from-chaos/2018/05/09/how-misinformation-spreads-on-social-media-and-what-to-do-about-it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adBvDPeE4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02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x_Degrees_of_Kevin_Baco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ix_Degrees_of_Kevin_Bacon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kland.edu/enp/trivia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g/10.1038/3091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tes/facebook-data-team/anatomy-of-facebook/10150388519243859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facebook.com/blog/three-and-a-half-degrees-of-separation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facebook.com/notes/facebook-data-team/anatomy-of-facebook/1015038851924385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Cumulative_distribution_func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m.edu/~pdodds/teaching/courses/2009-08UVM-300/docs/others/everything/feld1991a.pdf" TargetMode="External"/><Relationship Id="rId2" Type="http://schemas.openxmlformats.org/officeDocument/2006/relationships/hyperlink" Target="http://www.jstor.org/pss/27819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1602.02665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en.wikipedia.org/wiki/Friendship_parado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caldataninjas.com/karate-club-networ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datacamp.com/courses/network-analysis-in-r/introduction-to-networks-1?ex=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datacamp.com/courses/network-analysis-in-r/introduction-to-networks-1?ex=9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ah.org/researchBibs/sns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dexlgraphgallery.org/Pages/Graph.aspx?graphID=51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earchengineland.com/figz/wp-content/seloads/2011/05/facebook_like_button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2523602"/>
            <a:ext cx="1143000" cy="5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Introduction to Social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5"/>
              </a:rPr>
              <a:t>Creative Commons Attribution-</a:t>
            </a:r>
            <a:r>
              <a:rPr lang="en-US" dirty="0" err="1">
                <a:hlinkClick r:id="rId5"/>
              </a:rPr>
              <a:t>NonCommercial</a:t>
            </a:r>
            <a:r>
              <a:rPr lang="en-US" dirty="0">
                <a:hlinkClick r:id="rId5"/>
              </a:rPr>
              <a:t>-</a:t>
            </a:r>
            <a:r>
              <a:rPr lang="en-US" dirty="0" err="1">
                <a:hlinkClick r:id="rId5"/>
              </a:rPr>
              <a:t>ShareAlike</a:t>
            </a:r>
            <a:r>
              <a:rPr lang="en-US" dirty="0">
                <a:hlinkClick r:id="rId5"/>
              </a:rPr>
              <a:t> 3.0 </a:t>
            </a:r>
            <a:r>
              <a:rPr lang="en-US" dirty="0" err="1">
                <a:hlinkClick r:id="rId5"/>
              </a:rPr>
              <a:t>Unported</a:t>
            </a:r>
            <a:r>
              <a:rPr lang="en-US" dirty="0">
                <a:hlinkClick r:id="rId5"/>
              </a:rPr>
              <a:t> License</a:t>
            </a:r>
            <a:endParaRPr lang="en-US" b="1" dirty="0"/>
          </a:p>
        </p:txBody>
      </p:sp>
      <p:pic>
        <p:nvPicPr>
          <p:cNvPr id="9" name="Picture 2" descr="Creative Commons Licen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DEDD9-6A67-4BD5-855E-1B6FEEB6C3C8}"/>
              </a:ext>
            </a:extLst>
          </p:cNvPr>
          <p:cNvSpPr txBox="1"/>
          <p:nvPr/>
        </p:nvSpPr>
        <p:spPr>
          <a:xfrm>
            <a:off x="838200" y="6096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https://www.journalism.org/2019/06/05/many-americans-say-made-up-news-is-a-critical-problem-that-needs-to-be-fixed/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F1553-C58C-4278-A949-F58EC1EAE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9" y="1838661"/>
            <a:ext cx="4335983" cy="3810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3D1978-71B4-437E-8746-3D1D2CAD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Many Americans Say Made-Up News Is a Critical Problem That Needs To Be Fixed</a:t>
            </a:r>
            <a:br>
              <a:rPr lang="en-US" sz="3200" dirty="0"/>
            </a:br>
            <a:r>
              <a:rPr lang="en-US" sz="2400" dirty="0" err="1"/>
              <a:t>Mychell</a:t>
            </a:r>
            <a:r>
              <a:rPr lang="en-US" sz="2400" dirty="0"/>
              <a:t>, et al. (2019)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CEE31-9918-47FD-B5AC-C7BFC646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41" y="1864659"/>
            <a:ext cx="2241650" cy="39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EDCE-F965-4550-92FF-05BE1926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How misinformation spreads on social media—And what to do about it</a:t>
            </a:r>
            <a:br>
              <a:rPr lang="en-US" sz="3200" dirty="0"/>
            </a:br>
            <a:r>
              <a:rPr lang="en-US" sz="2400" dirty="0"/>
              <a:t>Chis </a:t>
            </a:r>
            <a:r>
              <a:rPr lang="en-US" sz="2400" dirty="0" err="1"/>
              <a:t>Meserole</a:t>
            </a:r>
            <a:r>
              <a:rPr lang="en-US" sz="2400" dirty="0"/>
              <a:t> (2018)</a:t>
            </a:r>
            <a:endParaRPr lang="en-US" sz="3200" dirty="0"/>
          </a:p>
        </p:txBody>
      </p:sp>
      <p:pic>
        <p:nvPicPr>
          <p:cNvPr id="1026" name="Picture 2" descr="https://lawfare.s3-us-west-2.amazonaws.com/staging/2018/6hour-15min-5fps-1.5line.gif">
            <a:extLst>
              <a:ext uri="{FF2B5EF4-FFF2-40B4-BE49-F238E27FC236}">
                <a16:creationId xmlns:a16="http://schemas.microsoft.com/office/drawing/2014/main" id="{A22BF05F-0991-4E94-BBC2-5E2D4C242B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1" y="19812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CCD84-B82B-4205-8B7C-4083702CEBFD}"/>
              </a:ext>
            </a:extLst>
          </p:cNvPr>
          <p:cNvSpPr txBox="1"/>
          <p:nvPr/>
        </p:nvSpPr>
        <p:spPr>
          <a:xfrm>
            <a:off x="622151" y="6248400"/>
            <a:ext cx="80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https://www.brookings.edu/blog/order-from-chaos/2018/05/09/how-misinformation-spreads-on-social-media-and-what-to-do-about-it/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031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B51CB-EA60-45EC-A904-69B40BA847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58007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25A68B-5470-47B3-9BF9-CB313D21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12" y="3365356"/>
            <a:ext cx="4629388" cy="28068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2B354-0CDD-468F-B8F7-697332CFB368}"/>
              </a:ext>
            </a:extLst>
          </p:cNvPr>
          <p:cNvSpPr txBox="1"/>
          <p:nvPr/>
        </p:nvSpPr>
        <p:spPr>
          <a:xfrm>
            <a:off x="1295400" y="6476999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https://www.youtube.com/watch?v=wadBvDPeE4E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5C527-470D-4A7F-9616-B0C7B84DE55B}"/>
              </a:ext>
            </a:extLst>
          </p:cNvPr>
          <p:cNvSpPr txBox="1"/>
          <p:nvPr/>
        </p:nvSpPr>
        <p:spPr>
          <a:xfrm>
            <a:off x="457200" y="426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Nicholas Christakis</a:t>
            </a:r>
            <a:br>
              <a:rPr lang="en-US" dirty="0"/>
            </a:br>
            <a:r>
              <a:rPr lang="en-US" dirty="0"/>
              <a:t>social scientist at Yale</a:t>
            </a:r>
          </a:p>
        </p:txBody>
      </p:sp>
    </p:spTree>
    <p:extLst>
      <p:ext uri="{BB962C8B-B14F-4D97-AF65-F5344CB8AC3E}">
        <p14:creationId xmlns:p14="http://schemas.microsoft.com/office/powerpoint/2010/main" val="214451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Types</a:t>
            </a:r>
          </a:p>
        </p:txBody>
      </p: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1621498" y="3499878"/>
            <a:ext cx="394839" cy="610114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47105" y="3018651"/>
            <a:ext cx="995385" cy="26132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96352" y="3149314"/>
            <a:ext cx="356448" cy="85206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42490" y="2643101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804279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01172" y="3057465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63937" y="4053681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37969" y="3264323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79933" y="2858380"/>
            <a:ext cx="1230467" cy="369290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229180" y="309701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775318" y="2590800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80828" y="375197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3005164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6765" y="4001380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01172" y="5002306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e.g., Twitter followers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4000" y="5029199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e.g., Facebook friends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1172" y="15861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Directed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4000" y="1527805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Undirected</a:t>
            </a:r>
          </a:p>
        </p:txBody>
      </p:sp>
    </p:spTree>
    <p:extLst>
      <p:ext uri="{BB962C8B-B14F-4D97-AF65-F5344CB8AC3E}">
        <p14:creationId xmlns:p14="http://schemas.microsoft.com/office/powerpoint/2010/main" val="88536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Types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05141" y="3316624"/>
            <a:ext cx="611196" cy="793368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47105" y="2960488"/>
            <a:ext cx="1181572" cy="31948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2895600" y="3005164"/>
            <a:ext cx="457200" cy="105827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542490" y="2643101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804279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01172" y="3057465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63937" y="4053681"/>
            <a:ext cx="609600" cy="518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37969" y="3264323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79933" y="2858380"/>
            <a:ext cx="1230467" cy="369290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7162800" y="2960488"/>
            <a:ext cx="422828" cy="1050650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775318" y="2590800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80828" y="375197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3005164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6765" y="4001380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85800" y="5002306"/>
            <a:ext cx="33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e.g., Emails between people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09130" y="4953000"/>
            <a:ext cx="3501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e.g., Any communication between people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1172" y="15861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Weighted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4000" y="1527805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Unweighted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6910" y="2437268"/>
            <a:ext cx="147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4785" y="3048000"/>
            <a:ext cx="827615" cy="52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154" y="3667780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501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Components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467475" cy="48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Bearman, et al., Chains of Affection (2004)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61912" y="2102541"/>
            <a:ext cx="352544" cy="319847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736" y="127154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Giant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61437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Paths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467475" cy="48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Bearman, et al., Chains of Affection (2004)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04853" y="2414544"/>
            <a:ext cx="352544" cy="319847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922718"/>
            <a:ext cx="14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Start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83105B-D3B2-4862-943D-528A7F7E5AA5}"/>
              </a:ext>
            </a:extLst>
          </p:cNvPr>
          <p:cNvCxnSpPr>
            <a:cxnSpLocks/>
          </p:cNvCxnSpPr>
          <p:nvPr/>
        </p:nvCxnSpPr>
        <p:spPr>
          <a:xfrm flipH="1">
            <a:off x="4038600" y="1562890"/>
            <a:ext cx="314556" cy="36348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4A6C2-F574-4FD9-9960-CF67D458C432}"/>
              </a:ext>
            </a:extLst>
          </p:cNvPr>
          <p:cNvSpPr txBox="1"/>
          <p:nvPr/>
        </p:nvSpPr>
        <p:spPr>
          <a:xfrm>
            <a:off x="4038600" y="1147730"/>
            <a:ext cx="14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5963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371600"/>
            <a:ext cx="56578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Easley &amp; Kleinberg</a:t>
            </a:r>
            <a:r>
              <a:rPr lang="en-US" sz="1400" dirty="0"/>
              <a:t>, Fig 2.8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14086" y="1759087"/>
            <a:ext cx="0" cy="2660513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8150" y="2514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Length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of shortest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790" y="510921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70051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Cycles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467475" cy="48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Bearman, et al., Chains of Affection (2004)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1125" y="1649421"/>
            <a:ext cx="141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Cycle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83105B-D3B2-4862-943D-528A7F7E5AA5}"/>
              </a:ext>
            </a:extLst>
          </p:cNvPr>
          <p:cNvCxnSpPr>
            <a:cxnSpLocks/>
          </p:cNvCxnSpPr>
          <p:nvPr/>
        </p:nvCxnSpPr>
        <p:spPr>
          <a:xfrm>
            <a:off x="2209800" y="2141247"/>
            <a:ext cx="409915" cy="45229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3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 Network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Six degrees of separation</a:t>
            </a:r>
          </a:p>
          <a:p>
            <a:r>
              <a:rPr lang="en-US" dirty="0"/>
              <a:t>From title of play by John </a:t>
            </a:r>
            <a:r>
              <a:rPr lang="en-US" dirty="0" err="1"/>
              <a:t>Guare</a:t>
            </a:r>
            <a:endParaRPr lang="en-US" dirty="0"/>
          </a:p>
          <a:p>
            <a:r>
              <a:rPr lang="en-US" dirty="0"/>
              <a:t>First tested by Stanley </a:t>
            </a:r>
            <a:r>
              <a:rPr lang="en-US" dirty="0" err="1"/>
              <a:t>Milgram</a:t>
            </a:r>
            <a:r>
              <a:rPr lang="en-US" dirty="0"/>
              <a:t> in</a:t>
            </a:r>
            <a:br>
              <a:rPr lang="en-US" dirty="0"/>
            </a:br>
            <a:r>
              <a:rPr lang="en-US" dirty="0"/>
              <a:t>1960s who found median length </a:t>
            </a:r>
            <a:br>
              <a:rPr lang="en-US" dirty="0"/>
            </a:br>
            <a:r>
              <a:rPr lang="en-US" dirty="0"/>
              <a:t>of 6 between two individuals</a:t>
            </a:r>
          </a:p>
          <a:p>
            <a:r>
              <a:rPr lang="en-US" dirty="0"/>
              <a:t>OSNs make studying this </a:t>
            </a:r>
            <a:br>
              <a:rPr lang="en-US" dirty="0"/>
            </a:br>
            <a:r>
              <a:rPr lang="en-US" dirty="0"/>
              <a:t>phenomena a little easier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962400"/>
            <a:ext cx="22860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14450" y="638556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http://en.wikipedia.org/wiki/Six_Degrees_of_Kevin_Bacon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Graph composed of actors (people, organizations, groups) that are tied by social links</a:t>
            </a:r>
          </a:p>
        </p:txBody>
      </p:sp>
      <p:sp>
        <p:nvSpPr>
          <p:cNvPr id="4" name="Oval 3"/>
          <p:cNvSpPr/>
          <p:nvPr/>
        </p:nvSpPr>
        <p:spPr>
          <a:xfrm>
            <a:off x="2793494" y="4142459"/>
            <a:ext cx="1245106" cy="10493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4142459"/>
            <a:ext cx="1245106" cy="10493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6" name="Straight Arrow Connector 5"/>
          <p:cNvCxnSpPr>
            <a:stCxn id="4" idx="6"/>
            <a:endCxn id="5" idx="2"/>
          </p:cNvCxnSpPr>
          <p:nvPr/>
        </p:nvCxnSpPr>
        <p:spPr>
          <a:xfrm>
            <a:off x="4038600" y="4667119"/>
            <a:ext cx="167640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4694" y="4120622"/>
            <a:ext cx="134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follows</a:t>
            </a:r>
          </a:p>
        </p:txBody>
      </p:sp>
      <p:sp>
        <p:nvSpPr>
          <p:cNvPr id="8" name="Freeform 7"/>
          <p:cNvSpPr/>
          <p:nvPr/>
        </p:nvSpPr>
        <p:spPr>
          <a:xfrm>
            <a:off x="4038600" y="3621752"/>
            <a:ext cx="622553" cy="520707"/>
          </a:xfrm>
          <a:custGeom>
            <a:avLst/>
            <a:gdLst>
              <a:gd name="connsiteX0" fmla="*/ 0 w 1584960"/>
              <a:gd name="connsiteY0" fmla="*/ 0 h 899160"/>
              <a:gd name="connsiteX1" fmla="*/ 548640 w 1584960"/>
              <a:gd name="connsiteY1" fmla="*/ 502920 h 899160"/>
              <a:gd name="connsiteX2" fmla="*/ 1036320 w 1584960"/>
              <a:gd name="connsiteY2" fmla="*/ 335280 h 899160"/>
              <a:gd name="connsiteX3" fmla="*/ 1584960 w 1584960"/>
              <a:gd name="connsiteY3" fmla="*/ 89916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899160">
                <a:moveTo>
                  <a:pt x="0" y="0"/>
                </a:moveTo>
                <a:cubicBezTo>
                  <a:pt x="187960" y="223520"/>
                  <a:pt x="375920" y="447040"/>
                  <a:pt x="548640" y="502920"/>
                </a:cubicBezTo>
                <a:cubicBezTo>
                  <a:pt x="721360" y="558800"/>
                  <a:pt x="863600" y="269240"/>
                  <a:pt x="1036320" y="335280"/>
                </a:cubicBezTo>
                <a:cubicBezTo>
                  <a:pt x="1209040" y="401320"/>
                  <a:pt x="1397000" y="650240"/>
                  <a:pt x="1584960" y="899160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4694" y="5896391"/>
            <a:ext cx="125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6097" y="3073111"/>
            <a:ext cx="206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relationship</a:t>
            </a:r>
          </a:p>
        </p:txBody>
      </p:sp>
      <p:sp>
        <p:nvSpPr>
          <p:cNvPr id="11" name="Freeform 10"/>
          <p:cNvSpPr/>
          <p:nvPr/>
        </p:nvSpPr>
        <p:spPr>
          <a:xfrm rot="16200000">
            <a:off x="5276170" y="5326938"/>
            <a:ext cx="579887" cy="559018"/>
          </a:xfrm>
          <a:custGeom>
            <a:avLst/>
            <a:gdLst>
              <a:gd name="connsiteX0" fmla="*/ 0 w 1584960"/>
              <a:gd name="connsiteY0" fmla="*/ 0 h 899160"/>
              <a:gd name="connsiteX1" fmla="*/ 548640 w 1584960"/>
              <a:gd name="connsiteY1" fmla="*/ 502920 h 899160"/>
              <a:gd name="connsiteX2" fmla="*/ 1036320 w 1584960"/>
              <a:gd name="connsiteY2" fmla="*/ 335280 h 899160"/>
              <a:gd name="connsiteX3" fmla="*/ 1584960 w 1584960"/>
              <a:gd name="connsiteY3" fmla="*/ 89916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899160">
                <a:moveTo>
                  <a:pt x="0" y="0"/>
                </a:moveTo>
                <a:cubicBezTo>
                  <a:pt x="187960" y="223520"/>
                  <a:pt x="375920" y="447040"/>
                  <a:pt x="548640" y="502920"/>
                </a:cubicBezTo>
                <a:cubicBezTo>
                  <a:pt x="721360" y="558800"/>
                  <a:pt x="863600" y="269240"/>
                  <a:pt x="1036320" y="335280"/>
                </a:cubicBezTo>
                <a:cubicBezTo>
                  <a:pt x="1209040" y="401320"/>
                  <a:pt x="1397000" y="650240"/>
                  <a:pt x="1584960" y="899160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 flipH="1">
            <a:off x="3783935" y="5326938"/>
            <a:ext cx="579887" cy="559018"/>
          </a:xfrm>
          <a:custGeom>
            <a:avLst/>
            <a:gdLst>
              <a:gd name="connsiteX0" fmla="*/ 0 w 1584960"/>
              <a:gd name="connsiteY0" fmla="*/ 0 h 899160"/>
              <a:gd name="connsiteX1" fmla="*/ 548640 w 1584960"/>
              <a:gd name="connsiteY1" fmla="*/ 502920 h 899160"/>
              <a:gd name="connsiteX2" fmla="*/ 1036320 w 1584960"/>
              <a:gd name="connsiteY2" fmla="*/ 335280 h 899160"/>
              <a:gd name="connsiteX3" fmla="*/ 1584960 w 1584960"/>
              <a:gd name="connsiteY3" fmla="*/ 89916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960" h="899160">
                <a:moveTo>
                  <a:pt x="0" y="0"/>
                </a:moveTo>
                <a:cubicBezTo>
                  <a:pt x="187960" y="223520"/>
                  <a:pt x="375920" y="447040"/>
                  <a:pt x="548640" y="502920"/>
                </a:cubicBezTo>
                <a:cubicBezTo>
                  <a:pt x="721360" y="558800"/>
                  <a:pt x="863600" y="269240"/>
                  <a:pt x="1036320" y="335280"/>
                </a:cubicBezTo>
                <a:cubicBezTo>
                  <a:pt x="1209040" y="401320"/>
                  <a:pt x="1397000" y="650240"/>
                  <a:pt x="1584960" y="899160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Degrees of Kevin Bacon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478" y="2181277"/>
            <a:ext cx="1390844" cy="1409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3856" y="391481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X-Men: Days of Future Past </a:t>
            </a:r>
            <a:r>
              <a:rPr lang="en-US" dirty="0"/>
              <a:t>(2014)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57" y="4304710"/>
            <a:ext cx="1269686" cy="1408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9300" y="3786632"/>
            <a:ext cx="139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X-Men: First </a:t>
            </a:r>
            <a:br>
              <a:rPr lang="en-US" i="1" dirty="0"/>
            </a:br>
            <a:r>
              <a:rPr lang="en-US" i="1" dirty="0"/>
              <a:t>Class </a:t>
            </a:r>
            <a:r>
              <a:rPr lang="en-US" dirty="0"/>
              <a:t>(2011)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48" y="2013130"/>
            <a:ext cx="1047896" cy="13622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81444" y="2819400"/>
            <a:ext cx="1657156" cy="14853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06843" y="3268554"/>
            <a:ext cx="1298635" cy="10361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1574" y="25095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BN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7575" y="579002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Michael </a:t>
            </a:r>
            <a:r>
              <a:rPr lang="en-US" dirty="0" err="1"/>
              <a:t>Fassbender</a:t>
            </a:r>
            <a:endParaRPr lang="en-US" dirty="0"/>
          </a:p>
          <a:p>
            <a:pPr algn="ctr"/>
            <a:r>
              <a:rPr lang="en-US" dirty="0"/>
              <a:t>BN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6500" y="147218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Ian </a:t>
            </a:r>
            <a:r>
              <a:rPr lang="en-US" dirty="0" err="1"/>
              <a:t>McKellen</a:t>
            </a:r>
            <a:endParaRPr lang="en-US" dirty="0"/>
          </a:p>
          <a:p>
            <a:pPr algn="ctr"/>
            <a:r>
              <a:rPr lang="en-US" dirty="0"/>
              <a:t>BN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65532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 from </a:t>
            </a:r>
            <a:r>
              <a:rPr lang="en-US" sz="1400" dirty="0">
                <a:hlinkClick r:id="rId5"/>
              </a:rPr>
              <a:t>Wikipedia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4722" y="1570777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Bacon Number </a:t>
            </a:r>
            <a:r>
              <a:rPr lang="en-US" sz="2400" dirty="0"/>
              <a:t>= </a:t>
            </a:r>
            <a:br>
              <a:rPr lang="en-US" sz="2400" dirty="0"/>
            </a:br>
            <a:r>
              <a:rPr lang="en-US" sz="2400" dirty="0"/>
              <a:t>distance from Bacon</a:t>
            </a:r>
          </a:p>
        </p:txBody>
      </p:sp>
    </p:spTree>
    <p:extLst>
      <p:ext uri="{BB962C8B-B14F-4D97-AF65-F5344CB8AC3E}">
        <p14:creationId xmlns:p14="http://schemas.microsoft.com/office/powerpoint/2010/main" val="414393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Erdos</a:t>
            </a:r>
            <a:r>
              <a:rPr lang="en-US" dirty="0"/>
              <a:t> Number</a:t>
            </a:r>
          </a:p>
        </p:txBody>
      </p:sp>
      <p:pic>
        <p:nvPicPr>
          <p:cNvPr id="153602" name="Picture 2" descr="http://www.oakland.edu/upload/images/Erdos%20Number%20Project/c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295400"/>
            <a:ext cx="5852160" cy="44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400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http://www.oakland.edu/enp/trivia/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8360" y="6031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Ron Graham’s hand-drawn graph</a:t>
            </a:r>
          </a:p>
        </p:txBody>
      </p:sp>
    </p:spTree>
    <p:extLst>
      <p:ext uri="{BB962C8B-B14F-4D97-AF65-F5344CB8AC3E}">
        <p14:creationId xmlns:p14="http://schemas.microsoft.com/office/powerpoint/2010/main" val="399494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2B9A837-6452-46A1-BC38-A56AE14B6F5A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Regular </a:t>
            </a:r>
            <a:r>
              <a:rPr lang="en-US" altLang="en-US" sz="440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4400">
                <a:latin typeface="Calibri" panose="020F0502020204030204" pitchFamily="34" charset="0"/>
              </a:rPr>
              <a:t> Small World </a:t>
            </a:r>
            <a:r>
              <a:rPr lang="en-US" altLang="en-US" sz="440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4400">
                <a:latin typeface="Calibri" panose="020F0502020204030204" pitchFamily="34" charset="0"/>
              </a:rPr>
              <a:t> Random</a:t>
            </a:r>
          </a:p>
        </p:txBody>
      </p:sp>
      <p:pic>
        <p:nvPicPr>
          <p:cNvPr id="31746" name="Picture 5" descr="small-world-1">
            <a:extLst>
              <a:ext uri="{FF2B5EF4-FFF2-40B4-BE49-F238E27FC236}">
                <a16:creationId xmlns:a16="http://schemas.microsoft.com/office/drawing/2014/main" id="{86BF2BD2-062C-4071-A541-F76CFCEC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141538"/>
            <a:ext cx="53800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>
            <a:extLst>
              <a:ext uri="{FF2B5EF4-FFF2-40B4-BE49-F238E27FC236}">
                <a16:creationId xmlns:a16="http://schemas.microsoft.com/office/drawing/2014/main" id="{5DA5A8BF-C01F-4ED1-A7FF-0A82272B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172200"/>
            <a:ext cx="518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Watts &amp; Strogatz, Nature, 1998, </a:t>
            </a:r>
            <a:r>
              <a:rPr lang="en-US" altLang="en-US" sz="1400">
                <a:hlinkClick r:id="rId3"/>
              </a:rPr>
              <a:t>http://dx.doi.og/10.1038/30918</a:t>
            </a:r>
            <a:r>
              <a:rPr lang="en-US" altLang="en-US" sz="140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Degrees of Separation</a:t>
            </a:r>
          </a:p>
        </p:txBody>
      </p:sp>
      <p:pic>
        <p:nvPicPr>
          <p:cNvPr id="152578" name="Picture 2" descr="https://fbcdn-sphotos-a.akamaihd.net/hphotos-ak-snc7/s720x720/315054_10150417142478415_8394258414_8591456_17351198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4" y="2819400"/>
            <a:ext cx="77566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https://www.facebook.com/notes/facebook-data-team/anatomy-of-facebook/10150388519243859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90700" y="166116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Study of all Facebook users (721 million) in 2011 revealed </a:t>
            </a:r>
            <a:r>
              <a:rPr lang="en-US" sz="2400" dirty="0" err="1"/>
              <a:t>ave</a:t>
            </a:r>
            <a:r>
              <a:rPr lang="en-US" sz="2400" dirty="0"/>
              <a:t> distance of 4.74 </a:t>
            </a:r>
          </a:p>
        </p:txBody>
      </p:sp>
    </p:spTree>
    <p:extLst>
      <p:ext uri="{BB962C8B-B14F-4D97-AF65-F5344CB8AC3E}">
        <p14:creationId xmlns:p14="http://schemas.microsoft.com/office/powerpoint/2010/main" val="46219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FCC23A38-AF21-410A-B022-4AAFC982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2016 Update: 3.57 Degrees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6D058B2F-A4A9-4F4F-9A65-C1FBEBB27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>
            <a:extLst>
              <a:ext uri="{FF2B5EF4-FFF2-40B4-BE49-F238E27FC236}">
                <a16:creationId xmlns:a16="http://schemas.microsoft.com/office/drawing/2014/main" id="{2A86F261-1A64-4E09-95D9-D44998C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5316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hlinkClick r:id="rId3"/>
              </a:rPr>
              <a:t>https://research.facebook.com/blog/three-and-a-half-degrees-of-separation/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C554181-92BE-4887-BAC8-46990C0B059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Many Friends?</a:t>
            </a:r>
          </a:p>
        </p:txBody>
      </p:sp>
      <p:sp>
        <p:nvSpPr>
          <p:cNvPr id="35842" name="TextBox 4">
            <a:extLst>
              <a:ext uri="{FF2B5EF4-FFF2-40B4-BE49-F238E27FC236}">
                <a16:creationId xmlns:a16="http://schemas.microsoft.com/office/drawing/2014/main" id="{369624C8-945C-4F36-A2CD-60374BD0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Calibri" panose="020F0502020204030204" pitchFamily="34" charset="0"/>
                <a:hlinkClick r:id="rId2"/>
              </a:rPr>
              <a:t>https://www.facebook.com/notes/facebook-data-team/anatomy-of-facebook/10150388519243859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pic>
        <p:nvPicPr>
          <p:cNvPr id="35843" name="Picture 6" descr="facebook-friend-distribution">
            <a:extLst>
              <a:ext uri="{FF2B5EF4-FFF2-40B4-BE49-F238E27FC236}">
                <a16:creationId xmlns:a16="http://schemas.microsoft.com/office/drawing/2014/main" id="{2FE3DFAA-80AF-4577-BAF2-05B3943E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45636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>
            <a:extLst>
              <a:ext uri="{FF2B5EF4-FFF2-40B4-BE49-F238E27FC236}">
                <a16:creationId xmlns:a16="http://schemas.microsoft.com/office/drawing/2014/main" id="{29B590C0-A2BA-48DF-861B-F97E56325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0"/>
            <a:ext cx="5649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example of a CDF: </a:t>
            </a:r>
            <a:r>
              <a:rPr lang="en-US" altLang="en-US" sz="1200">
                <a:hlinkClick r:id="rId4"/>
              </a:rPr>
              <a:t>https://en.wikipedia.org/wiki/Cumulative_distribution_function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C107D1A-778D-495F-9C76-3DA04207BD2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anose="020F0502020204030204" pitchFamily="34" charset="0"/>
              </a:rPr>
              <a:t>"Friendship Paradox" </a:t>
            </a:r>
          </a:p>
        </p:txBody>
      </p:sp>
      <p:sp>
        <p:nvSpPr>
          <p:cNvPr id="36866" name="TextBox 3">
            <a:extLst>
              <a:ext uri="{FF2B5EF4-FFF2-40B4-BE49-F238E27FC236}">
                <a16:creationId xmlns:a16="http://schemas.microsoft.com/office/drawing/2014/main" id="{32CFE783-33A9-41D6-9709-D9153E4E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15013"/>
            <a:ext cx="8153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Calibri" panose="020F0502020204030204" pitchFamily="34" charset="0"/>
                <a:hlinkClick r:id="rId2"/>
              </a:rPr>
              <a:t>http://www.jstor.org/pss/2781907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altLang="en-US" sz="1400" dirty="0">
                <a:latin typeface="Calibri" panose="020F0502020204030204" pitchFamily="34" charset="0"/>
                <a:hlinkClick r:id="rId3"/>
              </a:rPr>
              <a:t>http://www.uvm.edu/~pdodds/teaching/courses/2009-08UVM-300/docs/others/everything/feld1991a.pdf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altLang="en-US" sz="1400" dirty="0">
                <a:latin typeface="Calibri" panose="020F0502020204030204" pitchFamily="34" charset="0"/>
                <a:hlinkClick r:id="rId4"/>
              </a:rPr>
              <a:t>http://en.wikipedia.org/wiki/Friendship_paradox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6867" name="Picture 3" descr="friendship-paradox-fig-1.png">
            <a:extLst>
              <a:ext uri="{FF2B5EF4-FFF2-40B4-BE49-F238E27FC236}">
                <a16:creationId xmlns:a16="http://schemas.microsoft.com/office/drawing/2014/main" id="{FA7407BC-CB60-4334-8841-A2D26C2D4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10400" cy="38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EDCCD03A-0651-4E62-BC52-8B4EC8150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Scott L. Feld (1991) </a:t>
            </a:r>
            <a:r>
              <a:rPr lang="en-US" sz="2000" i="1" dirty="0">
                <a:latin typeface="+mn-lt"/>
              </a:rPr>
              <a:t>Why</a:t>
            </a:r>
            <a:r>
              <a:rPr lang="en-US" altLang="en-US" sz="2000" i="1" dirty="0">
                <a:latin typeface="+mn-lt"/>
              </a:rPr>
              <a:t> Your Friends Have More Friends Than You Do</a:t>
            </a:r>
            <a:br>
              <a:rPr lang="en-US" altLang="en-US" sz="2000" i="1" dirty="0">
                <a:latin typeface="+mn-lt"/>
              </a:rPr>
            </a:br>
            <a:endParaRPr lang="en-US" altLang="en-US" sz="2000" i="1" dirty="0">
              <a:latin typeface="+mn-lt"/>
            </a:endParaRPr>
          </a:p>
        </p:txBody>
      </p:sp>
      <p:sp>
        <p:nvSpPr>
          <p:cNvPr id="36869" name="TextBox 5">
            <a:extLst>
              <a:ext uri="{FF2B5EF4-FFF2-40B4-BE49-F238E27FC236}">
                <a16:creationId xmlns:a16="http://schemas.microsoft.com/office/drawing/2014/main" id="{2519BEDD-3332-4A00-B1D7-2D2FF09ED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6553200"/>
            <a:ext cx="4176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Your friends are also happier than you: </a:t>
            </a:r>
            <a:r>
              <a:rPr lang="en-US" altLang="en-US" sz="1000">
                <a:hlinkClick r:id="rId6"/>
              </a:rPr>
              <a:t>http://arxiv.org/abs/1602.02665</a:t>
            </a:r>
            <a:r>
              <a:rPr lang="en-US" altLang="en-US" sz="10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friendship-paradox-table1.png">
            <a:extLst>
              <a:ext uri="{FF2B5EF4-FFF2-40B4-BE49-F238E27FC236}">
                <a16:creationId xmlns:a16="http://schemas.microsoft.com/office/drawing/2014/main" id="{54CE3760-6E0B-49F8-BA71-EF84AA480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4800"/>
            <a:ext cx="73152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>
            <a:extLst>
              <a:ext uri="{FF2B5EF4-FFF2-40B4-BE49-F238E27FC236}">
                <a16:creationId xmlns:a16="http://schemas.microsoft.com/office/drawing/2014/main" id="{122D57DD-A4F1-4B5D-8F3F-9BEEE9FE0383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anose="020F0502020204030204" pitchFamily="34" charset="0"/>
              </a:rPr>
              <a:t>Sue &amp; Alice Rule </a:t>
            </a:r>
            <a:r>
              <a:rPr lang="en-US" altLang="en-US" sz="4400" dirty="0" err="1">
                <a:latin typeface="Calibri" panose="020F0502020204030204" pitchFamily="34" charset="0"/>
              </a:rPr>
              <a:t>Marketville</a:t>
            </a:r>
            <a:r>
              <a:rPr lang="en-US" altLang="en-US" sz="44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altLang="en-US" sz="2000" dirty="0">
                <a:latin typeface="Calibri" panose="020F0502020204030204" pitchFamily="34" charset="0"/>
              </a:rPr>
              <a:t>(Carol is doing ok)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6BA48-C425-44BC-B62C-A1E802E0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86200"/>
            <a:ext cx="7620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546C9-6862-4557-948C-58A1E6C9E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7620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6BE02-6995-4469-8B37-1209BD5A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953000"/>
            <a:ext cx="7620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002D8-F635-4B98-834E-7B7FC365312D}"/>
              </a:ext>
            </a:extLst>
          </p:cNvPr>
          <p:cNvSpPr txBox="1"/>
          <p:nvPr/>
        </p:nvSpPr>
        <p:spPr>
          <a:xfrm>
            <a:off x="3429000" y="615383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 of girls have less than mean of their friends</a:t>
            </a:r>
            <a:br>
              <a:rPr lang="en-US" dirty="0"/>
            </a:br>
            <a:r>
              <a:rPr lang="en-US" dirty="0"/>
              <a:t>28% of girls have more than mean of their friends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C41B4971-60B7-4ADC-BF73-4EE6E4652AFB}"/>
              </a:ext>
            </a:extLst>
          </p:cNvPr>
          <p:cNvSpPr txBox="1">
            <a:spLocks/>
          </p:cNvSpPr>
          <p:nvPr/>
        </p:nvSpPr>
        <p:spPr bwMode="auto">
          <a:xfrm>
            <a:off x="5029200" y="6858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Complete Network</a:t>
            </a:r>
          </a:p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of Marketville</a:t>
            </a:r>
          </a:p>
        </p:txBody>
      </p:sp>
      <p:pic>
        <p:nvPicPr>
          <p:cNvPr id="38914" name="Picture 2" descr="friendship-paradox-fig-2.png">
            <a:extLst>
              <a:ext uri="{FF2B5EF4-FFF2-40B4-BE49-F238E27FC236}">
                <a16:creationId xmlns:a16="http://schemas.microsoft.com/office/drawing/2014/main" id="{D1AA73AD-F56F-40C3-91D9-FFE861D1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4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>
            <a:extLst>
              <a:ext uri="{FF2B5EF4-FFF2-40B4-BE49-F238E27FC236}">
                <a16:creationId xmlns:a16="http://schemas.microsoft.com/office/drawing/2014/main" id="{048D9484-DE30-4E16-88D8-B39B49E2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505200"/>
            <a:ext cx="400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In 1961 study, friendship is via bi-directional</a:t>
            </a:r>
          </a:p>
          <a:p>
            <a:pPr eaLnBrk="1" hangingPunct="1"/>
            <a:r>
              <a:rPr lang="en-US" altLang="en-US" sz="1400" dirty="0"/>
              <a:t>naming in a questionnaire (i.e., Facebook style).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19B5D2CC-A870-4907-8743-078617B40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267200"/>
            <a:ext cx="1625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Adjacency matrix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Adjacency list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2200" dirty="0"/>
              <a:t>V1 </a:t>
            </a:r>
            <a:r>
              <a:rPr lang="en-US" sz="2200" dirty="0">
                <a:sym typeface="Wingdings" panose="05000000000000000000" pitchFamily="2" charset="2"/>
              </a:rPr>
              <a:t> V2, V3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			V2  V1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 			V3  V1</a:t>
            </a:r>
            <a:endParaRPr lang="en-US" sz="2200" dirty="0"/>
          </a:p>
          <a:p>
            <a:r>
              <a:rPr lang="en-US" dirty="0"/>
              <a:t>Edge list</a:t>
            </a:r>
          </a:p>
          <a:p>
            <a:pPr marL="0" indent="0">
              <a:buNone/>
            </a:pPr>
            <a:r>
              <a:rPr lang="en-US" sz="2800" dirty="0"/>
              <a:t>			</a:t>
            </a:r>
            <a:r>
              <a:rPr lang="en-US" sz="2200" dirty="0"/>
              <a:t>V1,</a:t>
            </a:r>
            <a:r>
              <a:rPr lang="en-US" sz="2200" dirty="0">
                <a:sym typeface="Wingdings" panose="05000000000000000000" pitchFamily="2" charset="2"/>
              </a:rPr>
              <a:t>V2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			V2,V3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 					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114800" y="1752600"/>
          <a:ext cx="1028700" cy="1097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8623282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80225544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5998829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1326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209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83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6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Networks</a:t>
            </a:r>
          </a:p>
        </p:txBody>
      </p:sp>
      <p:pic>
        <p:nvPicPr>
          <p:cNvPr id="1026" name="Picture 2" descr="karate club network kar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6" y="2173593"/>
            <a:ext cx="3352800" cy="23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75" y="46114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Zachary’s Karate Club Network</a:t>
            </a:r>
            <a:endParaRPr lang="en-US" dirty="0"/>
          </a:p>
          <a:p>
            <a:pPr algn="ctr"/>
            <a:r>
              <a:rPr lang="en-US" dirty="0"/>
              <a:t>(Zachary, 1977)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764" y="1905000"/>
            <a:ext cx="4344006" cy="3210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278" y="5115373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 between HP employees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Adamic</a:t>
            </a:r>
            <a:r>
              <a:rPr lang="en-US" dirty="0"/>
              <a:t> &amp; Adar, 2005)</a:t>
            </a:r>
          </a:p>
        </p:txBody>
      </p:sp>
    </p:spTree>
    <p:extLst>
      <p:ext uri="{BB962C8B-B14F-4D97-AF65-F5344CB8AC3E}">
        <p14:creationId xmlns:p14="http://schemas.microsoft.com/office/powerpoint/2010/main" val="91372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52945" y="2789545"/>
          <a:ext cx="3467100" cy="275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81478723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83965711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95868146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646403610"/>
                    </a:ext>
                  </a:extLst>
                </a:gridCol>
              </a:tblGrid>
              <a:tr h="639455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969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454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53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69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2945" y="224573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A          B          C           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80623" y="3802561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22587" y="3340553"/>
            <a:ext cx="1215645" cy="42535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38232" y="358853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69860" y="311693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540484" y="428045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776654" y="3543402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1539419" y="453961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2539" y="2895600"/>
            <a:ext cx="493261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300"/>
              </a:spcAft>
            </a:pPr>
            <a:r>
              <a:rPr lang="en-US" sz="2400" b="1" dirty="0"/>
              <a:t>A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B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C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34897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with Weights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52945" y="2789545"/>
          <a:ext cx="3467100" cy="275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81478723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83965711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95868146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646403610"/>
                    </a:ext>
                  </a:extLst>
                </a:gridCol>
              </a:tblGrid>
              <a:tr h="639455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969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454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53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69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2945" y="224573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A          B          C           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80623" y="3802561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22587" y="3340553"/>
            <a:ext cx="1215645" cy="42535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38232" y="358853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69860" y="311693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540484" y="428045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776654" y="3543402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1539419" y="453961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2539" y="2895600"/>
            <a:ext cx="493261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300"/>
              </a:spcAft>
            </a:pPr>
            <a:r>
              <a:rPr lang="en-US" sz="2400" b="1" dirty="0"/>
              <a:t>A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B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C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052" y="4199245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7875" y="3010181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6849" y="3529241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4735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Adjacency Matrix with Directed Edges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52945" y="2789545"/>
          <a:ext cx="3467100" cy="275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81478723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83965711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95868146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646403610"/>
                    </a:ext>
                  </a:extLst>
                </a:gridCol>
              </a:tblGrid>
              <a:tr h="639455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9692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4544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5378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69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2945" y="224573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A          B          C           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80623" y="3802561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1222587" y="3376091"/>
            <a:ext cx="747273" cy="3898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38232" y="358853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69860" y="311693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540484" y="428045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776654" y="3543402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1539419" y="453961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2539" y="2895600"/>
            <a:ext cx="493261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300"/>
              </a:spcAft>
            </a:pPr>
            <a:r>
              <a:rPr lang="en-US" sz="2400" b="1" dirty="0"/>
              <a:t>A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B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C</a:t>
            </a:r>
          </a:p>
          <a:p>
            <a:pPr>
              <a:spcAft>
                <a:spcPts val="2300"/>
              </a:spcAft>
            </a:pPr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6780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8072" y="3914685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</a:t>
            </a:r>
            <a:r>
              <a:rPr lang="en-US" sz="4000" dirty="0">
                <a:sym typeface="Wingdings" panose="05000000000000000000" pitchFamily="2" charset="2"/>
              </a:rPr>
              <a:t> B, C</a:t>
            </a:r>
            <a:r>
              <a:rPr lang="en-US" sz="4000" dirty="0"/>
              <a:t>          </a:t>
            </a:r>
          </a:p>
          <a:p>
            <a:r>
              <a:rPr lang="en-US" sz="4000" b="1" dirty="0"/>
              <a:t>B </a:t>
            </a:r>
            <a:r>
              <a:rPr lang="en-US" sz="4000" dirty="0">
                <a:sym typeface="Wingdings" panose="05000000000000000000" pitchFamily="2" charset="2"/>
              </a:rPr>
              <a:t> </a:t>
            </a:r>
            <a:endParaRPr lang="en-US" sz="4000" dirty="0"/>
          </a:p>
          <a:p>
            <a:r>
              <a:rPr lang="en-US" sz="4000" b="1" dirty="0"/>
              <a:t>C </a:t>
            </a:r>
            <a:r>
              <a:rPr lang="en-US" sz="4000" dirty="0">
                <a:sym typeface="Wingdings" panose="05000000000000000000" pitchFamily="2" charset="2"/>
              </a:rPr>
              <a:t> </a:t>
            </a:r>
            <a:r>
              <a:rPr lang="en-US" sz="4000" dirty="0"/>
              <a:t>  </a:t>
            </a:r>
          </a:p>
          <a:p>
            <a:r>
              <a:rPr lang="en-US" sz="4000" b="1" dirty="0"/>
              <a:t>D </a:t>
            </a:r>
            <a:r>
              <a:rPr lang="en-US" sz="4000" dirty="0">
                <a:sym typeface="Wingdings" panose="05000000000000000000" pitchFamily="2" charset="2"/>
              </a:rPr>
              <a:t> B</a:t>
            </a:r>
            <a:endParaRPr lang="en-US" sz="4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87763" y="2273261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2"/>
          </p:cNvCxnSpPr>
          <p:nvPr/>
        </p:nvCxnSpPr>
        <p:spPr>
          <a:xfrm flipV="1">
            <a:off x="5729727" y="1846791"/>
            <a:ext cx="747273" cy="3898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45372" y="205923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77000" y="158763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7047624" y="275115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5283794" y="2014102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6046559" y="301031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20563" y="2273261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462527" y="1811253"/>
            <a:ext cx="1215645" cy="42535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678172" y="205923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9800" y="158763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2780424" y="275115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2" name="Oval 31"/>
          <p:cNvSpPr/>
          <p:nvPr/>
        </p:nvSpPr>
        <p:spPr>
          <a:xfrm>
            <a:off x="1016594" y="2014102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1779359" y="301031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57300" y="3840339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</a:t>
            </a:r>
            <a:r>
              <a:rPr lang="en-US" sz="4000" dirty="0">
                <a:sym typeface="Wingdings" panose="05000000000000000000" pitchFamily="2" charset="2"/>
              </a:rPr>
              <a:t> B, C</a:t>
            </a:r>
            <a:r>
              <a:rPr lang="en-US" sz="4000" dirty="0"/>
              <a:t>          </a:t>
            </a:r>
          </a:p>
          <a:p>
            <a:r>
              <a:rPr lang="en-US" sz="4000" b="1" dirty="0"/>
              <a:t>B </a:t>
            </a:r>
            <a:r>
              <a:rPr lang="en-US" sz="4000" dirty="0">
                <a:sym typeface="Wingdings" panose="05000000000000000000" pitchFamily="2" charset="2"/>
              </a:rPr>
              <a:t> A, D</a:t>
            </a:r>
            <a:endParaRPr lang="en-US" sz="4000" dirty="0"/>
          </a:p>
          <a:p>
            <a:r>
              <a:rPr lang="en-US" sz="4000" b="1" dirty="0"/>
              <a:t>C </a:t>
            </a:r>
            <a:r>
              <a:rPr lang="en-US" sz="4000" dirty="0">
                <a:sym typeface="Wingdings" panose="05000000000000000000" pitchFamily="2" charset="2"/>
              </a:rPr>
              <a:t> A</a:t>
            </a:r>
            <a:endParaRPr lang="en-US" sz="4000" dirty="0"/>
          </a:p>
          <a:p>
            <a:r>
              <a:rPr lang="en-US" sz="4000" b="1" dirty="0"/>
              <a:t>D </a:t>
            </a:r>
            <a:r>
              <a:rPr lang="en-US" sz="4000" dirty="0">
                <a:sym typeface="Wingdings" panose="05000000000000000000" pitchFamily="2" charset="2"/>
              </a:rPr>
              <a:t> 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6781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List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1169" y="2514430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03133" y="2052422"/>
            <a:ext cx="1215645" cy="42535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118778" y="2300401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50406" y="1828800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2221030" y="2992327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225527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1219965" y="3251487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8087" y="4339776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AB</a:t>
            </a:r>
            <a:endParaRPr lang="en-US" sz="4000" dirty="0"/>
          </a:p>
          <a:p>
            <a:r>
              <a:rPr lang="en-US" sz="4000" dirty="0"/>
              <a:t>AC</a:t>
            </a:r>
          </a:p>
          <a:p>
            <a:r>
              <a:rPr lang="en-US" sz="4000" dirty="0"/>
              <a:t>BD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41139" y="2549731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83103" y="2087723"/>
            <a:ext cx="1215645" cy="42535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898748" y="2335702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30376" y="1864101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8001000" y="302762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Oval 20"/>
          <p:cNvSpPr/>
          <p:nvPr/>
        </p:nvSpPr>
        <p:spPr>
          <a:xfrm>
            <a:off x="6237170" y="2290572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6999935" y="3286788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4200" y="43434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AB (5)</a:t>
            </a:r>
            <a:endParaRPr lang="en-US" sz="4000" dirty="0"/>
          </a:p>
          <a:p>
            <a:r>
              <a:rPr lang="en-US" sz="4000" dirty="0"/>
              <a:t>AC (3)</a:t>
            </a:r>
          </a:p>
          <a:p>
            <a:r>
              <a:rPr lang="en-US" sz="4000" dirty="0"/>
              <a:t>BD (2)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62554" y="2946415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6180" y="1757351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15154" y="2276411"/>
            <a:ext cx="77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65854" y="2563989"/>
            <a:ext cx="611196" cy="79336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0" idx="2"/>
          </p:cNvCxnSpPr>
          <p:nvPr/>
        </p:nvCxnSpPr>
        <p:spPr>
          <a:xfrm flipV="1">
            <a:off x="3807818" y="2137519"/>
            <a:ext cx="747273" cy="3898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023463" y="2349960"/>
            <a:ext cx="356448" cy="91412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555091" y="1878359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5125715" y="3041886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2" name="Oval 31"/>
          <p:cNvSpPr/>
          <p:nvPr/>
        </p:nvSpPr>
        <p:spPr>
          <a:xfrm>
            <a:off x="3361885" y="2304830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4124650" y="3301046"/>
            <a:ext cx="609600" cy="5183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81454" y="4339776"/>
            <a:ext cx="1333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AB</a:t>
            </a:r>
            <a:endParaRPr lang="en-US" sz="4000" dirty="0"/>
          </a:p>
          <a:p>
            <a:r>
              <a:rPr lang="en-US" sz="4000" dirty="0"/>
              <a:t>AC</a:t>
            </a:r>
          </a:p>
          <a:p>
            <a:r>
              <a:rPr lang="en-US" sz="4000" dirty="0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020828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effective visualizations provide immediate understanding to viewer</a:t>
            </a:r>
          </a:p>
          <a:p>
            <a:r>
              <a:rPr lang="en-US" dirty="0"/>
              <a:t>Vary size, color, shape, and labels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60352"/>
            <a:ext cx="3991532" cy="2848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55320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from </a:t>
            </a:r>
            <a:r>
              <a:rPr lang="en-US" sz="1200" dirty="0" err="1"/>
              <a:t>DataCamp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https://campus.datacamp.com/courses/network-analysis-in-r/introduction-to-networks-1?ex=9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4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endCxn id="31" idx="2"/>
          </p:cNvCxnSpPr>
          <p:nvPr/>
        </p:nvCxnSpPr>
        <p:spPr>
          <a:xfrm>
            <a:off x="2459367" y="4132382"/>
            <a:ext cx="674753" cy="38289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06581" y="4170671"/>
            <a:ext cx="675881" cy="152400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42085" y="2474704"/>
            <a:ext cx="199292" cy="569693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2460938"/>
            <a:ext cx="244381" cy="583459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Layouts –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 edge crossing</a:t>
            </a:r>
            <a:br>
              <a:rPr lang="en-US" dirty="0"/>
            </a:br>
            <a:r>
              <a:rPr lang="en-US" dirty="0"/>
              <a:t>   No: 			Yes: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overlapping vertices</a:t>
            </a:r>
            <a:br>
              <a:rPr lang="en-US" dirty="0"/>
            </a:br>
            <a:r>
              <a:rPr lang="en-US" dirty="0"/>
              <a:t>   No:  			Yes: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Uniform edge lengths</a:t>
            </a:r>
            <a:br>
              <a:rPr lang="en-US" dirty="0"/>
            </a:br>
            <a:r>
              <a:rPr lang="en-US" dirty="0"/>
              <a:t>   No:			Yes:</a:t>
            </a:r>
          </a:p>
        </p:txBody>
      </p:sp>
      <p:sp>
        <p:nvSpPr>
          <p:cNvPr id="5" name="Oval 4"/>
          <p:cNvSpPr/>
          <p:nvPr/>
        </p:nvSpPr>
        <p:spPr>
          <a:xfrm>
            <a:off x="3130062" y="2891997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30770" y="230402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610518" y="2564183"/>
            <a:ext cx="364889" cy="489682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54181" y="2912756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231531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5"/>
            <a:endCxn id="5" idx="2"/>
          </p:cNvCxnSpPr>
          <p:nvPr/>
        </p:nvCxnSpPr>
        <p:spPr>
          <a:xfrm>
            <a:off x="2469963" y="2575474"/>
            <a:ext cx="660099" cy="468923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42085" y="2467711"/>
            <a:ext cx="68580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75485" y="2300656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89685" y="231531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53100" y="3065156"/>
            <a:ext cx="68580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74777" y="2901465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00700" y="2912756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01781" y="400386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65003" y="417067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34120" y="401827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509846" y="4149969"/>
            <a:ext cx="786122" cy="20703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35709" y="4184951"/>
            <a:ext cx="386862" cy="44291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783309" y="447547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37832" y="4003860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70171" y="401827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327369" y="5707252"/>
            <a:ext cx="451001" cy="477554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6"/>
          </p:cNvCxnSpPr>
          <p:nvPr/>
        </p:nvCxnSpPr>
        <p:spPr>
          <a:xfrm flipV="1">
            <a:off x="2485293" y="5692410"/>
            <a:ext cx="902677" cy="431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180493" y="554044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35570" y="554044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25970" y="6012052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448638" y="5707252"/>
            <a:ext cx="451001" cy="47755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7" idx="6"/>
          </p:cNvCxnSpPr>
          <p:nvPr/>
        </p:nvCxnSpPr>
        <p:spPr>
          <a:xfrm flipV="1">
            <a:off x="5606562" y="5692409"/>
            <a:ext cx="539937" cy="432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5301762" y="554044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94099" y="554044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747239" y="6012052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5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Maximize graph symmetry</a:t>
            </a:r>
            <a:br>
              <a:rPr lang="en-US" dirty="0"/>
            </a:br>
            <a:r>
              <a:rPr lang="en-US" dirty="0"/>
              <a:t>   No:			Yes: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Position more influential nodes toward center</a:t>
            </a:r>
            <a:br>
              <a:rPr lang="en-US" dirty="0"/>
            </a:br>
            <a:r>
              <a:rPr lang="en-US" dirty="0"/>
              <a:t>   No:			Yes:</a:t>
            </a:r>
          </a:p>
        </p:txBody>
      </p:sp>
      <p:cxnSp>
        <p:nvCxnSpPr>
          <p:cNvPr id="25" name="Straight Arrow Connector 24"/>
          <p:cNvCxnSpPr>
            <a:endCxn id="16" idx="0"/>
          </p:cNvCxnSpPr>
          <p:nvPr/>
        </p:nvCxnSpPr>
        <p:spPr>
          <a:xfrm flipH="1">
            <a:off x="6126773" y="2522358"/>
            <a:ext cx="1466" cy="38001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2460938"/>
            <a:ext cx="244381" cy="583459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Layouts – Best Practices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10519" y="2517780"/>
            <a:ext cx="446273" cy="536085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209800" y="231531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6"/>
            <a:endCxn id="5" idx="2"/>
          </p:cNvCxnSpPr>
          <p:nvPr/>
        </p:nvCxnSpPr>
        <p:spPr>
          <a:xfrm flipH="1" flipV="1">
            <a:off x="1759589" y="3000250"/>
            <a:ext cx="999392" cy="64906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74373" y="228625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27885" y="3065156"/>
            <a:ext cx="477715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29400" y="2902376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54181" y="2912756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59589" y="2847850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30770" y="2381621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98477" y="3048000"/>
            <a:ext cx="68580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2902376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74373" y="2902376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endCxn id="37" idx="7"/>
          </p:cNvCxnSpPr>
          <p:nvPr/>
        </p:nvCxnSpPr>
        <p:spPr>
          <a:xfrm flipH="1">
            <a:off x="2120073" y="4912644"/>
            <a:ext cx="282865" cy="494761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060688" y="4988551"/>
            <a:ext cx="1026314" cy="526617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40009" y="4786082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7" idx="6"/>
            <a:endCxn id="38" idx="2"/>
          </p:cNvCxnSpPr>
          <p:nvPr/>
        </p:nvCxnSpPr>
        <p:spPr>
          <a:xfrm flipV="1">
            <a:off x="2164710" y="5483066"/>
            <a:ext cx="739682" cy="32102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59910" y="5362768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04392" y="5330666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960979" y="4852392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28855" y="5754952"/>
            <a:ext cx="304800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37" idx="5"/>
            <a:endCxn id="44" idx="1"/>
          </p:cNvCxnSpPr>
          <p:nvPr/>
        </p:nvCxnSpPr>
        <p:spPr>
          <a:xfrm>
            <a:off x="2120073" y="5622931"/>
            <a:ext cx="453419" cy="176658"/>
          </a:xfrm>
          <a:prstGeom prst="straightConnector1">
            <a:avLst/>
          </a:prstGeom>
          <a:ln w="254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8" idx="5"/>
            <a:endCxn id="63" idx="1"/>
          </p:cNvCxnSpPr>
          <p:nvPr/>
        </p:nvCxnSpPr>
        <p:spPr>
          <a:xfrm>
            <a:off x="6000808" y="5079430"/>
            <a:ext cx="167672" cy="26518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740645" y="4819267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endCxn id="60" idx="3"/>
          </p:cNvCxnSpPr>
          <p:nvPr/>
        </p:nvCxnSpPr>
        <p:spPr>
          <a:xfrm flipV="1">
            <a:off x="6227153" y="5101914"/>
            <a:ext cx="321594" cy="479353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504110" y="4841751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62" idx="7"/>
          </p:cNvCxnSpPr>
          <p:nvPr/>
        </p:nvCxnSpPr>
        <p:spPr>
          <a:xfrm flipV="1">
            <a:off x="6006671" y="5464515"/>
            <a:ext cx="277605" cy="291382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746508" y="5711260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3" idx="5"/>
            <a:endCxn id="64" idx="1"/>
          </p:cNvCxnSpPr>
          <p:nvPr/>
        </p:nvCxnSpPr>
        <p:spPr>
          <a:xfrm>
            <a:off x="6384006" y="5560143"/>
            <a:ext cx="209157" cy="19575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548526" y="5711260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23843" y="5299980"/>
            <a:ext cx="304800" cy="304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19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graphing libraries contain several standard layouts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48" y="2802307"/>
            <a:ext cx="557290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55320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from </a:t>
            </a:r>
            <a:r>
              <a:rPr lang="en-US" sz="1200" dirty="0" err="1"/>
              <a:t>DataCamp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https://campus.datacamp.com/courses/network-analysis-in-r/introduction-to-networks-1?ex=9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18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Bibliography of Research on Social Network Sites</a:t>
            </a:r>
            <a:br>
              <a:rPr lang="en-US" dirty="0"/>
            </a:br>
            <a:r>
              <a:rPr lang="en-US" dirty="0">
                <a:hlinkClick r:id="rId2"/>
              </a:rPr>
              <a:t>http://www.danah.org/researchBibs/sns.php</a:t>
            </a:r>
            <a:endParaRPr lang="en-US" dirty="0"/>
          </a:p>
          <a:p>
            <a:r>
              <a:rPr lang="en-US" dirty="0"/>
              <a:t>Christakis and Fowler, </a:t>
            </a:r>
            <a:r>
              <a:rPr lang="en-US" i="1" dirty="0"/>
              <a:t>Connected</a:t>
            </a:r>
            <a:r>
              <a:rPr lang="en-US" dirty="0"/>
              <a:t> (2009)</a:t>
            </a:r>
          </a:p>
          <a:p>
            <a:r>
              <a:rPr lang="en-US" dirty="0" err="1"/>
              <a:t>Kadushin</a:t>
            </a:r>
            <a:r>
              <a:rPr lang="en-US" dirty="0"/>
              <a:t>, </a:t>
            </a:r>
            <a:r>
              <a:rPr lang="en-US" i="1" dirty="0"/>
              <a:t>Understanding Social Networks </a:t>
            </a:r>
            <a:r>
              <a:rPr lang="en-US" dirty="0"/>
              <a:t>(2011)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2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Social Networks (OSN)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incarnation of a social network</a:t>
            </a:r>
          </a:p>
          <a:p>
            <a:r>
              <a:rPr lang="en-US" dirty="0"/>
              <a:t>Created by social network sites and services</a:t>
            </a:r>
          </a:p>
          <a:p>
            <a:r>
              <a:rPr lang="en-US" dirty="0"/>
              <a:t>Web-based services that allows users to: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construct (semi-)public profiles within the system</a:t>
            </a:r>
          </a:p>
          <a:p>
            <a:pPr lvl="1"/>
            <a:r>
              <a:rPr lang="en-US" dirty="0"/>
              <a:t>“connect” to other users</a:t>
            </a:r>
          </a:p>
          <a:p>
            <a:pPr lvl="1"/>
            <a:r>
              <a:rPr lang="en-US" dirty="0"/>
              <a:t>view and traverse lists of connections created by others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3246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Boyd &amp; Ellison (2007) - Social Network Sites: Definition, History, and Scholarship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39"/>
            <a:ext cx="1981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7" descr="http://www.aresumefortoday.com/Portals/34101/images/Image-LinkedIn%20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4953000"/>
            <a:ext cx="4191000" cy="11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7599"/>
            <a:ext cx="42195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0" y="3570333"/>
            <a:ext cx="38862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401" name="Picture 17" descr="http://darhosta.files.wordpress.com/2011/09/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70" y="2174879"/>
            <a:ext cx="3295650" cy="9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40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1117"/>
            <a:ext cx="3048001" cy="1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40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36" y="1327662"/>
            <a:ext cx="2233613" cy="134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instagram">
            <a:extLst>
              <a:ext uri="{FF2B5EF4-FFF2-40B4-BE49-F238E27FC236}">
                <a16:creationId xmlns:a16="http://schemas.microsoft.com/office/drawing/2014/main" id="{7C9009C9-1FCC-4387-BE10-2AE55D11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" y="26670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9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2.bp.blogspot.com/_Vk2KZcJaE04/SFQqCRdW6JI/AAAAAAAAAro/-WmXq5RZpt0/s1600/touchgraph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158122" cy="56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019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Facebook Friends</a:t>
            </a:r>
          </a:p>
        </p:txBody>
      </p:sp>
    </p:spTree>
    <p:extLst>
      <p:ext uri="{BB962C8B-B14F-4D97-AF65-F5344CB8AC3E}">
        <p14:creationId xmlns:p14="http://schemas.microsoft.com/office/powerpoint/2010/main" val="27416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LinkedIn</a:t>
            </a:r>
            <a:br>
              <a:rPr lang="en-US" sz="4000" dirty="0"/>
            </a:br>
            <a:r>
              <a:rPr lang="en-US" sz="4000" dirty="0"/>
              <a:t>Maps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82" y="228600"/>
            <a:ext cx="6510338" cy="641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8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Tweets containing “</a:t>
            </a:r>
            <a:r>
              <a:rPr lang="en-US" sz="4000" dirty="0" err="1"/>
              <a:t>obamacare</a:t>
            </a:r>
            <a:r>
              <a:rPr lang="en-US" sz="4000" dirty="0"/>
              <a:t>”</a:t>
            </a: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66700"/>
            <a:ext cx="55149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17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http://www.nodexlgraphgallery.org/Pages/Graph.aspx?graphID=514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13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Social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how people interact </a:t>
            </a:r>
          </a:p>
          <a:p>
            <a:r>
              <a:rPr lang="en-US" dirty="0"/>
              <a:t>Develop theories of social behavior</a:t>
            </a:r>
          </a:p>
          <a:p>
            <a:r>
              <a:rPr lang="en-US" dirty="0"/>
              <a:t>Build systems that improve security, leverage trust, improve social interaction, etc.</a:t>
            </a:r>
          </a:p>
          <a:p>
            <a:r>
              <a:rPr lang="en-US" dirty="0"/>
              <a:t>Use OSNs to improve web search</a:t>
            </a:r>
          </a:p>
          <a:p>
            <a:r>
              <a:rPr lang="en-US" dirty="0"/>
              <a:t>Understand how (mis)information spreads on social networks</a:t>
            </a:r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60103</TotalTime>
  <Words>977</Words>
  <Application>Microsoft Office PowerPoint</Application>
  <PresentationFormat>On-screen Show (4:3)</PresentationFormat>
  <Paragraphs>262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MS PGothic</vt:lpstr>
      <vt:lpstr>Arial</vt:lpstr>
      <vt:lpstr>Calibri</vt:lpstr>
      <vt:lpstr>Symbol</vt:lpstr>
      <vt:lpstr>Wingdings</vt:lpstr>
      <vt:lpstr>Office Theme</vt:lpstr>
      <vt:lpstr>Introduction to Social Networks</vt:lpstr>
      <vt:lpstr>Social Network</vt:lpstr>
      <vt:lpstr>Social Networks</vt:lpstr>
      <vt:lpstr>Online Social Networks (OSN)</vt:lpstr>
      <vt:lpstr>PowerPoint Presentation</vt:lpstr>
      <vt:lpstr>PowerPoint Presentation</vt:lpstr>
      <vt:lpstr>PowerPoint Presentation</vt:lpstr>
      <vt:lpstr>PowerPoint Presentation</vt:lpstr>
      <vt:lpstr>Why Study Social Networks?</vt:lpstr>
      <vt:lpstr>Many Americans Say Made-Up News Is a Critical Problem That Needs To Be Fixed Mychell, et al. (2019)</vt:lpstr>
      <vt:lpstr>How misinformation spreads on social media—And what to do about it Chis Meserole (2018)</vt:lpstr>
      <vt:lpstr>PowerPoint Presentation</vt:lpstr>
      <vt:lpstr>Graph Types</vt:lpstr>
      <vt:lpstr>Graph Types</vt:lpstr>
      <vt:lpstr>Components</vt:lpstr>
      <vt:lpstr>Paths</vt:lpstr>
      <vt:lpstr>Distance</vt:lpstr>
      <vt:lpstr>Cycles</vt:lpstr>
      <vt:lpstr>Small World Network</vt:lpstr>
      <vt:lpstr>Six Degrees of Kevin Bacon</vt:lpstr>
      <vt:lpstr>Erdos Number</vt:lpstr>
      <vt:lpstr>PowerPoint Presentation</vt:lpstr>
      <vt:lpstr>Four Degrees of Separation</vt:lpstr>
      <vt:lpstr>2016 Update: 3.57 Degrees</vt:lpstr>
      <vt:lpstr>How Many Friends?</vt:lpstr>
      <vt:lpstr>PowerPoint Presentation</vt:lpstr>
      <vt:lpstr>PowerPoint Presentation</vt:lpstr>
      <vt:lpstr>PowerPoint Presentation</vt:lpstr>
      <vt:lpstr>Graph Data Representation</vt:lpstr>
      <vt:lpstr>Adjacency Matrix</vt:lpstr>
      <vt:lpstr>Adjacency Matrix with Weights</vt:lpstr>
      <vt:lpstr>Adjacency Matrix with Directed Edges</vt:lpstr>
      <vt:lpstr>Adjacency List</vt:lpstr>
      <vt:lpstr>Edge List</vt:lpstr>
      <vt:lpstr>Visualizing Graphs</vt:lpstr>
      <vt:lpstr>Graph Layouts – Best Practices</vt:lpstr>
      <vt:lpstr>Graph Layouts – Best Practices</vt:lpstr>
      <vt:lpstr>Common Layouts</vt:lpstr>
      <vt:lpstr>Other Helpful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1809</cp:revision>
  <dcterms:created xsi:type="dcterms:W3CDTF">2011-01-04T16:11:25Z</dcterms:created>
  <dcterms:modified xsi:type="dcterms:W3CDTF">2019-10-30T21:45:09Z</dcterms:modified>
</cp:coreProperties>
</file>