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71" r:id="rId5"/>
    <p:sldId id="261" r:id="rId6"/>
    <p:sldId id="263" r:id="rId7"/>
    <p:sldId id="262" r:id="rId8"/>
    <p:sldId id="354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80" r:id="rId18"/>
    <p:sldId id="274" r:id="rId19"/>
    <p:sldId id="273" r:id="rId20"/>
    <p:sldId id="275" r:id="rId21"/>
    <p:sldId id="276" r:id="rId22"/>
    <p:sldId id="277" r:id="rId23"/>
    <p:sldId id="278" r:id="rId24"/>
    <p:sldId id="355" r:id="rId25"/>
    <p:sldId id="279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SCC = Strongly</a:t>
            </a:r>
            <a:r>
              <a:rPr lang="en-US" baseline="0" dirty="0"/>
              <a:t> Connected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solve for N using the example above, how does the number you got compare with N = 28?</a:t>
            </a:r>
            <a:br>
              <a:rPr lang="en-US" dirty="0"/>
            </a:br>
            <a:r>
              <a:rPr lang="en-US" dirty="0"/>
              <a:t>Solved N = 38.5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gs.acm.org/communications/20080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widewebsize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lescarr/what-is-web-science" TargetMode="External"/><Relationship Id="rId2" Type="http://schemas.openxmlformats.org/officeDocument/2006/relationships/hyperlink" Target="http://webscience.org/webscienc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ebscience.org/peopl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taiku/status/81743506577701273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13000" t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/>
              <a:t>Introduction to Web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Web structured?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438400" cy="195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2438400" cy="195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505200" y="2667000"/>
            <a:ext cx="1676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05000" y="46482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11" idx="2"/>
          </p:cNvCxnSpPr>
          <p:nvPr/>
        </p:nvCxnSpPr>
        <p:spPr>
          <a:xfrm>
            <a:off x="2590800" y="4953000"/>
            <a:ext cx="3505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96000" y="46482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5562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Graph Theory: Pages are nodes &amp; </a:t>
            </a:r>
            <a:br>
              <a:rPr lang="en-US" sz="2400" dirty="0"/>
            </a:br>
            <a:r>
              <a:rPr lang="en-US" sz="2400" dirty="0"/>
              <a:t>links are directed edges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Graph</a:t>
            </a:r>
          </a:p>
        </p:txBody>
      </p:sp>
      <p:cxnSp>
        <p:nvCxnSpPr>
          <p:cNvPr id="5" name="Straight Arrow Connector 4"/>
          <p:cNvCxnSpPr>
            <a:stCxn id="9" idx="7"/>
            <a:endCxn id="4" idx="3"/>
          </p:cNvCxnSpPr>
          <p:nvPr/>
        </p:nvCxnSpPr>
        <p:spPr>
          <a:xfrm rot="5400000" flipH="1" flipV="1">
            <a:off x="1244226" y="2985667"/>
            <a:ext cx="330948" cy="5818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90800" y="33528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" y="33528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6"/>
            <a:endCxn id="7" idx="2"/>
          </p:cNvCxnSpPr>
          <p:nvPr/>
        </p:nvCxnSpPr>
        <p:spPr>
          <a:xfrm>
            <a:off x="1219200" y="3657600"/>
            <a:ext cx="1371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1"/>
          </p:cNvCxnSpPr>
          <p:nvPr/>
        </p:nvCxnSpPr>
        <p:spPr>
          <a:xfrm>
            <a:off x="1143000" y="2209800"/>
            <a:ext cx="557633" cy="47027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066800" y="2286000"/>
            <a:ext cx="609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0"/>
            <a:endCxn id="6" idx="4"/>
          </p:cNvCxnSpPr>
          <p:nvPr/>
        </p:nvCxnSpPr>
        <p:spPr>
          <a:xfrm rot="5400000" flipH="1" flipV="1">
            <a:off x="2400300" y="2819400"/>
            <a:ext cx="1066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5400000">
            <a:off x="2362200" y="1981200"/>
            <a:ext cx="457200" cy="457200"/>
          </a:xfrm>
          <a:prstGeom prst="arc">
            <a:avLst>
              <a:gd name="adj1" fmla="val 16200000"/>
              <a:gd name="adj2" fmla="val 10800000"/>
            </a:avLst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16764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00200" y="25908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" y="17526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6705600" y="2133600"/>
            <a:ext cx="1752600" cy="1372394"/>
            <a:chOff x="4648200" y="1677194"/>
            <a:chExt cx="1752600" cy="1372394"/>
          </a:xfrm>
        </p:grpSpPr>
        <p:cxnSp>
          <p:nvCxnSpPr>
            <p:cNvPr id="69" name="Straight Arrow Connector 68"/>
            <p:cNvCxnSpPr/>
            <p:nvPr/>
          </p:nvCxnSpPr>
          <p:spPr>
            <a:xfrm rot="5400000" flipH="1" flipV="1">
              <a:off x="3963194" y="2362200"/>
              <a:ext cx="1370806" cy="7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648200" y="3048000"/>
              <a:ext cx="1752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629400" y="3581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 of In-links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38800" y="2438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</a:t>
            </a:r>
            <a:br>
              <a:rPr lang="en-US" dirty="0"/>
            </a:br>
            <a:r>
              <a:rPr lang="en-US" dirty="0"/>
              <a:t>web pages</a:t>
            </a:r>
          </a:p>
        </p:txBody>
      </p:sp>
      <p:sp>
        <p:nvSpPr>
          <p:cNvPr id="78" name="Freeform 77"/>
          <p:cNvSpPr/>
          <p:nvPr/>
        </p:nvSpPr>
        <p:spPr>
          <a:xfrm>
            <a:off x="6781800" y="2286000"/>
            <a:ext cx="1553228" cy="1068887"/>
          </a:xfrm>
          <a:custGeom>
            <a:avLst/>
            <a:gdLst>
              <a:gd name="connsiteX0" fmla="*/ 0 w 1553228"/>
              <a:gd name="connsiteY0" fmla="*/ 1196235 h 1221287"/>
              <a:gd name="connsiteX1" fmla="*/ 501041 w 1553228"/>
              <a:gd name="connsiteY1" fmla="*/ 995819 h 1221287"/>
              <a:gd name="connsiteX2" fmla="*/ 688932 w 1553228"/>
              <a:gd name="connsiteY2" fmla="*/ 256783 h 1221287"/>
              <a:gd name="connsiteX3" fmla="*/ 876822 w 1553228"/>
              <a:gd name="connsiteY3" fmla="*/ 131523 h 1221287"/>
              <a:gd name="connsiteX4" fmla="*/ 1139869 w 1553228"/>
              <a:gd name="connsiteY4" fmla="*/ 1045923 h 1221287"/>
              <a:gd name="connsiteX5" fmla="*/ 1553228 w 1553228"/>
              <a:gd name="connsiteY5" fmla="*/ 1183709 h 12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3228" h="1221287">
                <a:moveTo>
                  <a:pt x="0" y="1196235"/>
                </a:moveTo>
                <a:cubicBezTo>
                  <a:pt x="193109" y="1174314"/>
                  <a:pt x="386219" y="1152394"/>
                  <a:pt x="501041" y="995819"/>
                </a:cubicBezTo>
                <a:cubicBezTo>
                  <a:pt x="615863" y="839244"/>
                  <a:pt x="626302" y="400832"/>
                  <a:pt x="688932" y="256783"/>
                </a:cubicBezTo>
                <a:cubicBezTo>
                  <a:pt x="751562" y="112734"/>
                  <a:pt x="801666" y="0"/>
                  <a:pt x="876822" y="131523"/>
                </a:cubicBezTo>
                <a:cubicBezTo>
                  <a:pt x="951978" y="263046"/>
                  <a:pt x="1027135" y="870559"/>
                  <a:pt x="1139869" y="1045923"/>
                </a:cubicBezTo>
                <a:cubicBezTo>
                  <a:pt x="1252603" y="1221287"/>
                  <a:pt x="1553228" y="1183709"/>
                  <a:pt x="1553228" y="11837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791200" y="167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Normal/Gaussian Distribution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86200" y="21336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Random Graph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304800" y="4278868"/>
            <a:ext cx="8458200" cy="2262664"/>
            <a:chOff x="304800" y="4278868"/>
            <a:chExt cx="8458200" cy="2262664"/>
          </a:xfrm>
        </p:grpSpPr>
        <p:sp>
          <p:nvSpPr>
            <p:cNvPr id="81" name="Oval 80"/>
            <p:cNvSpPr/>
            <p:nvPr/>
          </p:nvSpPr>
          <p:spPr>
            <a:xfrm>
              <a:off x="685800" y="5105400"/>
              <a:ext cx="685800" cy="609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endCxn id="81" idx="1"/>
            </p:cNvCxnSpPr>
            <p:nvPr/>
          </p:nvCxnSpPr>
          <p:spPr>
            <a:xfrm>
              <a:off x="381000" y="4876800"/>
              <a:ext cx="405233" cy="317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>
              <a:off x="1181100" y="4838700"/>
              <a:ext cx="3810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H="1">
              <a:off x="767579" y="4871220"/>
              <a:ext cx="470274" cy="242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304800" y="5410200"/>
              <a:ext cx="405233" cy="2155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513953" y="5671321"/>
              <a:ext cx="291726" cy="2528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81" idx="4"/>
            </p:cNvCxnSpPr>
            <p:nvPr/>
          </p:nvCxnSpPr>
          <p:spPr>
            <a:xfrm rot="16200000" flipV="1">
              <a:off x="895350" y="5848350"/>
              <a:ext cx="381000" cy="114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81" idx="5"/>
            </p:cNvCxnSpPr>
            <p:nvPr/>
          </p:nvCxnSpPr>
          <p:spPr>
            <a:xfrm rot="10800000">
              <a:off x="1271168" y="5625726"/>
              <a:ext cx="405233" cy="317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81" idx="6"/>
            </p:cNvCxnSpPr>
            <p:nvPr/>
          </p:nvCxnSpPr>
          <p:spPr>
            <a:xfrm rot="10800000">
              <a:off x="1371600" y="5410200"/>
              <a:ext cx="533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2514600" y="5105400"/>
              <a:ext cx="685800" cy="609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581400" y="4876800"/>
              <a:ext cx="1905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Typical Web Graph</a:t>
              </a: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05600" y="4736068"/>
              <a:ext cx="1752600" cy="1372394"/>
              <a:chOff x="4648200" y="1677194"/>
              <a:chExt cx="1752600" cy="1372394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 rot="5400000" flipH="1" flipV="1">
                <a:off x="3963194" y="2362200"/>
                <a:ext cx="1370806" cy="7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4648200" y="3048000"/>
                <a:ext cx="17526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/>
            <p:cNvSpPr txBox="1"/>
            <p:nvPr/>
          </p:nvSpPr>
          <p:spPr>
            <a:xfrm>
              <a:off x="6248400" y="4278868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Power-law Distribution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781800" y="4953000"/>
              <a:ext cx="1371600" cy="1066800"/>
            </a:xfrm>
            <a:custGeom>
              <a:avLst/>
              <a:gdLst>
                <a:gd name="connsiteX0" fmla="*/ 0 w 1490597"/>
                <a:gd name="connsiteY0" fmla="*/ 0 h 1177447"/>
                <a:gd name="connsiteX1" fmla="*/ 425885 w 1490597"/>
                <a:gd name="connsiteY1" fmla="*/ 939452 h 1177447"/>
                <a:gd name="connsiteX2" fmla="*/ 1490597 w 1490597"/>
                <a:gd name="connsiteY2" fmla="*/ 1177447 h 117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597" h="1177447">
                  <a:moveTo>
                    <a:pt x="0" y="0"/>
                  </a:moveTo>
                  <a:cubicBezTo>
                    <a:pt x="88726" y="371605"/>
                    <a:pt x="177452" y="743211"/>
                    <a:pt x="425885" y="939452"/>
                  </a:cubicBezTo>
                  <a:cubicBezTo>
                    <a:pt x="674318" y="1135693"/>
                    <a:pt x="1082457" y="1156570"/>
                    <a:pt x="1490597" y="117744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5400000">
              <a:off x="2971800" y="4800600"/>
              <a:ext cx="4572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6629400" y="6172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Num of In-links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638800" y="5020270"/>
              <a:ext cx="99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Total</a:t>
              </a:r>
              <a:br>
                <a:rPr lang="en-US" dirty="0"/>
              </a:br>
              <a:r>
                <a:rPr lang="en-US" dirty="0"/>
                <a:t>web pages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World Network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Six degrees of separation</a:t>
            </a:r>
          </a:p>
          <a:p>
            <a:r>
              <a:rPr lang="en-US" dirty="0"/>
              <a:t>Most pages are not neighbors </a:t>
            </a:r>
            <a:br>
              <a:rPr lang="en-US" dirty="0"/>
            </a:br>
            <a:r>
              <a:rPr lang="en-US" dirty="0"/>
              <a:t>but most pages can be reached </a:t>
            </a:r>
            <a:br>
              <a:rPr lang="en-US" dirty="0"/>
            </a:br>
            <a:r>
              <a:rPr lang="en-US" dirty="0"/>
              <a:t>from others by a small number </a:t>
            </a:r>
            <a:br>
              <a:rPr lang="en-US" dirty="0"/>
            </a:br>
            <a:r>
              <a:rPr lang="en-US" dirty="0"/>
              <a:t>of hops</a:t>
            </a:r>
          </a:p>
          <a:p>
            <a:r>
              <a:rPr lang="en-US" dirty="0"/>
              <a:t>Many hubs- pages with many </a:t>
            </a:r>
            <a:r>
              <a:rPr lang="en-US" dirty="0" err="1"/>
              <a:t>inlinks</a:t>
            </a:r>
            <a:endParaRPr lang="en-US" dirty="0"/>
          </a:p>
          <a:p>
            <a:r>
              <a:rPr lang="en-US" dirty="0"/>
              <a:t>Robust for random node deletions</a:t>
            </a:r>
          </a:p>
          <a:p>
            <a:r>
              <a:rPr lang="en-US" dirty="0"/>
              <a:t>Other examples: road maps, networks of brain neurons, voter networks, and social networks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0"/>
            <a:ext cx="22860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Bow-Tie Structure of the Web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638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Broder</a:t>
            </a:r>
            <a:r>
              <a:rPr lang="en-US" sz="2400" dirty="0"/>
              <a:t> et. al (Graph Structure of the Web, 2000) </a:t>
            </a:r>
          </a:p>
          <a:p>
            <a:pPr algn="ctr"/>
            <a:r>
              <a:rPr lang="en-US" sz="2400" dirty="0"/>
              <a:t>Examined a large web graph (200M pages, 1.5B links)</a:t>
            </a:r>
          </a:p>
          <a:p>
            <a:pPr algn="ctr"/>
            <a:endParaRPr lang="en-US" sz="2400" dirty="0"/>
          </a:p>
        </p:txBody>
      </p:sp>
      <p:sp>
        <p:nvSpPr>
          <p:cNvPr id="8" name="Arc 7"/>
          <p:cNvSpPr/>
          <p:nvPr/>
        </p:nvSpPr>
        <p:spPr>
          <a:xfrm rot="5400000">
            <a:off x="4191000" y="3276600"/>
            <a:ext cx="457200" cy="457200"/>
          </a:xfrm>
          <a:prstGeom prst="arc">
            <a:avLst>
              <a:gd name="adj1" fmla="val 16200000"/>
              <a:gd name="adj2" fmla="val 5565144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5400000">
            <a:off x="4191000" y="2438400"/>
            <a:ext cx="457200" cy="457200"/>
          </a:xfrm>
          <a:prstGeom prst="arc">
            <a:avLst>
              <a:gd name="adj1" fmla="val 6009255"/>
              <a:gd name="adj2" fmla="val 1631384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4876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17 Million nodes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Bow-Tie Structure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75% of pages do not have a direct path from one page to another</a:t>
            </a:r>
          </a:p>
          <a:p>
            <a:r>
              <a:rPr lang="en-US" dirty="0"/>
              <a:t>Ave distance is </a:t>
            </a:r>
            <a:r>
              <a:rPr lang="en-US" b="1" dirty="0"/>
              <a:t>16 clicks </a:t>
            </a:r>
            <a:r>
              <a:rPr lang="en-US" dirty="0"/>
              <a:t>when path exists and </a:t>
            </a:r>
            <a:r>
              <a:rPr lang="en-US" b="1" dirty="0"/>
              <a:t>7 clicks </a:t>
            </a:r>
            <a:r>
              <a:rPr lang="en-US" dirty="0"/>
              <a:t>when undirected path exists</a:t>
            </a:r>
          </a:p>
          <a:p>
            <a:r>
              <a:rPr lang="en-US" dirty="0"/>
              <a:t>Diameter of SCC is at least 28 (max shortest distance between any two nodes)</a:t>
            </a:r>
          </a:p>
          <a:p>
            <a:r>
              <a:rPr lang="en-US" dirty="0"/>
              <a:t>Diameter of entire Web is at least 500 (most distant node in IN to OUT)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19200" y="6324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Broder</a:t>
            </a:r>
            <a:r>
              <a:rPr lang="en-US" dirty="0"/>
              <a:t> et al., Graph Structure of the Web, 2000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Structure’s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we want to discover every web page on the Web, it’s impossible since there are many pages that aren’t linked to</a:t>
            </a:r>
          </a:p>
          <a:p>
            <a:r>
              <a:rPr lang="en-US" dirty="0"/>
              <a:t>Finding popular pages is easy, but finding pages with few in-links (the long tail) is more difficult</a:t>
            </a:r>
          </a:p>
          <a:p>
            <a:r>
              <a:rPr lang="en-US" dirty="0"/>
              <a:t>How do we know when new pages are added to the Web or removed?</a:t>
            </a:r>
          </a:p>
          <a:p>
            <a:r>
              <a:rPr lang="en-US" dirty="0"/>
              <a:t>Incoming links could tell us something about the “importance” of a page when searching the Web for information (e.g., </a:t>
            </a:r>
            <a:r>
              <a:rPr lang="en-US" dirty="0" err="1"/>
              <a:t>PageRank</a:t>
            </a:r>
            <a:r>
              <a:rPr lang="en-US" dirty="0"/>
              <a:t>)</a:t>
            </a:r>
          </a:p>
          <a:p>
            <a:r>
              <a:rPr lang="en-US" dirty="0"/>
              <a:t>Link structure of the Web can be artificially manipulated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large is the Web?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200900" cy="465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2971800" y="5334000"/>
            <a:ext cx="2286000" cy="1066800"/>
          </a:xfrm>
          <a:prstGeom prst="wedgeRoundRectCallout">
            <a:avLst>
              <a:gd name="adj1" fmla="val 54613"/>
              <a:gd name="adj2" fmla="val -964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 trillion unique URLs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514600"/>
          </a:xfrm>
        </p:spPr>
        <p:txBody>
          <a:bodyPr>
            <a:normAutofit/>
          </a:bodyPr>
          <a:lstStyle/>
          <a:p>
            <a:r>
              <a:rPr lang="en-US" sz="4800" dirty="0"/>
              <a:t>How did Google discover all these URLs?</a:t>
            </a:r>
            <a:br>
              <a:rPr lang="en-US" sz="4800" dirty="0"/>
            </a:br>
            <a:r>
              <a:rPr lang="en-US" sz="4800" dirty="0"/>
              <a:t>By </a:t>
            </a:r>
            <a:r>
              <a:rPr lang="en-US" sz="4800" dirty="0">
                <a:solidFill>
                  <a:srgbClr val="FF0000"/>
                </a:solidFill>
              </a:rPr>
              <a:t>crawling the web</a:t>
            </a:r>
          </a:p>
        </p:txBody>
      </p:sp>
    </p:spTree>
    <p:extLst>
      <p:ext uri="{BB962C8B-B14F-4D97-AF65-F5344CB8AC3E}">
        <p14:creationId xmlns:p14="http://schemas.microsoft.com/office/powerpoint/2010/main" val="187168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Crawler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447800" y="1371600"/>
          <a:ext cx="6172200" cy="45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Visio" r:id="rId3" imgW="2888317" imgH="2117693" progId="Visio.Drawing.11">
                  <p:embed/>
                </p:oleObj>
              </mc:Choice>
              <mc:Fallback>
                <p:oleObj name="Visio" r:id="rId3" imgW="2888317" imgH="211769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6172200" cy="4527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1447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Web crawlers are used to fetch a page, place all the page’s links in a queue, and continue the process for each URL in the queue</a:t>
            </a:r>
          </a:p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40080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Figure: McCown, </a:t>
            </a:r>
            <a:r>
              <a:rPr lang="en-US" sz="1400" i="1" dirty="0"/>
              <a:t>Lazy Preservation: Reconstructing Websites from the Web Infrastructure</a:t>
            </a:r>
            <a:r>
              <a:rPr lang="en-US" sz="1400" dirty="0"/>
              <a:t>, Dissertation, 2007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with Web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Slow because crawlers limit how frequently they make requests to the same server (politeness policy)</a:t>
            </a:r>
          </a:p>
          <a:p>
            <a:r>
              <a:rPr lang="en-US" dirty="0"/>
              <a:t>Many pages are disconnected from the SCC, password-protected, or protected by robots.txt</a:t>
            </a:r>
          </a:p>
          <a:p>
            <a:r>
              <a:rPr lang="en-US" dirty="0"/>
              <a:t>There are an </a:t>
            </a:r>
            <a:r>
              <a:rPr lang="en-US" b="1" dirty="0"/>
              <a:t>infinite number </a:t>
            </a:r>
            <a:r>
              <a:rPr lang="en-US" dirty="0"/>
              <a:t>of pages (e.g., calendar) so crawlers limit how deeply they crawl</a:t>
            </a:r>
          </a:p>
          <a:p>
            <a:r>
              <a:rPr lang="en-US" dirty="0"/>
              <a:t>Web pages are continually being added and removed</a:t>
            </a:r>
          </a:p>
          <a:p>
            <a:r>
              <a:rPr lang="en-US" b="1" dirty="0"/>
              <a:t>Deep web</a:t>
            </a:r>
            <a:r>
              <a:rPr lang="en-US" dirty="0"/>
              <a:t>: Many pages are only accessible behind a web form (e.g., US patent database). Deep web is magnitudes larger than surface web, and 2006 study</a:t>
            </a:r>
            <a:r>
              <a:rPr lang="en-US" baseline="30000" dirty="0"/>
              <a:t>1</a:t>
            </a:r>
            <a:r>
              <a:rPr lang="en-US" dirty="0"/>
              <a:t> shows only 1/3 is indexed by big three search engines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1</a:t>
            </a:r>
            <a:r>
              <a:rPr lang="en-US" dirty="0"/>
              <a:t>He et al., Accessing the deep web, </a:t>
            </a:r>
            <a:r>
              <a:rPr lang="en-US" i="1" dirty="0"/>
              <a:t>CACM</a:t>
            </a:r>
            <a:r>
              <a:rPr lang="en-US" dirty="0"/>
              <a:t> 2007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85750"/>
            <a:ext cx="62388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What is </a:t>
            </a:r>
            <a:br>
              <a:rPr lang="en-US" sz="5400" dirty="0"/>
            </a:br>
            <a:r>
              <a:rPr lang="en-US" sz="5400" dirty="0">
                <a:solidFill>
                  <a:srgbClr val="FF0000"/>
                </a:solidFill>
              </a:rPr>
              <a:t>Web 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Science</a:t>
            </a:r>
            <a:r>
              <a:rPr lang="en-US" sz="54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4770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http://mags.acm.org/communications/200807/#pg1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657600"/>
            <a:ext cx="8305800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Web Science is the interdisciplinary study of the Web as an entity and phenomenon. It includes studies of the Web’s properties, protocols, algorithms, and societal effects.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Counts?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Many duplicate pages (30% of web pages are duplicates or near-duplicates</a:t>
            </a:r>
            <a:r>
              <a:rPr lang="en-US" baseline="30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do we efficiently compare across a large corpus?</a:t>
            </a:r>
          </a:p>
          <a:p>
            <a:r>
              <a:rPr lang="en-US" dirty="0"/>
              <a:t>Some pages change every time they are requested</a:t>
            </a:r>
          </a:p>
          <a:p>
            <a:pPr lvl="1"/>
            <a:r>
              <a:rPr lang="en-US" dirty="0"/>
              <a:t>How can we automatically determine what is an insignificant difference?</a:t>
            </a:r>
          </a:p>
          <a:p>
            <a:r>
              <a:rPr lang="en-US" dirty="0"/>
              <a:t>Many </a:t>
            </a:r>
            <a:r>
              <a:rPr lang="en-US" dirty="0" err="1"/>
              <a:t>spammy</a:t>
            </a:r>
            <a:r>
              <a:rPr lang="en-US" dirty="0"/>
              <a:t> pages (14% of web pages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can we detect these?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Fetterly et al., On the evolution of clusters of near-duplicate web pages, </a:t>
            </a:r>
            <a:r>
              <a:rPr lang="en-US" sz="1600" i="1" dirty="0"/>
              <a:t>J of Web Eng</a:t>
            </a:r>
            <a:r>
              <a:rPr lang="en-US" sz="1600" dirty="0"/>
              <a:t>, 2004</a:t>
            </a:r>
          </a:p>
          <a:p>
            <a:pPr algn="ctr"/>
            <a:r>
              <a:rPr lang="en-US" sz="1600" baseline="30000" dirty="0"/>
              <a:t>2</a:t>
            </a:r>
            <a:r>
              <a:rPr lang="en-US" sz="1600" dirty="0"/>
              <a:t>Ntoulas et al., Detecting spam web pages through content analysis, WWW 2006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Crawling a significant amount of the Web is hard</a:t>
            </a:r>
          </a:p>
          <a:p>
            <a:r>
              <a:rPr lang="en-US" dirty="0"/>
              <a:t>Different search engines have different pages indexed, but they don’t share these differences with each other (company secret)</a:t>
            </a:r>
          </a:p>
          <a:p>
            <a:r>
              <a:rPr lang="en-US" dirty="0"/>
              <a:t>So if we wanted to estimate the Web’s size but don’t want to try to crawl the Web ourselves, could we use the search engines themselves to estimate the Web’s size?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Capture-Recapture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66699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Statistical method used to estimate population size (originally fish and wildlife populations)</a:t>
            </a:r>
          </a:p>
          <a:p>
            <a:r>
              <a:rPr lang="en-US" sz="2800" dirty="0"/>
              <a:t>Example: How many fish are in the lake?</a:t>
            </a:r>
          </a:p>
          <a:p>
            <a:pPr lvl="1"/>
            <a:r>
              <a:rPr lang="en-US" sz="2400" dirty="0"/>
              <a:t>Catch S</a:t>
            </a:r>
            <a:r>
              <a:rPr lang="en-US" sz="2400" baseline="-25000" dirty="0"/>
              <a:t>1</a:t>
            </a:r>
            <a:r>
              <a:rPr lang="en-US" sz="2400" dirty="0"/>
              <a:t> fish from the lake, tag them, and return them to the lake</a:t>
            </a:r>
          </a:p>
          <a:p>
            <a:pPr lvl="1"/>
            <a:r>
              <a:rPr lang="en-US" sz="2400" dirty="0"/>
              <a:t>Then catch and put back S</a:t>
            </a:r>
            <a:r>
              <a:rPr lang="en-US" sz="2400" baseline="-25000" dirty="0"/>
              <a:t>2</a:t>
            </a:r>
            <a:r>
              <a:rPr lang="en-US" sz="2400" dirty="0"/>
              <a:t> fish, noting which are tagged (S</a:t>
            </a:r>
            <a:r>
              <a:rPr lang="en-US" sz="2400" baseline="-25000" dirty="0"/>
              <a:t>1∩2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/N = S</a:t>
            </a:r>
            <a:r>
              <a:rPr lang="en-US" sz="2400" baseline="-25000" dirty="0"/>
              <a:t>1∩2</a:t>
            </a:r>
            <a:r>
              <a:rPr lang="en-US" sz="2400" dirty="0"/>
              <a:t>/S</a:t>
            </a:r>
            <a:r>
              <a:rPr lang="en-US" sz="2400" baseline="-25000" dirty="0"/>
              <a:t>2 </a:t>
            </a:r>
            <a:r>
              <a:rPr lang="en-US" sz="2400" dirty="0"/>
              <a:t> so population N = S</a:t>
            </a:r>
            <a:r>
              <a:rPr lang="en-US" sz="2400" baseline="-25000" dirty="0"/>
              <a:t>1</a:t>
            </a:r>
            <a:r>
              <a:rPr lang="en-US" sz="2400" dirty="0"/>
              <a:t> × S</a:t>
            </a:r>
            <a:r>
              <a:rPr lang="en-US" sz="2400" baseline="-25000" dirty="0"/>
              <a:t>2</a:t>
            </a:r>
            <a:r>
              <a:rPr lang="en-US" sz="2400" dirty="0"/>
              <a:t>/S</a:t>
            </a:r>
            <a:r>
              <a:rPr lang="en-US" sz="2400" baseline="-25000" dirty="0"/>
              <a:t>1∩2</a:t>
            </a:r>
          </a:p>
          <a:p>
            <a:pPr lvl="1"/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5105400"/>
            <a:ext cx="516636" cy="228600"/>
            <a:chOff x="1447800" y="5105400"/>
            <a:chExt cx="516636" cy="228600"/>
          </a:xfrm>
        </p:grpSpPr>
        <p:sp>
          <p:nvSpPr>
            <p:cNvPr id="5" name="Isosceles Triangle 4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52600" y="5562600"/>
            <a:ext cx="516636" cy="228600"/>
            <a:chOff x="1447800" y="5105400"/>
            <a:chExt cx="516636" cy="228600"/>
          </a:xfrm>
        </p:grpSpPr>
        <p:sp>
          <p:nvSpPr>
            <p:cNvPr id="8" name="Isosceles Triangle 7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3600" y="4953000"/>
            <a:ext cx="516636" cy="228600"/>
            <a:chOff x="1447800" y="5105400"/>
            <a:chExt cx="516636" cy="228600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8400" y="5486400"/>
            <a:ext cx="516636" cy="228600"/>
            <a:chOff x="1447800" y="5105400"/>
            <a:chExt cx="516636" cy="228600"/>
          </a:xfrm>
        </p:grpSpPr>
        <p:sp>
          <p:nvSpPr>
            <p:cNvPr id="14" name="Isosceles Triangle 13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71800" y="4800600"/>
            <a:ext cx="516636" cy="228600"/>
            <a:chOff x="1447800" y="5105400"/>
            <a:chExt cx="516636" cy="228600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52800" y="57912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20" name="Isosceles Triangle 19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90800" y="6019800"/>
            <a:ext cx="516636" cy="228600"/>
            <a:chOff x="1447800" y="5105400"/>
            <a:chExt cx="516636" cy="228600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52600" y="6096000"/>
            <a:ext cx="516636" cy="228600"/>
            <a:chOff x="1447800" y="5105400"/>
            <a:chExt cx="516636" cy="228600"/>
          </a:xfrm>
        </p:grpSpPr>
        <p:sp>
          <p:nvSpPr>
            <p:cNvPr id="26" name="Isosceles Triangle 25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91000" y="51054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29" name="Isosceles Triangle 28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14800" y="56388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32" name="Isosceles Triangle 31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00600" y="53340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35" name="Isosceles Triangle 34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81400" y="53340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38" name="Isosceles Triangle 37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76800" y="57150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41" name="Isosceles Triangle 40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55364" y="6096000"/>
            <a:ext cx="516636" cy="228600"/>
            <a:chOff x="1447800" y="5105400"/>
            <a:chExt cx="516636" cy="228600"/>
          </a:xfrm>
          <a:solidFill>
            <a:srgbClr val="FF0000"/>
          </a:solidFill>
        </p:grpSpPr>
        <p:sp>
          <p:nvSpPr>
            <p:cNvPr id="44" name="Isosceles Triangle 43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81600" y="4876800"/>
            <a:ext cx="516636" cy="228600"/>
            <a:chOff x="1447800" y="5105400"/>
            <a:chExt cx="516636" cy="228600"/>
          </a:xfrm>
        </p:grpSpPr>
        <p:sp>
          <p:nvSpPr>
            <p:cNvPr id="47" name="Isosceles Triangle 46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38800" y="5410200"/>
            <a:ext cx="516636" cy="228600"/>
            <a:chOff x="1447800" y="5105400"/>
            <a:chExt cx="516636" cy="228600"/>
          </a:xfrm>
        </p:grpSpPr>
        <p:sp>
          <p:nvSpPr>
            <p:cNvPr id="50" name="Isosceles Triangle 49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91200" y="5791200"/>
            <a:ext cx="516636" cy="228600"/>
            <a:chOff x="1447800" y="5105400"/>
            <a:chExt cx="516636" cy="228600"/>
          </a:xfrm>
        </p:grpSpPr>
        <p:sp>
          <p:nvSpPr>
            <p:cNvPr id="53" name="Isosceles Triangle 52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943600" y="4876800"/>
            <a:ext cx="516636" cy="228600"/>
            <a:chOff x="1447800" y="5105400"/>
            <a:chExt cx="516636" cy="228600"/>
          </a:xfrm>
        </p:grpSpPr>
        <p:sp>
          <p:nvSpPr>
            <p:cNvPr id="56" name="Isosceles Triangle 55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05600" y="5715000"/>
            <a:ext cx="516636" cy="228600"/>
            <a:chOff x="1447800" y="5105400"/>
            <a:chExt cx="516636" cy="228600"/>
          </a:xfrm>
        </p:grpSpPr>
        <p:sp>
          <p:nvSpPr>
            <p:cNvPr id="59" name="Isosceles Triangle 58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48400" y="6096000"/>
            <a:ext cx="516636" cy="228600"/>
            <a:chOff x="1447800" y="5105400"/>
            <a:chExt cx="516636" cy="228600"/>
          </a:xfrm>
        </p:grpSpPr>
        <p:sp>
          <p:nvSpPr>
            <p:cNvPr id="62" name="Isosceles Triangle 61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629400" y="5029200"/>
            <a:ext cx="516636" cy="228600"/>
            <a:chOff x="1447800" y="5105400"/>
            <a:chExt cx="516636" cy="228600"/>
          </a:xfrm>
        </p:grpSpPr>
        <p:sp>
          <p:nvSpPr>
            <p:cNvPr id="65" name="Isosceles Triangle 64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990600" y="4572000"/>
            <a:ext cx="7086600" cy="2057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200400" y="4953000"/>
            <a:ext cx="23622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7010400" y="6248400"/>
            <a:ext cx="516636" cy="228600"/>
            <a:chOff x="1447800" y="5105400"/>
            <a:chExt cx="516636" cy="228600"/>
          </a:xfrm>
        </p:grpSpPr>
        <p:sp>
          <p:nvSpPr>
            <p:cNvPr id="71" name="Isosceles Triangle 70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048000" y="6324600"/>
            <a:ext cx="516636" cy="228600"/>
            <a:chOff x="1447800" y="5105400"/>
            <a:chExt cx="516636" cy="228600"/>
          </a:xfrm>
        </p:grpSpPr>
        <p:sp>
          <p:nvSpPr>
            <p:cNvPr id="74" name="Isosceles Triangle 73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43000" y="5867400"/>
            <a:ext cx="516636" cy="228600"/>
            <a:chOff x="1447800" y="5105400"/>
            <a:chExt cx="516636" cy="228600"/>
          </a:xfrm>
        </p:grpSpPr>
        <p:sp>
          <p:nvSpPr>
            <p:cNvPr id="77" name="Isosceles Triangle 76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219200" y="4648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895600" y="5105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" name="Oval 80"/>
          <p:cNvSpPr/>
          <p:nvPr/>
        </p:nvSpPr>
        <p:spPr>
          <a:xfrm>
            <a:off x="4724400" y="4648200"/>
            <a:ext cx="2743200" cy="18288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6324600" y="5410200"/>
            <a:ext cx="516636" cy="228600"/>
            <a:chOff x="1447800" y="5105400"/>
            <a:chExt cx="516636" cy="228600"/>
          </a:xfrm>
        </p:grpSpPr>
        <p:sp>
          <p:nvSpPr>
            <p:cNvPr id="83" name="Isosceles Triangle 82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410200" y="6096000"/>
            <a:ext cx="516636" cy="228600"/>
            <a:chOff x="1447800" y="5105400"/>
            <a:chExt cx="516636" cy="228600"/>
          </a:xfrm>
        </p:grpSpPr>
        <p:sp>
          <p:nvSpPr>
            <p:cNvPr id="86" name="Isosceles Triangle 85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467600" y="5943600"/>
            <a:ext cx="516636" cy="228600"/>
            <a:chOff x="1447800" y="5105400"/>
            <a:chExt cx="516636" cy="228600"/>
          </a:xfrm>
        </p:grpSpPr>
        <p:sp>
          <p:nvSpPr>
            <p:cNvPr id="89" name="Isosceles Triangle 88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467600" y="4876800"/>
            <a:ext cx="516636" cy="228600"/>
            <a:chOff x="1447800" y="5105400"/>
            <a:chExt cx="516636" cy="228600"/>
          </a:xfrm>
        </p:grpSpPr>
        <p:sp>
          <p:nvSpPr>
            <p:cNvPr id="92" name="Isosceles Triangle 91"/>
            <p:cNvSpPr/>
            <p:nvPr/>
          </p:nvSpPr>
          <p:spPr>
            <a:xfrm rot="16200000">
              <a:off x="1773936" y="51435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447800" y="5105400"/>
              <a:ext cx="3810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934200" y="4572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98" name="Straight Arrow Connector 97"/>
          <p:cNvCxnSpPr>
            <a:cxnSpLocks/>
          </p:cNvCxnSpPr>
          <p:nvPr/>
        </p:nvCxnSpPr>
        <p:spPr>
          <a:xfrm>
            <a:off x="4843272" y="4895910"/>
            <a:ext cx="185928" cy="36189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343400" y="4495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baseline="-25000" dirty="0">
                <a:solidFill>
                  <a:srgbClr val="FF0000"/>
                </a:solidFill>
              </a:rPr>
              <a:t>1∩2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Web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Lawrence and Giles</a:t>
            </a:r>
            <a:r>
              <a:rPr lang="en-US" baseline="30000" dirty="0"/>
              <a:t>1</a:t>
            </a:r>
            <a:r>
              <a:rPr lang="en-US" dirty="0"/>
              <a:t> used capture-recapture method to estimate web page population</a:t>
            </a:r>
          </a:p>
          <a:p>
            <a:pPr lvl="1"/>
            <a:r>
              <a:rPr lang="en-US" dirty="0"/>
              <a:t>Submitted 575 queries to sets of 2 search engines</a:t>
            </a:r>
          </a:p>
          <a:p>
            <a:pPr lvl="1"/>
            <a:r>
              <a:rPr lang="en-US" dirty="0"/>
              <a:t>S1 = All pages returned by SE1</a:t>
            </a:r>
          </a:p>
          <a:p>
            <a:pPr lvl="1"/>
            <a:r>
              <a:rPr lang="en-US" dirty="0"/>
              <a:t>S2 = All pages returned by SE2</a:t>
            </a:r>
          </a:p>
          <a:p>
            <a:pPr lvl="1"/>
            <a:r>
              <a:rPr lang="en-US" dirty="0"/>
              <a:t>S1∩2 = All pages returned by both SE1 and SE2</a:t>
            </a:r>
          </a:p>
          <a:p>
            <a:pPr lvl="1"/>
            <a:r>
              <a:rPr lang="en-US" dirty="0"/>
              <a:t>Size of indexable Web (N) = S</a:t>
            </a:r>
            <a:r>
              <a:rPr lang="en-US" baseline="-25000" dirty="0"/>
              <a:t>1</a:t>
            </a:r>
            <a:r>
              <a:rPr lang="en-US" dirty="0"/>
              <a:t> × S</a:t>
            </a:r>
            <a:r>
              <a:rPr lang="en-US" baseline="-25000" dirty="0"/>
              <a:t>2</a:t>
            </a:r>
            <a:r>
              <a:rPr lang="en-US" dirty="0"/>
              <a:t>/S</a:t>
            </a:r>
            <a:r>
              <a:rPr lang="en-US" baseline="-25000" dirty="0"/>
              <a:t>1∩2</a:t>
            </a:r>
            <a:r>
              <a:rPr lang="en-US" dirty="0"/>
              <a:t> </a:t>
            </a:r>
          </a:p>
          <a:p>
            <a:r>
              <a:rPr lang="en-US" dirty="0"/>
              <a:t>Estimated size of indexable Web in 1998 = 320 million pages</a:t>
            </a:r>
          </a:p>
          <a:p>
            <a:r>
              <a:rPr lang="en-US" dirty="0"/>
              <a:t>Recent measurements using similar methods find lower bound of 5.2 billion pages</a:t>
            </a:r>
            <a:r>
              <a:rPr lang="en-US" baseline="30000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Lawrence &amp; Giles, Searching the World Wide Web, </a:t>
            </a:r>
            <a:r>
              <a:rPr lang="en-US" sz="1600" i="1" dirty="0"/>
              <a:t>Science</a:t>
            </a:r>
            <a:r>
              <a:rPr lang="en-US" sz="1600" dirty="0"/>
              <a:t>, 1998</a:t>
            </a:r>
          </a:p>
          <a:p>
            <a:pPr algn="ctr"/>
            <a:r>
              <a:rPr lang="en-US" sz="1600" baseline="30000" dirty="0"/>
              <a:t>2</a:t>
            </a:r>
            <a:r>
              <a:rPr lang="en-US" sz="1600" dirty="0"/>
              <a:t>http://www.worldwodewebsize.com/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EB71-CCC5-447A-9183-5EFF5BE7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Estimate using Lawrence and Giles method with Google and Bing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69E8C-5616-49BF-9798-EC9BD97CE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9241"/>
            <a:ext cx="6868484" cy="4725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851CAD-AC35-4873-922E-0A840F78B15B}"/>
              </a:ext>
            </a:extLst>
          </p:cNvPr>
          <p:cNvSpPr txBox="1"/>
          <p:nvPr/>
        </p:nvSpPr>
        <p:spPr>
          <a:xfrm>
            <a:off x="2590800" y="64770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https://www.worldwidewebsize.com/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AE59E-5311-4F4E-B9D9-FB3243A1FB17}"/>
              </a:ext>
            </a:extLst>
          </p:cNvPr>
          <p:cNvSpPr txBox="1"/>
          <p:nvPr/>
        </p:nvSpPr>
        <p:spPr>
          <a:xfrm>
            <a:off x="6629400" y="4724400"/>
            <a:ext cx="217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At least 5.2 billion</a:t>
            </a:r>
          </a:p>
          <a:p>
            <a:pPr algn="ctr"/>
            <a:r>
              <a:rPr lang="en-US" sz="2000" b="1" dirty="0"/>
              <a:t>pages in Aug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636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8288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This is just a sample of Web Science that we will be examining from a </a:t>
            </a:r>
            <a:r>
              <a:rPr lang="en-US" sz="4000" i="1" dirty="0"/>
              <a:t>computing perspective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Video: Nigel </a:t>
            </a:r>
            <a:r>
              <a:rPr lang="en-US" dirty="0" err="1"/>
              <a:t>Shadbolt</a:t>
            </a:r>
            <a:r>
              <a:rPr lang="en-US" dirty="0"/>
              <a:t> on Web Science (2008)</a:t>
            </a:r>
            <a:br>
              <a:rPr lang="en-US" dirty="0"/>
            </a:br>
            <a:r>
              <a:rPr lang="en-US" dirty="0">
                <a:hlinkClick r:id="rId2"/>
              </a:rPr>
              <a:t> http://webscience.org/webscience.html</a:t>
            </a:r>
            <a:endParaRPr lang="en-US" dirty="0"/>
          </a:p>
          <a:p>
            <a:r>
              <a:rPr lang="en-US" dirty="0"/>
              <a:t>Slides: “What is Web Science?” by Carr, Pope, Hall, </a:t>
            </a:r>
            <a:r>
              <a:rPr lang="en-US" dirty="0" err="1"/>
              <a:t>Shadbolt</a:t>
            </a:r>
            <a:r>
              <a:rPr lang="en-US" dirty="0"/>
              <a:t> (2008) </a:t>
            </a:r>
            <a:r>
              <a:rPr lang="en-US" dirty="0">
                <a:hlinkClick r:id="rId3"/>
              </a:rPr>
              <a:t>http://www.slideshare.net/lescarr/what-is-web-science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/>
              <a:t>Web Science initiative launched in Nov 2006 by University of Southampton and MIT</a:t>
            </a:r>
          </a:p>
          <a:p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1367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1438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9" y="3276600"/>
            <a:ext cx="13742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76600"/>
            <a:ext cx="145626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76600"/>
            <a:ext cx="15544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" y="5181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Nigel </a:t>
            </a:r>
            <a:r>
              <a:rPr lang="en-US" sz="1600" dirty="0" err="1"/>
              <a:t>Shadbolt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518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Tim Berners-Lee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518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Wendy Hall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518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James </a:t>
            </a:r>
            <a:r>
              <a:rPr lang="en-US" sz="1600" dirty="0" err="1"/>
              <a:t>Hendler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518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Daniel </a:t>
            </a:r>
            <a:r>
              <a:rPr lang="en-US" sz="1600" dirty="0" err="1"/>
              <a:t>Weitzer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6324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Images from </a:t>
            </a:r>
            <a:r>
              <a:rPr lang="en-US" dirty="0">
                <a:hlinkClick r:id="rId7"/>
              </a:rPr>
              <a:t>http://webscience.org/people.html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Degrees in Web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Undergrad BS in Information Technology and Web Science at Rensselaer Polytechnic Institute</a:t>
            </a:r>
          </a:p>
          <a:p>
            <a:r>
              <a:rPr lang="en-US" dirty="0"/>
              <a:t>MS degree in Web Science at</a:t>
            </a:r>
          </a:p>
          <a:p>
            <a:pPr lvl="1"/>
            <a:r>
              <a:rPr lang="en-US" dirty="0"/>
              <a:t>University of Southampton</a:t>
            </a:r>
          </a:p>
          <a:p>
            <a:pPr lvl="1"/>
            <a:r>
              <a:rPr lang="en-US" dirty="0"/>
              <a:t>University of San Francisco</a:t>
            </a:r>
          </a:p>
          <a:p>
            <a:pPr lvl="1"/>
            <a:r>
              <a:rPr lang="en-US" dirty="0"/>
              <a:t>Aristotle University of Thessaloniki</a:t>
            </a:r>
          </a:p>
          <a:p>
            <a:pPr lvl="1"/>
            <a:r>
              <a:rPr lang="en-US" dirty="0"/>
              <a:t>RPI (Web Science emphasis)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361950"/>
            <a:ext cx="7867650" cy="613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5638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Communications of the ACM</a:t>
            </a:r>
            <a:br>
              <a:rPr lang="en-US" sz="1600" i="1" dirty="0"/>
            </a:br>
            <a:r>
              <a:rPr lang="en-US" sz="1600" i="1" dirty="0"/>
              <a:t>July 2008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93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“Given the breadth of the Web and its inherently multi-user (social) nature, its </a:t>
            </a:r>
            <a:r>
              <a:rPr lang="en-US" sz="2800" b="1" dirty="0"/>
              <a:t>science is necessarily interdisciplinary</a:t>
            </a:r>
            <a:r>
              <a:rPr lang="en-US" sz="2800" dirty="0"/>
              <a:t>, involving at least mathematics, CS, artificial intelligence, sociology, psychology, biology, and economics. We invite computer scientists to </a:t>
            </a:r>
            <a:r>
              <a:rPr lang="en-US" sz="2800" b="1" dirty="0"/>
              <a:t>expand the discipline </a:t>
            </a:r>
            <a:r>
              <a:rPr lang="en-US" sz="2800" dirty="0"/>
              <a:t>by addressing the challenges following from the widespread adoption of the Web and its profound influence on social structures, political systems, commercial organizations, and educational institutions.”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Science is Interdisciplinary</a:t>
            </a:r>
          </a:p>
        </p:txBody>
      </p:sp>
      <p:pic>
        <p:nvPicPr>
          <p:cNvPr id="2054" name="Picture 6" descr="http://www.soc-inform4.narod.ru/col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143625" cy="44672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64008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O'Hara and Hall, </a:t>
            </a:r>
            <a:r>
              <a:rPr lang="en-US" sz="1600" i="1" dirty="0"/>
              <a:t>Web Science</a:t>
            </a:r>
            <a:r>
              <a:rPr lang="en-US" sz="1600" dirty="0"/>
              <a:t>, ALT Online Newsletter, May 6, 2008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7187A7D8-08B2-4F8B-8F7A-1E255DCD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Science by another name?</a:t>
            </a:r>
          </a:p>
        </p:txBody>
      </p:sp>
      <p:pic>
        <p:nvPicPr>
          <p:cNvPr id="46082" name="Picture 3" descr="data-scientist.jpeg">
            <a:extLst>
              <a:ext uri="{FF2B5EF4-FFF2-40B4-BE49-F238E27FC236}">
                <a16:creationId xmlns:a16="http://schemas.microsoft.com/office/drawing/2014/main" id="{924D81B4-4AA6-41D8-933C-972A47F40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484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>
            <a:extLst>
              <a:ext uri="{FF2B5EF4-FFF2-40B4-BE49-F238E27FC236}">
                <a16:creationId xmlns:a16="http://schemas.microsoft.com/office/drawing/2014/main" id="{E0C40CB9-DCEB-43C9-BC2E-21FCE7F13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400800"/>
            <a:ext cx="3957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hlinkClick r:id="rId3"/>
              </a:rPr>
              <a:t>https://twitter.com/dataiku/status/817435065777012736</a:t>
            </a:r>
            <a:r>
              <a:rPr lang="en-US" altLang="en-US" sz="1200" dirty="0"/>
              <a:t> </a:t>
            </a:r>
          </a:p>
        </p:txBody>
      </p:sp>
      <p:sp>
        <p:nvSpPr>
          <p:cNvPr id="46084" name="TextBox 5">
            <a:extLst>
              <a:ext uri="{FF2B5EF4-FFF2-40B4-BE49-F238E27FC236}">
                <a16:creationId xmlns:a16="http://schemas.microsoft.com/office/drawing/2014/main" id="{55BD3B0E-A49B-4192-BC6B-6A5D578F0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2057400"/>
            <a:ext cx="381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/>
              <a:t>Web science</a:t>
            </a:r>
          </a:p>
          <a:p>
            <a:pPr eaLnBrk="1" hangingPunct="1"/>
            <a:r>
              <a:rPr lang="en-US" altLang="en-US" sz="3200" dirty="0"/>
              <a:t>Network science</a:t>
            </a:r>
          </a:p>
          <a:p>
            <a:pPr eaLnBrk="1" hangingPunct="1"/>
            <a:r>
              <a:rPr lang="en-US" altLang="en-US" sz="3200" dirty="0"/>
              <a:t>Data science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of study: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is the Web </a:t>
            </a:r>
            <a:r>
              <a:rPr lang="en-US" b="1" dirty="0"/>
              <a:t>structured</a:t>
            </a:r>
            <a:r>
              <a:rPr lang="en-US" dirty="0"/>
              <a:t>?  What is its </a:t>
            </a:r>
            <a:r>
              <a:rPr lang="en-US" b="1" dirty="0"/>
              <a:t>size</a:t>
            </a:r>
            <a:r>
              <a:rPr lang="en-US" dirty="0"/>
              <a:t>?</a:t>
            </a:r>
          </a:p>
          <a:p>
            <a:r>
              <a:rPr lang="en-US" dirty="0"/>
              <a:t>How can </a:t>
            </a:r>
            <a:r>
              <a:rPr lang="en-US" b="1" dirty="0"/>
              <a:t>unstructured</a:t>
            </a:r>
            <a:r>
              <a:rPr lang="en-US" dirty="0"/>
              <a:t> </a:t>
            </a:r>
            <a:r>
              <a:rPr lang="en-US" b="1" dirty="0"/>
              <a:t>data</a:t>
            </a:r>
            <a:r>
              <a:rPr lang="en-US" dirty="0"/>
              <a:t> mined from the Web be combined in meaningful ways?</a:t>
            </a:r>
          </a:p>
          <a:p>
            <a:r>
              <a:rPr lang="en-US" dirty="0"/>
              <a:t>How does </a:t>
            </a:r>
            <a:r>
              <a:rPr lang="en-US" b="1" dirty="0"/>
              <a:t>information/misinformation</a:t>
            </a:r>
            <a:r>
              <a:rPr lang="en-US" dirty="0"/>
              <a:t> spread on the Web?  How can we discover its </a:t>
            </a:r>
            <a:r>
              <a:rPr lang="en-US" b="1" dirty="0"/>
              <a:t>origin</a:t>
            </a:r>
            <a:r>
              <a:rPr lang="en-US" dirty="0"/>
              <a:t>?</a:t>
            </a:r>
          </a:p>
          <a:p>
            <a:r>
              <a:rPr lang="en-US" dirty="0"/>
              <a:t>How can the Web used to effectively harness the </a:t>
            </a:r>
            <a:r>
              <a:rPr lang="en-US" b="1" dirty="0"/>
              <a:t>collective intelligence</a:t>
            </a:r>
            <a:r>
              <a:rPr lang="en-US" dirty="0"/>
              <a:t> of its users?</a:t>
            </a:r>
          </a:p>
          <a:p>
            <a:r>
              <a:rPr lang="en-US" dirty="0"/>
              <a:t>How can </a:t>
            </a:r>
            <a:r>
              <a:rPr lang="en-US" b="1" dirty="0"/>
              <a:t>trust</a:t>
            </a:r>
            <a:r>
              <a:rPr lang="en-US" dirty="0"/>
              <a:t> be measured on the Web?</a:t>
            </a:r>
          </a:p>
          <a:p>
            <a:r>
              <a:rPr lang="en-US" dirty="0"/>
              <a:t>How can </a:t>
            </a:r>
            <a:r>
              <a:rPr lang="en-US" b="1" dirty="0"/>
              <a:t>privacy</a:t>
            </a:r>
            <a:r>
              <a:rPr lang="en-US" dirty="0"/>
              <a:t> be maintained on the Web?</a:t>
            </a:r>
          </a:p>
          <a:p>
            <a:r>
              <a:rPr lang="en-US" dirty="0"/>
              <a:t>What do events gathered from </a:t>
            </a:r>
            <a:r>
              <a:rPr lang="en-US" b="1" dirty="0"/>
              <a:t>online social networks </a:t>
            </a:r>
            <a:r>
              <a:rPr lang="en-US" dirty="0"/>
              <a:t>tell us about the human condition?</a:t>
            </a:r>
          </a:p>
          <a:p>
            <a:r>
              <a:rPr lang="en-US" dirty="0"/>
              <a:t>Has the Web changed how humans </a:t>
            </a:r>
            <a:r>
              <a:rPr lang="en-US" b="1" dirty="0"/>
              <a:t>think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524000"/>
            <a:ext cx="6019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447800" y="2514600"/>
            <a:ext cx="5562600" cy="1676400"/>
          </a:xfrm>
          <a:prstGeom prst="wedgeRoundRectCallout">
            <a:avLst>
              <a:gd name="adj1" fmla="val -12759"/>
              <a:gd name="adj2" fmla="val -79969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Why is this important?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Huge implications for web search!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39193</TotalTime>
  <Words>1249</Words>
  <Application>Microsoft Office PowerPoint</Application>
  <PresentationFormat>On-screen Show (4:3)</PresentationFormat>
  <Paragraphs>135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Office Theme</vt:lpstr>
      <vt:lpstr>Visio</vt:lpstr>
      <vt:lpstr>Introduction to Web Science</vt:lpstr>
      <vt:lpstr>PowerPoint Presentation</vt:lpstr>
      <vt:lpstr>Background</vt:lpstr>
      <vt:lpstr>Degrees in Web Science</vt:lpstr>
      <vt:lpstr>PowerPoint Presentation</vt:lpstr>
      <vt:lpstr>PowerPoint Presentation</vt:lpstr>
      <vt:lpstr>Web Science is Interdisciplinary</vt:lpstr>
      <vt:lpstr>Science by another name?</vt:lpstr>
      <vt:lpstr>Some questions of study:  </vt:lpstr>
      <vt:lpstr>How is the Web structured?</vt:lpstr>
      <vt:lpstr>Web Graph</vt:lpstr>
      <vt:lpstr>Small World Network</vt:lpstr>
      <vt:lpstr>Bow-Tie Structure of the Web</vt:lpstr>
      <vt:lpstr>Bow-Tie Structure</vt:lpstr>
      <vt:lpstr>Web Structure’s Implications</vt:lpstr>
      <vt:lpstr>How large is the Web?</vt:lpstr>
      <vt:lpstr>How did Google discover all these URLs? By crawling the web</vt:lpstr>
      <vt:lpstr>Web Crawler</vt:lpstr>
      <vt:lpstr>Problems with Web Crawling</vt:lpstr>
      <vt:lpstr>What Counts?</vt:lpstr>
      <vt:lpstr>Some Observations</vt:lpstr>
      <vt:lpstr>Capture-Recapture Method</vt:lpstr>
      <vt:lpstr>Estimate Web Population</vt:lpstr>
      <vt:lpstr>Estimate using Lawrence and Giles method with Google and Bing</vt:lpstr>
      <vt:lpstr>PowerPoint Presentation</vt:lpstr>
      <vt:lpstr>More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161</cp:revision>
  <dcterms:created xsi:type="dcterms:W3CDTF">2011-01-04T16:11:25Z</dcterms:created>
  <dcterms:modified xsi:type="dcterms:W3CDTF">2019-08-28T17:52:24Z</dcterms:modified>
</cp:coreProperties>
</file>