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4" r:id="rId3"/>
    <p:sldId id="353" r:id="rId4"/>
    <p:sldId id="274" r:id="rId5"/>
    <p:sldId id="275" r:id="rId6"/>
    <p:sldId id="276" r:id="rId7"/>
    <p:sldId id="277" r:id="rId8"/>
    <p:sldId id="285" r:id="rId9"/>
    <p:sldId id="283" r:id="rId10"/>
    <p:sldId id="271" r:id="rId11"/>
    <p:sldId id="272" r:id="rId12"/>
    <p:sldId id="273" r:id="rId13"/>
    <p:sldId id="279" r:id="rId14"/>
    <p:sldId id="280" r:id="rId15"/>
    <p:sldId id="354" r:id="rId16"/>
    <p:sldId id="355" r:id="rId17"/>
    <p:sldId id="356" r:id="rId18"/>
    <p:sldId id="320" r:id="rId19"/>
    <p:sldId id="357" r:id="rId20"/>
    <p:sldId id="358" r:id="rId21"/>
    <p:sldId id="3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8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6CCEF-2811-4684-B404-3C2264277512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2363E-5BCE-41A0-B001-0F22CC3E72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32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BitTorrent</a:t>
            </a:r>
            <a:r>
              <a:rPr lang="en-US" dirty="0"/>
              <a:t> – accounts for about half of all Internet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614A-E43D-4BEF-81EA-A51D801D1AB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>
            <a:extLst>
              <a:ext uri="{FF2B5EF4-FFF2-40B4-BE49-F238E27FC236}">
                <a16:creationId xmlns:a16="http://schemas.microsoft.com/office/drawing/2014/main" id="{6A9C77CF-5786-45DF-BA11-F38E6E7F853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Rectangle 3">
            <a:extLst>
              <a:ext uri="{FF2B5EF4-FFF2-40B4-BE49-F238E27FC236}">
                <a16:creationId xmlns:a16="http://schemas.microsoft.com/office/drawing/2014/main" id="{C32C254D-8749-4947-AA73-BDDD8FFEC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TR/webarch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3.org/TR/webarch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webarch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URI_Euler_Diagram_no_lone_URIs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URI_scheme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url.haxx.se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halloffame.org/blog/2014/12/10/internet-hall-fame-news-highlight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et_Protocol_Suite" TargetMode="External"/><Relationship Id="rId2" Type="http://schemas.openxmlformats.org/officeDocument/2006/relationships/hyperlink" Target="http://en.wikipedia.org/wiki/Computer_networ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Interne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ist_of_TCP_and_UDP_port_number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cs.harding.edu/fmccown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hyperlink" Target="http://en.wikipedia.org/wiki/Domain_Name_System" TargetMode="Externa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6.xml"/><Relationship Id="rId17" Type="http://schemas.openxmlformats.org/officeDocument/2006/relationships/hyperlink" Target="http://en.wikipedia.org/wiki/DNS_cache_poisoning" TargetMode="External"/><Relationship Id="rId2" Type="http://schemas.openxmlformats.org/officeDocument/2006/relationships/tags" Target="../tags/tag13.xml"/><Relationship Id="rId16" Type="http://schemas.openxmlformats.org/officeDocument/2006/relationships/hyperlink" Target="http://www.hulu.com/" TargetMode="Externa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hyperlink" Target="http://www.cnn.com/" TargetMode="Externa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hyperlink" Target="http://www.google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10" Type="http://schemas.openxmlformats.org/officeDocument/2006/relationships/tags" Target="../tags/tag32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13000" t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b="1" dirty="0"/>
              <a:t>Web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McCown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Formal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HTTP defined by Request for Comments (RFCs) 1945, 2068, and 2616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Other RFCs for defining URLs (1736, 1738), URIs (1630, 2396), etc.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Web architecture defined in W3C’s </a:t>
            </a:r>
            <a:r>
              <a:rPr lang="en-US" sz="2800" i="1" dirty="0"/>
              <a:t>The Architecture of the World Wide Web, Volume One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hlinkClick r:id="rId2"/>
              </a:rPr>
              <a:t>http://www.w3.org/TR/webarch/</a:t>
            </a:r>
            <a:r>
              <a:rPr lang="en-US" sz="2400" dirty="0"/>
              <a:t>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Definition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1828800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“The </a:t>
            </a:r>
            <a:r>
              <a:rPr lang="en-US" sz="2400" b="1" i="1" dirty="0"/>
              <a:t>World Wide Web</a:t>
            </a:r>
            <a:r>
              <a:rPr lang="en-US" sz="2400" dirty="0"/>
              <a:t> (</a:t>
            </a:r>
            <a:r>
              <a:rPr lang="en-US" sz="2400" b="1" i="1" dirty="0"/>
              <a:t>WWW</a:t>
            </a:r>
            <a:r>
              <a:rPr lang="en-US" sz="2400" dirty="0"/>
              <a:t>, or simply </a:t>
            </a:r>
            <a:r>
              <a:rPr lang="en-US" sz="2400" b="1" i="1" dirty="0"/>
              <a:t>Web</a:t>
            </a:r>
            <a:r>
              <a:rPr lang="en-US" sz="2400" dirty="0"/>
              <a:t>) is an information space in which the items of interest, referred to as </a:t>
            </a:r>
            <a:r>
              <a:rPr lang="en-US" sz="2400" b="1" dirty="0"/>
              <a:t>resources</a:t>
            </a:r>
            <a:r>
              <a:rPr lang="en-US" sz="2400" dirty="0"/>
              <a:t>, are identified by global identifiers called Uniform Resource Identifiers (</a:t>
            </a:r>
            <a:r>
              <a:rPr lang="en-US" sz="2400" b="1" i="1" dirty="0"/>
              <a:t>URI</a:t>
            </a:r>
            <a:r>
              <a:rPr lang="en-US" sz="2400" dirty="0"/>
              <a:t>).” – W3C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6553200"/>
            <a:ext cx="586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http://www.w3.org/TR/webarch/</a:t>
            </a:r>
            <a:endParaRPr lang="en-US" sz="1400" dirty="0"/>
          </a:p>
        </p:txBody>
      </p:sp>
      <p:pic>
        <p:nvPicPr>
          <p:cNvPr id="7" name="Picture 2" descr="A resource (Oaxaca Weather Info) is identified by a particular URI and is represented by pseudo-HTML cont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4419600" cy="4796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URIs, Resources, and Representations</a:t>
            </a:r>
          </a:p>
        </p:txBody>
      </p:sp>
      <p:pic>
        <p:nvPicPr>
          <p:cNvPr id="53250" name="Picture 2" descr="A resource (Oaxaca Weather Info) is identified by a particular URI and is represented by pseudo-HTML cont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419600" cy="47960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6553200"/>
            <a:ext cx="586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http://www.w3.org/TR/webarch/</a:t>
            </a:r>
            <a:endParaRPr lang="en-US" sz="14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81600" y="1828800"/>
            <a:ext cx="3733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dirty="0"/>
              <a:t> URIs </a:t>
            </a:r>
            <a:r>
              <a:rPr lang="en-US" sz="2400" i="1" dirty="0"/>
              <a:t>identify</a:t>
            </a:r>
            <a:r>
              <a:rPr lang="en-US" sz="2400" dirty="0"/>
              <a:t> Resources</a:t>
            </a:r>
          </a:p>
          <a:p>
            <a:pPr>
              <a:buFontTx/>
              <a:buChar char="•"/>
            </a:pPr>
            <a:r>
              <a:rPr lang="en-US" sz="2400" dirty="0"/>
              <a:t> Representations </a:t>
            </a:r>
            <a:r>
              <a:rPr lang="en-US" sz="2400" i="1" dirty="0"/>
              <a:t>represent </a:t>
            </a:r>
            <a:r>
              <a:rPr lang="en-US" sz="2400" dirty="0"/>
              <a:t>Resources</a:t>
            </a:r>
          </a:p>
          <a:p>
            <a:pPr>
              <a:buFontTx/>
              <a:buChar char="•"/>
            </a:pPr>
            <a:r>
              <a:rPr lang="en-US" sz="2400" dirty="0"/>
              <a:t> When URIs are </a:t>
            </a:r>
            <a:r>
              <a:rPr lang="en-US" sz="2400" dirty="0" err="1"/>
              <a:t>dereferenced</a:t>
            </a:r>
            <a:r>
              <a:rPr lang="en-US" sz="2400" dirty="0"/>
              <a:t>, they return representations (not resources)</a:t>
            </a:r>
          </a:p>
          <a:p>
            <a:pPr>
              <a:buFontTx/>
              <a:buChar char="•"/>
            </a:pPr>
            <a:r>
              <a:rPr lang="en-US" sz="2400" dirty="0"/>
              <a:t> Different representations may be returned for the same URI (e.g., English vs. French version)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</a:t>
            </a:r>
            <a:r>
              <a:rPr lang="en-US" dirty="0" err="1"/>
              <a:t>URx</a:t>
            </a:r>
            <a:r>
              <a:rPr lang="en-US" dirty="0"/>
              <a:t>?</a:t>
            </a:r>
          </a:p>
        </p:txBody>
      </p:sp>
      <p:pic>
        <p:nvPicPr>
          <p:cNvPr id="54274" name="Picture 2" descr="File:URI Euler Diagram no lone URI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5058920" cy="304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6474023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Figure: </a:t>
            </a:r>
            <a:r>
              <a:rPr lang="en-US" sz="1400" dirty="0">
                <a:hlinkClick r:id="rId3"/>
              </a:rPr>
              <a:t>http://en.wikipedia.org/wiki/File:URI_Euler_Diagram_no_lone_URIs.svg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41910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URI</a:t>
            </a:r>
            <a:r>
              <a:rPr lang="en-US" sz="2400" dirty="0"/>
              <a:t> - String of chars used to identify a name or resource</a:t>
            </a:r>
            <a:br>
              <a:rPr lang="en-US" sz="2400" dirty="0"/>
            </a:br>
            <a:r>
              <a:rPr lang="en-US" sz="2400" dirty="0"/>
              <a:t>	on the Internet</a:t>
            </a:r>
          </a:p>
          <a:p>
            <a:r>
              <a:rPr lang="en-US" sz="2400" b="1" dirty="0"/>
              <a:t>URL</a:t>
            </a:r>
            <a:r>
              <a:rPr lang="en-US" sz="2400" dirty="0"/>
              <a:t> - Where to find a resource</a:t>
            </a:r>
          </a:p>
          <a:p>
            <a:r>
              <a:rPr lang="en-US" sz="2400" b="1" dirty="0"/>
              <a:t>URN</a:t>
            </a:r>
            <a:r>
              <a:rPr lang="en-US" sz="2400" dirty="0"/>
              <a:t> - Name of a resource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 Components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2057400"/>
            <a:ext cx="8780463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ourier New" pitchFamily="20" charset="0"/>
              </a:rPr>
              <a:t>  foo://username:password@example.com:8042/over/there/index.dtb;type=animal?name=ferret#nose</a:t>
            </a:r>
          </a:p>
          <a:p>
            <a:r>
              <a:rPr lang="en-US" sz="1200" dirty="0">
                <a:latin typeface="Courier New" pitchFamily="20" charset="0"/>
              </a:rPr>
              <a:t>  \ /   \________________/\_________/ \__/            \___/ \_/ \_________/ \_________/ \__/</a:t>
            </a:r>
          </a:p>
          <a:p>
            <a:r>
              <a:rPr lang="en-US" sz="1200" dirty="0">
                <a:latin typeface="Courier New" pitchFamily="20" charset="0"/>
              </a:rPr>
              <a:t>   |           |               |       |                |    |       |           |       |</a:t>
            </a:r>
          </a:p>
          <a:p>
            <a:r>
              <a:rPr lang="en-US" sz="1200" dirty="0">
                <a:latin typeface="Courier New" pitchFamily="20" charset="0"/>
              </a:rPr>
              <a:t>   |       </a:t>
            </a:r>
            <a:r>
              <a:rPr lang="en-US" sz="1200" dirty="0" err="1">
                <a:latin typeface="Courier New" pitchFamily="20" charset="0"/>
              </a:rPr>
              <a:t>userinfo</a:t>
            </a:r>
            <a:r>
              <a:rPr lang="en-US" sz="1200" dirty="0">
                <a:latin typeface="Courier New" pitchFamily="20" charset="0"/>
              </a:rPr>
              <a:t>         hostname  port              |    |       parameter query  fragment</a:t>
            </a:r>
          </a:p>
          <a:p>
            <a:r>
              <a:rPr lang="en-US" sz="1200" dirty="0">
                <a:latin typeface="Courier New" pitchFamily="20" charset="0"/>
              </a:rPr>
              <a:t>   |    \_______________________________/ \_____________|____|____________/</a:t>
            </a:r>
          </a:p>
          <a:p>
            <a:r>
              <a:rPr lang="en-US" sz="1200" dirty="0">
                <a:latin typeface="Courier New" pitchFamily="20" charset="0"/>
              </a:rPr>
              <a:t>scheme                  |                               | |  |</a:t>
            </a:r>
          </a:p>
          <a:p>
            <a:r>
              <a:rPr lang="en-US" sz="1200" dirty="0">
                <a:latin typeface="Courier New" pitchFamily="20" charset="0"/>
              </a:rPr>
              <a:t>   |                authority                           |path|</a:t>
            </a:r>
          </a:p>
          <a:p>
            <a:r>
              <a:rPr lang="en-US" sz="1200" dirty="0">
                <a:latin typeface="Courier New" pitchFamily="20" charset="0"/>
              </a:rPr>
              <a:t>   |                                                    |    |</a:t>
            </a:r>
          </a:p>
          <a:p>
            <a:r>
              <a:rPr lang="en-US" sz="1200" dirty="0">
                <a:latin typeface="Courier New" pitchFamily="20" charset="0"/>
              </a:rPr>
              <a:t>   |            path                       interpretable as filename</a:t>
            </a:r>
          </a:p>
          <a:p>
            <a:r>
              <a:rPr lang="en-US" sz="1200" dirty="0">
                <a:latin typeface="Courier New" pitchFamily="20" charset="0"/>
              </a:rPr>
              <a:t>   |   ___________|____________                              |</a:t>
            </a:r>
          </a:p>
          <a:p>
            <a:r>
              <a:rPr lang="en-US" sz="1200" dirty="0">
                <a:latin typeface="Courier New" pitchFamily="20" charset="0"/>
              </a:rPr>
              <a:t>  / \ /                        \                             |</a:t>
            </a:r>
          </a:p>
          <a:p>
            <a:r>
              <a:rPr lang="en-US" sz="1200" dirty="0">
                <a:latin typeface="Courier New" pitchFamily="20" charset="0"/>
              </a:rPr>
              <a:t>  </a:t>
            </a:r>
            <a:r>
              <a:rPr lang="en-US" sz="1200" dirty="0" err="1">
                <a:latin typeface="Courier New" pitchFamily="20" charset="0"/>
              </a:rPr>
              <a:t>urn:example:animal:ferret:nose</a:t>
            </a:r>
            <a:r>
              <a:rPr lang="en-US" sz="1200" dirty="0">
                <a:latin typeface="Courier New" pitchFamily="20" charset="0"/>
              </a:rPr>
              <a:t>               interpretable as extension</a:t>
            </a:r>
          </a:p>
          <a:p>
            <a:endParaRPr lang="en-US" sz="1200" dirty="0">
              <a:latin typeface="Courier New" pitchFamily="2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474023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Figure: </a:t>
            </a:r>
            <a:r>
              <a:rPr lang="en-US" sz="1400" dirty="0">
                <a:hlinkClick r:id="rId2"/>
              </a:rPr>
              <a:t>http://en.wikipedia.org/wiki/URI_scheme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4724400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examples: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http://example.org/absolute/path/to/resource.txt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ftp://example.org/resource.txt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urn:issn:1535-3613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68C5-CBF7-4A61-A43B-D4E99F1A3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with curl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52750-E55D-4AD8-97B6-FD44DCB5AEBB}"/>
              </a:ext>
            </a:extLst>
          </p:cNvPr>
          <p:cNvSpPr txBox="1"/>
          <p:nvPr/>
        </p:nvSpPr>
        <p:spPr>
          <a:xfrm>
            <a:off x="304800" y="1417638"/>
            <a:ext cx="510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$ curl -I https://www.harding.edu/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HTTP/1.1 200 OK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Server: </a:t>
            </a:r>
            <a:r>
              <a:rPr lang="en-US" sz="1600" dirty="0" err="1">
                <a:latin typeface="Consolas" panose="020B0609020204030204" pitchFamily="49" charset="0"/>
              </a:rPr>
              <a:t>nginx</a:t>
            </a:r>
            <a:r>
              <a:rPr lang="en-US" sz="1600" dirty="0">
                <a:latin typeface="Consolas" panose="020B0609020204030204" pitchFamily="49" charset="0"/>
              </a:rPr>
              <a:t>/1.10.3 (Ubuntu)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Date: Wed, 21 Aug 2019 15:18:53 GMT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Content-Type: text/html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Content-Length: 31380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Last-Modified: Wed, 21 Aug 2019 05:16:05 GMT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Connection: keep-alive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ETag</a:t>
            </a:r>
            <a:r>
              <a:rPr lang="en-US" sz="1600" dirty="0">
                <a:latin typeface="Consolas" panose="020B0609020204030204" pitchFamily="49" charset="0"/>
              </a:rPr>
              <a:t>: "5d5cd395-7a94"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Accept-Ranges: bytes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$ curl https://www.harding.edu/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&lt;!DOCTYPE html&gt;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&lt;head&gt;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&lt;meta charset="utf-8"&gt;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&lt;meta http-</a:t>
            </a:r>
            <a:r>
              <a:rPr lang="en-US" sz="1600" dirty="0" err="1">
                <a:latin typeface="Consolas" panose="020B0609020204030204" pitchFamily="49" charset="0"/>
              </a:rPr>
              <a:t>equiv</a:t>
            </a:r>
            <a:r>
              <a:rPr lang="en-US" sz="1600" dirty="0">
                <a:latin typeface="Consolas" panose="020B0609020204030204" pitchFamily="49" charset="0"/>
              </a:rPr>
              <a:t>="X-UA-Compatible" content="IE=edge"&gt;</a:t>
            </a:r>
          </a:p>
          <a:p>
            <a:r>
              <a:rPr lang="en-US" sz="1600" i="1" dirty="0" err="1">
                <a:latin typeface="Consolas" panose="020B0609020204030204" pitchFamily="49" charset="0"/>
              </a:rPr>
              <a:t>Etc</a:t>
            </a:r>
            <a:r>
              <a:rPr lang="en-US" sz="1600" i="1" dirty="0"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DAD7B9-85E9-476D-9B3B-09CC3239E915}"/>
              </a:ext>
            </a:extLst>
          </p:cNvPr>
          <p:cNvSpPr txBox="1"/>
          <p:nvPr/>
        </p:nvSpPr>
        <p:spPr>
          <a:xfrm>
            <a:off x="5715000" y="1633081"/>
            <a:ext cx="2971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curl</a:t>
            </a:r>
            <a:r>
              <a:rPr lang="en-US" sz="3200" dirty="0"/>
              <a:t> is a command-line tool for making HTTP requests</a:t>
            </a:r>
            <a:br>
              <a:rPr lang="en-US" sz="3200" dirty="0"/>
            </a:br>
            <a:r>
              <a:rPr lang="en-US" sz="2400" dirty="0">
                <a:hlinkClick r:id="rId2"/>
              </a:rPr>
              <a:t>https://curl.haxx.se/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DDF28-7787-45B3-9916-A3361D7B9618}"/>
              </a:ext>
            </a:extLst>
          </p:cNvPr>
          <p:cNvSpPr txBox="1"/>
          <p:nvPr/>
        </p:nvSpPr>
        <p:spPr>
          <a:xfrm>
            <a:off x="5562600" y="4763254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Options:</a:t>
            </a:r>
          </a:p>
          <a:p>
            <a:r>
              <a:rPr lang="en-US" dirty="0">
                <a:latin typeface="Consolas" panose="020B0609020204030204" pitchFamily="49" charset="0"/>
              </a:rPr>
              <a:t>-I </a:t>
            </a:r>
            <a:r>
              <a:rPr lang="en-US" dirty="0"/>
              <a:t>: Show header only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: Show header and body</a:t>
            </a:r>
          </a:p>
        </p:txBody>
      </p:sp>
    </p:spTree>
    <p:extLst>
      <p:ext uri="{BB962C8B-B14F-4D97-AF65-F5344CB8AC3E}">
        <p14:creationId xmlns:p14="http://schemas.microsoft.com/office/powerpoint/2010/main" val="4001723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68C5-CBF7-4A61-A43B-D4E99F1A3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All Headers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52750-E55D-4AD8-97B6-FD44DCB5AEBB}"/>
              </a:ext>
            </a:extLst>
          </p:cNvPr>
          <p:cNvSpPr txBox="1"/>
          <p:nvPr/>
        </p:nvSpPr>
        <p:spPr>
          <a:xfrm>
            <a:off x="304800" y="12954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$ curl -vs http://cs.harding.edu/fmccown/</a:t>
            </a:r>
          </a:p>
          <a:p>
            <a:r>
              <a:rPr lang="en-US" sz="1600" dirty="0">
                <a:solidFill>
                  <a:schemeClr val="tx2"/>
                </a:solidFill>
                <a:latin typeface="Consolas" panose="020B0609020204030204" pitchFamily="49" charset="0"/>
              </a:rPr>
              <a:t>*   Trying 10.1.154.3...</a:t>
            </a:r>
          </a:p>
          <a:p>
            <a:r>
              <a:rPr lang="en-US" sz="1600" dirty="0">
                <a:solidFill>
                  <a:schemeClr val="tx2"/>
                </a:solidFill>
                <a:latin typeface="Consolas" panose="020B0609020204030204" pitchFamily="49" charset="0"/>
              </a:rPr>
              <a:t>* TCP_NODELAY set</a:t>
            </a:r>
          </a:p>
          <a:p>
            <a:r>
              <a:rPr lang="en-US" sz="1600" dirty="0">
                <a:solidFill>
                  <a:schemeClr val="tx2"/>
                </a:solidFill>
                <a:latin typeface="Consolas" panose="020B0609020204030204" pitchFamily="49" charset="0"/>
              </a:rPr>
              <a:t>* Connected to cs.harding.edu (10.1.154.3) port 80 (#0)</a:t>
            </a:r>
          </a:p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&gt; GET /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fmccown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/ HTTP/1.1</a:t>
            </a:r>
          </a:p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&gt; Host: cs.harding.edu</a:t>
            </a:r>
          </a:p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&gt; User-Agent: curl/7.55.1</a:t>
            </a:r>
          </a:p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&gt; Accept: */*</a:t>
            </a:r>
          </a:p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&lt; HTTP/1.1 200 OK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&lt; Date: Wed, 21 Aug 2019 15:38:18 GMT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&lt; Server: Apache/2.4.6 (CentOS) OpenSSL/1.0.2k-fips 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&lt; Last-Modified: Wed, 21 Aug 2019 15:29:21 GMT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&lt;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ETag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: "124-590a23cb2b640"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&lt; Accept-Ranges: bytes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&lt; Content-Length: 292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&lt; Content-Type: text/html; charset=UTF-8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&lt;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&lt;!DOCTYPE html&gt;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&lt;html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lang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="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en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"&gt;</a:t>
            </a:r>
          </a:p>
          <a:p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Etc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88EA5EF-4831-421E-BF00-3D8630177FAB}"/>
              </a:ext>
            </a:extLst>
          </p:cNvPr>
          <p:cNvSpPr/>
          <p:nvPr/>
        </p:nvSpPr>
        <p:spPr>
          <a:xfrm>
            <a:off x="6705600" y="1524000"/>
            <a:ext cx="228600" cy="76200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292D8-C1F0-4543-9DFE-44F27F066CDB}"/>
              </a:ext>
            </a:extLst>
          </p:cNvPr>
          <p:cNvSpPr txBox="1"/>
          <p:nvPr/>
        </p:nvSpPr>
        <p:spPr>
          <a:xfrm>
            <a:off x="7086600" y="158183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TCP/IP connection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6685CAC2-3F3E-4887-9728-2755FA5671BA}"/>
              </a:ext>
            </a:extLst>
          </p:cNvPr>
          <p:cNvSpPr/>
          <p:nvPr/>
        </p:nvSpPr>
        <p:spPr>
          <a:xfrm>
            <a:off x="6705600" y="2354262"/>
            <a:ext cx="228600" cy="1074738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AB31DF-FCD2-482D-8B33-76CBF32058E1}"/>
              </a:ext>
            </a:extLst>
          </p:cNvPr>
          <p:cNvSpPr txBox="1"/>
          <p:nvPr/>
        </p:nvSpPr>
        <p:spPr>
          <a:xfrm>
            <a:off x="7086600" y="270696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Request header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12B5BCC-9E6A-416D-AFB3-95EB150A1C34}"/>
              </a:ext>
            </a:extLst>
          </p:cNvPr>
          <p:cNvSpPr/>
          <p:nvPr/>
        </p:nvSpPr>
        <p:spPr>
          <a:xfrm>
            <a:off x="6781800" y="3657600"/>
            <a:ext cx="152400" cy="1905000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3083A-DAB5-4F4B-B262-5B83ECC2E1E1}"/>
              </a:ext>
            </a:extLst>
          </p:cNvPr>
          <p:cNvSpPr txBox="1"/>
          <p:nvPr/>
        </p:nvSpPr>
        <p:spPr>
          <a:xfrm>
            <a:off x="7086600" y="434923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Response header</a:t>
            </a:r>
          </a:p>
        </p:txBody>
      </p:sp>
    </p:spTree>
    <p:extLst>
      <p:ext uri="{BB962C8B-B14F-4D97-AF65-F5344CB8AC3E}">
        <p14:creationId xmlns:p14="http://schemas.microsoft.com/office/powerpoint/2010/main" val="1696432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68C5-CBF7-4A61-A43B-D4E99F1A3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52750-E55D-4AD8-97B6-FD44DCB5AEBB}"/>
              </a:ext>
            </a:extLst>
          </p:cNvPr>
          <p:cNvSpPr txBox="1"/>
          <p:nvPr/>
        </p:nvSpPr>
        <p:spPr>
          <a:xfrm>
            <a:off x="76200" y="1295400"/>
            <a:ext cx="8991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$ curl -vs -d "name=</a:t>
            </a:r>
            <a:r>
              <a:rPr lang="en-US" sz="1600" b="1" dirty="0" err="1">
                <a:latin typeface="Consolas" panose="020B0609020204030204" pitchFamily="49" charset="0"/>
              </a:rPr>
              <a:t>Bob&amp;age</a:t>
            </a:r>
            <a:r>
              <a:rPr lang="en-US" sz="1600" b="1" dirty="0">
                <a:latin typeface="Consolas" panose="020B0609020204030204" pitchFamily="49" charset="0"/>
              </a:rPr>
              <a:t>=21" -X POST https://wp.zybooks.com/form-viewer.php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…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tx2"/>
                </a:solidFill>
                <a:latin typeface="Consolas" panose="020B0609020204030204" pitchFamily="49" charset="0"/>
              </a:rPr>
              <a:t>&gt; POST /form-</a:t>
            </a:r>
            <a:r>
              <a:rPr lang="en-US" sz="1600" dirty="0" err="1">
                <a:solidFill>
                  <a:schemeClr val="tx2"/>
                </a:solidFill>
                <a:latin typeface="Consolas" panose="020B0609020204030204" pitchFamily="49" charset="0"/>
              </a:rPr>
              <a:t>viewer.php</a:t>
            </a:r>
            <a:r>
              <a:rPr lang="en-US" sz="1600" dirty="0">
                <a:solidFill>
                  <a:schemeClr val="tx2"/>
                </a:solidFill>
                <a:latin typeface="Consolas" panose="020B0609020204030204" pitchFamily="49" charset="0"/>
              </a:rPr>
              <a:t> HTTP/1.1</a:t>
            </a:r>
          </a:p>
          <a:p>
            <a:r>
              <a:rPr lang="en-US" sz="1600" dirty="0">
                <a:solidFill>
                  <a:schemeClr val="tx2"/>
                </a:solidFill>
                <a:latin typeface="Consolas" panose="020B0609020204030204" pitchFamily="49" charset="0"/>
              </a:rPr>
              <a:t>&gt; Host: wp.zybooks.com</a:t>
            </a:r>
          </a:p>
          <a:p>
            <a:r>
              <a:rPr lang="en-US" sz="1600" dirty="0">
                <a:solidFill>
                  <a:schemeClr val="tx2"/>
                </a:solidFill>
                <a:latin typeface="Consolas" panose="020B0609020204030204" pitchFamily="49" charset="0"/>
              </a:rPr>
              <a:t>&gt; User-Agent: curl/7.55.1</a:t>
            </a:r>
          </a:p>
          <a:p>
            <a:r>
              <a:rPr lang="en-US" sz="1600" dirty="0">
                <a:solidFill>
                  <a:schemeClr val="tx2"/>
                </a:solidFill>
                <a:latin typeface="Consolas" panose="020B0609020204030204" pitchFamily="49" charset="0"/>
              </a:rPr>
              <a:t>&gt; Accept: */*</a:t>
            </a:r>
          </a:p>
          <a:p>
            <a:r>
              <a:rPr lang="en-US" sz="1600" dirty="0">
                <a:solidFill>
                  <a:schemeClr val="tx2"/>
                </a:solidFill>
                <a:latin typeface="Consolas" panose="020B0609020204030204" pitchFamily="49" charset="0"/>
              </a:rPr>
              <a:t>&gt; Content-Length: 15</a:t>
            </a:r>
          </a:p>
          <a:p>
            <a:r>
              <a:rPr lang="en-US" sz="1600" dirty="0">
                <a:solidFill>
                  <a:schemeClr val="tx2"/>
                </a:solidFill>
                <a:latin typeface="Consolas" panose="020B0609020204030204" pitchFamily="49" charset="0"/>
              </a:rPr>
              <a:t>&gt; Content-Type: application/x-www-form-</a:t>
            </a:r>
            <a:r>
              <a:rPr lang="en-US" sz="1600" dirty="0" err="1">
                <a:solidFill>
                  <a:schemeClr val="tx2"/>
                </a:solidFill>
                <a:latin typeface="Consolas" panose="020B0609020204030204" pitchFamily="49" charset="0"/>
              </a:rPr>
              <a:t>urlencoded</a:t>
            </a:r>
            <a:endParaRPr lang="en-US" sz="1600" dirty="0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(body is encrypted)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&lt; HTTP/1.1 200 OK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&lt; Date: Wed, 21 Aug 2019 15:48:25 GMT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&lt; Content-Type: text/html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&lt; Transfer-Encoding: chunked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&lt; Connection: keep-alive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&lt; Server: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nginx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/1.4.6 (Ubuntu)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&lt; X-Powered-By: PHP/5.5.9-1ubuntu4.17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&lt;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       &lt;!DOCTYPE html&gt;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       &lt;html&gt;</a:t>
            </a:r>
          </a:p>
          <a:p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36930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>
            <a:extLst>
              <a:ext uri="{FF2B5EF4-FFF2-40B4-BE49-F238E27FC236}">
                <a16:creationId xmlns:a16="http://schemas.microsoft.com/office/drawing/2014/main" id="{3250DDDD-C223-4FC7-A558-B1C51E475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Response Codes</a:t>
            </a:r>
          </a:p>
        </p:txBody>
      </p:sp>
      <p:sp>
        <p:nvSpPr>
          <p:cNvPr id="149507" name="Text Box 3">
            <a:extLst>
              <a:ext uri="{FF2B5EF4-FFF2-40B4-BE49-F238E27FC236}">
                <a16:creationId xmlns:a16="http://schemas.microsoft.com/office/drawing/2014/main" id="{D81ADE76-8763-4309-88F1-951E9914A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472" y="2133600"/>
            <a:ext cx="7133528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- 1xx: Informational - Request received, continuing process</a:t>
            </a:r>
          </a:p>
          <a:p>
            <a:pPr eaLnBrk="0" hangingPunct="0"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eaLnBrk="0" hangingPunct="0"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- 2xx: Success - The action was successfully received,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      understood, and accepted</a:t>
            </a:r>
          </a:p>
          <a:p>
            <a:pPr eaLnBrk="0" hangingPunct="0"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eaLnBrk="0" hangingPunct="0"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- 3xx: Redirection - Further action must be taken in order to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      complete the request</a:t>
            </a:r>
          </a:p>
          <a:p>
            <a:pPr eaLnBrk="0" hangingPunct="0"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eaLnBrk="0" hangingPunct="0"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- 4xx: Client Error - The request contains bad syntax or cannot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       be fulfilled</a:t>
            </a:r>
          </a:p>
          <a:p>
            <a:pPr eaLnBrk="0" hangingPunct="0"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eaLnBrk="0" hangingPunct="0"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- 5xx: Server Error - The server failed to fulfill an apparently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       valid request</a:t>
            </a:r>
          </a:p>
        </p:txBody>
      </p:sp>
      <p:sp>
        <p:nvSpPr>
          <p:cNvPr id="149508" name="Text Box 4">
            <a:extLst>
              <a:ext uri="{FF2B5EF4-FFF2-40B4-BE49-F238E27FC236}">
                <a16:creationId xmlns:a16="http://schemas.microsoft.com/office/drawing/2014/main" id="{29DBE713-EA77-4B22-A66C-C17BF18BF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1476653"/>
            <a:ext cx="3740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From section 6.1.1 of RFC 2616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68C5-CBF7-4A61-A43B-D4E99F1A3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301 – Moved Permanently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52750-E55D-4AD8-97B6-FD44DCB5AEBB}"/>
              </a:ext>
            </a:extLst>
          </p:cNvPr>
          <p:cNvSpPr txBox="1"/>
          <p:nvPr/>
        </p:nvSpPr>
        <p:spPr>
          <a:xfrm>
            <a:off x="444500" y="1417638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$ </a:t>
            </a:r>
            <a:r>
              <a:rPr lang="nn-NO" b="1" dirty="0">
                <a:latin typeface="Consolas" panose="020B0609020204030204" pitchFamily="49" charset="0"/>
              </a:rPr>
              <a:t>curl -i http://www.harding.edu/comp/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HTTP/1.1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301 Moved Permanently</a:t>
            </a:r>
          </a:p>
          <a:p>
            <a:r>
              <a:rPr lang="en-US" dirty="0">
                <a:latin typeface="Consolas" panose="020B0609020204030204" pitchFamily="49" charset="0"/>
              </a:rPr>
              <a:t>Server: </a:t>
            </a:r>
            <a:r>
              <a:rPr lang="en-US" dirty="0" err="1">
                <a:latin typeface="Consolas" panose="020B0609020204030204" pitchFamily="49" charset="0"/>
              </a:rPr>
              <a:t>nginx</a:t>
            </a:r>
            <a:r>
              <a:rPr lang="en-US" dirty="0">
                <a:latin typeface="Consolas" panose="020B0609020204030204" pitchFamily="49" charset="0"/>
              </a:rPr>
              <a:t>/1.10.3 (Ubuntu)</a:t>
            </a:r>
          </a:p>
          <a:p>
            <a:r>
              <a:rPr lang="en-US" dirty="0">
                <a:latin typeface="Consolas" panose="020B0609020204030204" pitchFamily="49" charset="0"/>
              </a:rPr>
              <a:t>Date: Wed, 21 Aug 2019 16:04:51 GMT</a:t>
            </a:r>
          </a:p>
          <a:p>
            <a:r>
              <a:rPr lang="en-US" dirty="0">
                <a:latin typeface="Consolas" panose="020B0609020204030204" pitchFamily="49" charset="0"/>
              </a:rPr>
              <a:t>Content-Type: text/html</a:t>
            </a:r>
          </a:p>
          <a:p>
            <a:r>
              <a:rPr lang="en-US" dirty="0">
                <a:latin typeface="Consolas" panose="020B0609020204030204" pitchFamily="49" charset="0"/>
              </a:rPr>
              <a:t>Content-Length: 194</a:t>
            </a:r>
          </a:p>
          <a:p>
            <a:r>
              <a:rPr lang="en-US" dirty="0">
                <a:latin typeface="Consolas" panose="020B0609020204030204" pitchFamily="49" charset="0"/>
              </a:rPr>
              <a:t>Connection: keep-alive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Location: https://www.harding.edu/comp/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&lt;html&gt;</a:t>
            </a:r>
          </a:p>
          <a:p>
            <a:r>
              <a:rPr lang="en-US" dirty="0">
                <a:latin typeface="Consolas" panose="020B0609020204030204" pitchFamily="49" charset="0"/>
              </a:rPr>
              <a:t>&lt;head&gt;&lt;title&gt;301 Moved Permanently&lt;/title&gt;&lt;/head&gt;</a:t>
            </a:r>
          </a:p>
          <a:p>
            <a:r>
              <a:rPr lang="en-US" dirty="0">
                <a:latin typeface="Consolas" panose="020B0609020204030204" pitchFamily="49" charset="0"/>
              </a:rPr>
              <a:t>&lt;body </a:t>
            </a:r>
            <a:r>
              <a:rPr lang="en-US" dirty="0" err="1">
                <a:latin typeface="Consolas" panose="020B0609020204030204" pitchFamily="49" charset="0"/>
              </a:rPr>
              <a:t>bgcolor</a:t>
            </a:r>
            <a:r>
              <a:rPr lang="en-US" dirty="0">
                <a:latin typeface="Consolas" panose="020B0609020204030204" pitchFamily="49" charset="0"/>
              </a:rPr>
              <a:t>="white"&gt;</a:t>
            </a:r>
          </a:p>
          <a:p>
            <a:r>
              <a:rPr lang="en-US" dirty="0">
                <a:latin typeface="Consolas" panose="020B0609020204030204" pitchFamily="49" charset="0"/>
              </a:rPr>
              <a:t>&lt;center&gt;&lt;h1&gt;301 Moved Permanently&lt;/h1&gt;&lt;/center&gt;</a:t>
            </a:r>
          </a:p>
          <a:p>
            <a:r>
              <a:rPr lang="en-US" dirty="0">
                <a:latin typeface="Consolas" panose="020B0609020204030204" pitchFamily="49" charset="0"/>
              </a:rPr>
              <a:t>&lt;</a:t>
            </a:r>
            <a:r>
              <a:rPr lang="en-US" dirty="0" err="1">
                <a:latin typeface="Consolas" panose="020B0609020204030204" pitchFamily="49" charset="0"/>
              </a:rPr>
              <a:t>hr</a:t>
            </a:r>
            <a:r>
              <a:rPr lang="en-US" dirty="0">
                <a:latin typeface="Consolas" panose="020B0609020204030204" pitchFamily="49" charset="0"/>
              </a:rPr>
              <a:t>&gt;&lt;center&gt;</a:t>
            </a:r>
            <a:r>
              <a:rPr lang="en-US" dirty="0" err="1">
                <a:latin typeface="Consolas" panose="020B0609020204030204" pitchFamily="49" charset="0"/>
              </a:rPr>
              <a:t>nginx</a:t>
            </a:r>
            <a:r>
              <a:rPr lang="en-US" dirty="0">
                <a:latin typeface="Consolas" panose="020B0609020204030204" pitchFamily="49" charset="0"/>
              </a:rPr>
              <a:t>/1.10.3 (Ubuntu)&lt;/center&gt;</a:t>
            </a:r>
          </a:p>
          <a:p>
            <a:r>
              <a:rPr lang="en-US" dirty="0">
                <a:latin typeface="Consolas" panose="020B0609020204030204" pitchFamily="49" charset="0"/>
              </a:rPr>
              <a:t>&lt;/body&gt;</a:t>
            </a:r>
          </a:p>
          <a:p>
            <a:r>
              <a:rPr lang="en-US" dirty="0">
                <a:latin typeface="Consolas" panose="020B0609020204030204" pitchFamily="49" charset="0"/>
              </a:rPr>
              <a:t>&lt;/html&gt;</a:t>
            </a:r>
            <a:endParaRPr lang="en-US" i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8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600200"/>
            <a:ext cx="7696200" cy="43814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val 2"/>
          <p:cNvSpPr/>
          <p:nvPr>
            <p:custDataLst>
              <p:tags r:id="rId3"/>
            </p:custDataLst>
          </p:nvPr>
        </p:nvSpPr>
        <p:spPr>
          <a:xfrm>
            <a:off x="2133600" y="2552788"/>
            <a:ext cx="1752600" cy="1295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Web</a:t>
            </a:r>
          </a:p>
        </p:txBody>
      </p:sp>
      <p:sp>
        <p:nvSpPr>
          <p:cNvPr id="4" name="Oval 3"/>
          <p:cNvSpPr/>
          <p:nvPr>
            <p:custDataLst>
              <p:tags r:id="rId4"/>
            </p:custDataLst>
          </p:nvPr>
        </p:nvSpPr>
        <p:spPr>
          <a:xfrm>
            <a:off x="4419600" y="3276600"/>
            <a:ext cx="1219200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VoIP</a:t>
            </a:r>
          </a:p>
        </p:txBody>
      </p:sp>
      <p:sp>
        <p:nvSpPr>
          <p:cNvPr id="5" name="Oval 4"/>
          <p:cNvSpPr/>
          <p:nvPr>
            <p:custDataLst>
              <p:tags r:id="rId5"/>
            </p:custDataLst>
          </p:nvPr>
        </p:nvSpPr>
        <p:spPr>
          <a:xfrm>
            <a:off x="5486400" y="4114800"/>
            <a:ext cx="1066800" cy="838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email</a:t>
            </a:r>
          </a:p>
        </p:txBody>
      </p:sp>
      <p:sp>
        <p:nvSpPr>
          <p:cNvPr id="6" name="Oval 5"/>
          <p:cNvSpPr/>
          <p:nvPr>
            <p:custDataLst>
              <p:tags r:id="rId6"/>
            </p:custDataLst>
          </p:nvPr>
        </p:nvSpPr>
        <p:spPr>
          <a:xfrm>
            <a:off x="6629400" y="2857588"/>
            <a:ext cx="838200" cy="685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IM</a:t>
            </a:r>
          </a:p>
        </p:txBody>
      </p:sp>
      <p:sp>
        <p:nvSpPr>
          <p:cNvPr id="7" name="Oval 6"/>
          <p:cNvSpPr/>
          <p:nvPr>
            <p:custDataLst>
              <p:tags r:id="rId7"/>
            </p:custDataLst>
          </p:nvPr>
        </p:nvSpPr>
        <p:spPr>
          <a:xfrm>
            <a:off x="3048000" y="4191000"/>
            <a:ext cx="1752600" cy="838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Streaming video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dirty="0"/>
              <a:t>Internet != Web</a:t>
            </a:r>
          </a:p>
        </p:txBody>
      </p:sp>
      <p:sp>
        <p:nvSpPr>
          <p:cNvPr id="9" name="TextBox 8"/>
          <p:cNvSpPr txBox="1"/>
          <p:nvPr>
            <p:custDataLst>
              <p:tags r:id="rId9"/>
            </p:custDataLst>
          </p:nvPr>
        </p:nvSpPr>
        <p:spPr>
          <a:xfrm>
            <a:off x="2895600" y="6096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Internet</a:t>
            </a:r>
          </a:p>
        </p:txBody>
      </p:sp>
      <p:sp>
        <p:nvSpPr>
          <p:cNvPr id="10" name="Oval 9"/>
          <p:cNvSpPr/>
          <p:nvPr>
            <p:custDataLst>
              <p:tags r:id="rId10"/>
            </p:custDataLst>
          </p:nvPr>
        </p:nvSpPr>
        <p:spPr>
          <a:xfrm>
            <a:off x="4724400" y="2133600"/>
            <a:ext cx="1828800" cy="990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transfer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109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68C5-CBF7-4A61-A43B-D4E99F1A3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404 – Not Found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52750-E55D-4AD8-97B6-FD44DCB5AEBB}"/>
              </a:ext>
            </a:extLst>
          </p:cNvPr>
          <p:cNvSpPr txBox="1"/>
          <p:nvPr/>
        </p:nvSpPr>
        <p:spPr>
          <a:xfrm>
            <a:off x="457200" y="1417638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$ </a:t>
            </a:r>
            <a:r>
              <a:rPr lang="nn-NO" b="1" dirty="0">
                <a:latin typeface="Consolas" panose="020B0609020204030204" pitchFamily="49" charset="0"/>
              </a:rPr>
              <a:t>curl -i http://cs.harding.edu/BLAH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HTTP/1.1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404 Not Found</a:t>
            </a:r>
          </a:p>
          <a:p>
            <a:r>
              <a:rPr lang="en-US" dirty="0">
                <a:latin typeface="Consolas" panose="020B0609020204030204" pitchFamily="49" charset="0"/>
              </a:rPr>
              <a:t>Date: Wed, 21 Aug 2019 16:09:33 GMT</a:t>
            </a:r>
          </a:p>
          <a:p>
            <a:r>
              <a:rPr lang="en-US" dirty="0">
                <a:latin typeface="Consolas" panose="020B0609020204030204" pitchFamily="49" charset="0"/>
              </a:rPr>
              <a:t>Server: Apache/2.4.6 (CentOS) OpenSSL/1.0.2k-fips PHP/5.4.16 mod_apreq2-20090110/2.8.0 </a:t>
            </a:r>
            <a:r>
              <a:rPr lang="en-US" dirty="0" err="1">
                <a:latin typeface="Consolas" panose="020B0609020204030204" pitchFamily="49" charset="0"/>
              </a:rPr>
              <a:t>mod_perl</a:t>
            </a:r>
            <a:r>
              <a:rPr lang="en-US" dirty="0">
                <a:latin typeface="Consolas" panose="020B0609020204030204" pitchFamily="49" charset="0"/>
              </a:rPr>
              <a:t>/2.0.10 Perl/v5.16.3</a:t>
            </a:r>
          </a:p>
          <a:p>
            <a:r>
              <a:rPr lang="en-US" dirty="0">
                <a:latin typeface="Consolas" panose="020B0609020204030204" pitchFamily="49" charset="0"/>
              </a:rPr>
              <a:t>Content-Length: 202</a:t>
            </a:r>
          </a:p>
          <a:p>
            <a:r>
              <a:rPr lang="en-US" dirty="0">
                <a:latin typeface="Consolas" panose="020B0609020204030204" pitchFamily="49" charset="0"/>
              </a:rPr>
              <a:t>Content-Type: text/html; charset=iso-8859-1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&lt;!DOCTYPE HTML PUBLIC "-//IETF//DTD HTML 2.0//EN"&gt;</a:t>
            </a:r>
          </a:p>
          <a:p>
            <a:r>
              <a:rPr lang="en-US" dirty="0">
                <a:latin typeface="Consolas" panose="020B0609020204030204" pitchFamily="49" charset="0"/>
              </a:rPr>
              <a:t>&lt;html&gt;&lt;head&gt;</a:t>
            </a:r>
          </a:p>
          <a:p>
            <a:r>
              <a:rPr lang="en-US" dirty="0">
                <a:latin typeface="Consolas" panose="020B0609020204030204" pitchFamily="49" charset="0"/>
              </a:rPr>
              <a:t>&lt;title&gt;404 Not Found&lt;/title&gt;</a:t>
            </a:r>
          </a:p>
          <a:p>
            <a:r>
              <a:rPr lang="en-US" dirty="0">
                <a:latin typeface="Consolas" panose="020B0609020204030204" pitchFamily="49" charset="0"/>
              </a:rPr>
              <a:t>&lt;/head&gt;&lt;body&gt;</a:t>
            </a:r>
          </a:p>
          <a:p>
            <a:r>
              <a:rPr lang="en-US" dirty="0">
                <a:latin typeface="Consolas" panose="020B0609020204030204" pitchFamily="49" charset="0"/>
              </a:rPr>
              <a:t>&lt;h1&gt;Not Found&lt;/h1&gt;</a:t>
            </a:r>
          </a:p>
          <a:p>
            <a:r>
              <a:rPr lang="en-US" dirty="0">
                <a:latin typeface="Consolas" panose="020B0609020204030204" pitchFamily="49" charset="0"/>
              </a:rPr>
              <a:t>&lt;p&gt;The requested URL /BLAH was not found on this server.&lt;/p&gt;</a:t>
            </a:r>
          </a:p>
          <a:p>
            <a:r>
              <a:rPr lang="en-US" dirty="0">
                <a:latin typeface="Consolas" panose="020B0609020204030204" pitchFamily="49" charset="0"/>
              </a:rPr>
              <a:t>&lt;/body&gt;&lt;/html&gt;</a:t>
            </a:r>
            <a:endParaRPr lang="en-US" i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83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68C5-CBF7-4A61-A43B-D4E99F1A3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501 – Not Implemented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52750-E55D-4AD8-97B6-FD44DCB5AEBB}"/>
              </a:ext>
            </a:extLst>
          </p:cNvPr>
          <p:cNvSpPr txBox="1"/>
          <p:nvPr/>
        </p:nvSpPr>
        <p:spPr>
          <a:xfrm>
            <a:off x="457200" y="1417638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$ </a:t>
            </a:r>
            <a:r>
              <a:rPr lang="sv-SE" b="1" dirty="0">
                <a:latin typeface="Consolas" panose="020B0609020204030204" pitchFamily="49" charset="0"/>
              </a:rPr>
              <a:t>curl -X BLAH http://cs.harding.edu/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HTTP/1.1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501 Not Implemented</a:t>
            </a:r>
          </a:p>
          <a:p>
            <a:r>
              <a:rPr lang="en-US" dirty="0">
                <a:latin typeface="Consolas" panose="020B0609020204030204" pitchFamily="49" charset="0"/>
              </a:rPr>
              <a:t>Date: Wed, 21 Aug 2019 17:27:08 GMT</a:t>
            </a:r>
          </a:p>
          <a:p>
            <a:r>
              <a:rPr lang="en-US" dirty="0">
                <a:latin typeface="Consolas" panose="020B0609020204030204" pitchFamily="49" charset="0"/>
              </a:rPr>
              <a:t>Server: Apache/2.4.6 (CentOS) OpenSSL/1.0.2k-fips PHP/5.4.16 mod_apreq2-20090110/2.8.0 </a:t>
            </a:r>
            <a:r>
              <a:rPr lang="en-US" dirty="0" err="1">
                <a:latin typeface="Consolas" panose="020B0609020204030204" pitchFamily="49" charset="0"/>
              </a:rPr>
              <a:t>mod_perl</a:t>
            </a:r>
            <a:r>
              <a:rPr lang="en-US" dirty="0">
                <a:latin typeface="Consolas" panose="020B0609020204030204" pitchFamily="49" charset="0"/>
              </a:rPr>
              <a:t>/2.0.10 Perl/v5.16.3</a:t>
            </a:r>
          </a:p>
          <a:p>
            <a:r>
              <a:rPr lang="en-US" dirty="0">
                <a:latin typeface="Consolas" panose="020B0609020204030204" pitchFamily="49" charset="0"/>
              </a:rPr>
              <a:t>Allow: GET,HEAD,POST,OPTIONS,TRACE</a:t>
            </a:r>
          </a:p>
          <a:p>
            <a:r>
              <a:rPr lang="en-US" dirty="0">
                <a:latin typeface="Consolas" panose="020B0609020204030204" pitchFamily="49" charset="0"/>
              </a:rPr>
              <a:t>Content-Length: 202</a:t>
            </a:r>
          </a:p>
          <a:p>
            <a:r>
              <a:rPr lang="en-US" dirty="0">
                <a:latin typeface="Consolas" panose="020B0609020204030204" pitchFamily="49" charset="0"/>
              </a:rPr>
              <a:t>Connection: close</a:t>
            </a:r>
          </a:p>
          <a:p>
            <a:r>
              <a:rPr lang="en-US" dirty="0">
                <a:latin typeface="Consolas" panose="020B0609020204030204" pitchFamily="49" charset="0"/>
              </a:rPr>
              <a:t>Content-Type: text/html; charset=iso-8859-1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&lt;!DOCTYPE HTML PUBLIC "-//IETF//DTD HTML 2.0//EN"&gt;</a:t>
            </a:r>
          </a:p>
          <a:p>
            <a:r>
              <a:rPr lang="en-US" dirty="0">
                <a:latin typeface="Consolas" panose="020B0609020204030204" pitchFamily="49" charset="0"/>
              </a:rPr>
              <a:t>&lt;html&gt;&lt;head&gt;</a:t>
            </a:r>
          </a:p>
          <a:p>
            <a:r>
              <a:rPr lang="en-US" dirty="0">
                <a:latin typeface="Consolas" panose="020B0609020204030204" pitchFamily="49" charset="0"/>
              </a:rPr>
              <a:t>&lt;title&gt;501 Not Implemented&lt;/title&gt;</a:t>
            </a:r>
          </a:p>
          <a:p>
            <a:r>
              <a:rPr lang="en-US" dirty="0">
                <a:latin typeface="Consolas" panose="020B0609020204030204" pitchFamily="49" charset="0"/>
              </a:rPr>
              <a:t>&lt;/head&gt;&lt;body&gt;</a:t>
            </a:r>
          </a:p>
          <a:p>
            <a:r>
              <a:rPr lang="en-US" dirty="0">
                <a:latin typeface="Consolas" panose="020B0609020204030204" pitchFamily="49" charset="0"/>
              </a:rPr>
              <a:t>&lt;h1&gt;Not Implemented&lt;/h1&gt;</a:t>
            </a:r>
          </a:p>
          <a:p>
            <a:r>
              <a:rPr lang="en-US" dirty="0">
                <a:latin typeface="Consolas" panose="020B0609020204030204" pitchFamily="49" charset="0"/>
              </a:rPr>
              <a:t>&lt;p&gt;BLAH to /index.html not supported.&lt;</a:t>
            </a:r>
            <a:r>
              <a:rPr lang="en-US" dirty="0" err="1">
                <a:latin typeface="Consolas" panose="020B0609020204030204" pitchFamily="49" charset="0"/>
              </a:rPr>
              <a:t>br</a:t>
            </a:r>
            <a:r>
              <a:rPr lang="en-US" dirty="0">
                <a:latin typeface="Consolas" panose="020B0609020204030204" pitchFamily="49" charset="0"/>
              </a:rPr>
              <a:t> /&gt;</a:t>
            </a:r>
          </a:p>
          <a:p>
            <a:r>
              <a:rPr lang="en-US" dirty="0">
                <a:latin typeface="Consolas" panose="020B0609020204030204" pitchFamily="49" charset="0"/>
              </a:rPr>
              <a:t>&lt;/p&gt;</a:t>
            </a:r>
          </a:p>
          <a:p>
            <a:r>
              <a:rPr lang="en-US" dirty="0">
                <a:latin typeface="Consolas" panose="020B0609020204030204" pitchFamily="49" charset="0"/>
              </a:rPr>
              <a:t>&lt;/body&gt;&lt;/html&gt;</a:t>
            </a:r>
            <a:endParaRPr lang="en-US" i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5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" descr="vint-tim-shirts.jpg">
            <a:extLst>
              <a:ext uri="{FF2B5EF4-FFF2-40B4-BE49-F238E27FC236}">
                <a16:creationId xmlns:a16="http://schemas.microsoft.com/office/drawing/2014/main" id="{F958FE21-3C3D-4280-9B0F-AB3092775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TextBox 2">
            <a:extLst>
              <a:ext uri="{FF2B5EF4-FFF2-40B4-BE49-F238E27FC236}">
                <a16:creationId xmlns:a16="http://schemas.microsoft.com/office/drawing/2014/main" id="{A7C9B77D-C420-4E64-9D31-B646C983C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599238"/>
            <a:ext cx="53355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/>
              <a:t>From: </a:t>
            </a:r>
            <a:r>
              <a:rPr lang="en-US" altLang="en-US" sz="1000" dirty="0">
                <a:hlinkClick r:id="rId3"/>
              </a:rPr>
              <a:t>http://www.internethalloffame.org/blog/2014/12/10/internet-hall-fame-news-highlights</a:t>
            </a:r>
            <a:r>
              <a:rPr lang="en-US" altLang="en-US" sz="10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D91E89-7C62-48F4-A555-380957BF6A49}"/>
              </a:ext>
            </a:extLst>
          </p:cNvPr>
          <p:cNvSpPr txBox="1"/>
          <p:nvPr/>
        </p:nvSpPr>
        <p:spPr>
          <a:xfrm>
            <a:off x="76200" y="1752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Tim Berners-Lee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A6DF6-6ADB-43B6-9042-97A512BFB28D}"/>
              </a:ext>
            </a:extLst>
          </p:cNvPr>
          <p:cNvSpPr txBox="1"/>
          <p:nvPr/>
        </p:nvSpPr>
        <p:spPr>
          <a:xfrm>
            <a:off x="6172200" y="1752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Vint</a:t>
            </a:r>
            <a:r>
              <a:rPr lang="en-US" sz="2000" dirty="0">
                <a:solidFill>
                  <a:schemeClr val="bg1"/>
                </a:solidFill>
              </a:rPr>
              <a:t> Cerf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5908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“The </a:t>
            </a:r>
            <a:r>
              <a:rPr lang="en-US" b="1" dirty="0"/>
              <a:t>Internet</a:t>
            </a:r>
            <a:r>
              <a:rPr lang="en-US" dirty="0"/>
              <a:t> is a global system of interconnected </a:t>
            </a:r>
            <a:r>
              <a:rPr lang="en-US" dirty="0">
                <a:hlinkClick r:id="rId2" action="ppaction://hlinkfile" tooltip="Computer network"/>
              </a:rPr>
              <a:t>computer networks</a:t>
            </a:r>
            <a:r>
              <a:rPr lang="en-US" dirty="0"/>
              <a:t> that use the standard </a:t>
            </a:r>
            <a:r>
              <a:rPr lang="en-US" dirty="0">
                <a:hlinkClick r:id="rId3" action="ppaction://hlinkfile" tooltip="Internet Protocol Suite"/>
              </a:rPr>
              <a:t>Internet Protocol Suite</a:t>
            </a:r>
            <a:r>
              <a:rPr lang="en-US" dirty="0"/>
              <a:t> (TCP/IP) to serve billions of users worldwide.”</a:t>
            </a:r>
            <a:br>
              <a:rPr lang="en-US" dirty="0"/>
            </a:br>
            <a:r>
              <a:rPr lang="en-US" sz="2000" dirty="0">
                <a:hlinkClick r:id="rId4"/>
              </a:rPr>
              <a:t>http://en.wikipedia.org/wiki/Internet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6389" name="computr1"/>
          <p:cNvSpPr>
            <a:spLocks noEditPoints="1" noChangeArrowheads="1"/>
          </p:cNvSpPr>
          <p:nvPr/>
        </p:nvSpPr>
        <p:spPr bwMode="auto">
          <a:xfrm>
            <a:off x="914400" y="3962400"/>
            <a:ext cx="990600" cy="112395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loud"/>
          <p:cNvSpPr>
            <a:spLocks noChangeAspect="1" noEditPoints="1" noChangeArrowheads="1"/>
          </p:cNvSpPr>
          <p:nvPr/>
        </p:nvSpPr>
        <p:spPr bwMode="auto">
          <a:xfrm>
            <a:off x="2514600" y="3429000"/>
            <a:ext cx="4191000" cy="2514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 dirty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3600" dirty="0">
                <a:latin typeface="Aharoni" pitchFamily="2" charset="-79"/>
                <a:cs typeface="Aharoni" pitchFamily="2" charset="-79"/>
              </a:rPr>
              <a:t>Internet</a:t>
            </a:r>
          </a:p>
        </p:txBody>
      </p:sp>
      <p:sp>
        <p:nvSpPr>
          <p:cNvPr id="15" name="computr1"/>
          <p:cNvSpPr>
            <a:spLocks noEditPoints="1" noChangeArrowheads="1"/>
          </p:cNvSpPr>
          <p:nvPr/>
        </p:nvSpPr>
        <p:spPr bwMode="auto">
          <a:xfrm>
            <a:off x="7315200" y="3962400"/>
            <a:ext cx="990600" cy="112395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" y="525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Computer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1800" y="525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Computer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5715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255.254.253.252</a:t>
            </a:r>
          </a:p>
        </p:txBody>
      </p:sp>
      <p:cxnSp>
        <p:nvCxnSpPr>
          <p:cNvPr id="20" name="Straight Connector 19"/>
          <p:cNvCxnSpPr>
            <a:stCxn id="16389" idx="7"/>
            <a:endCxn id="14" idx="0"/>
          </p:cNvCxnSpPr>
          <p:nvPr/>
        </p:nvCxnSpPr>
        <p:spPr>
          <a:xfrm flipV="1">
            <a:off x="1905000" y="4686300"/>
            <a:ext cx="622600" cy="76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5" idx="3"/>
          </p:cNvCxnSpPr>
          <p:nvPr/>
        </p:nvCxnSpPr>
        <p:spPr>
          <a:xfrm>
            <a:off x="6705600" y="4724400"/>
            <a:ext cx="609600" cy="38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05600" y="5715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1.2.3.4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Protocol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Internet Protocol (IP)</a:t>
            </a:r>
            <a:r>
              <a:rPr lang="en-US" dirty="0"/>
              <a:t>: directs packets to a specific computer using an IP address</a:t>
            </a:r>
          </a:p>
          <a:p>
            <a:r>
              <a:rPr lang="en-US" b="1" dirty="0"/>
              <a:t>Transmission Control Protocol (TCP)</a:t>
            </a:r>
            <a:r>
              <a:rPr lang="en-US" dirty="0"/>
              <a:t>: directs packets to a specific application on a computer using a port number.</a:t>
            </a:r>
          </a:p>
          <a:p>
            <a:pPr lvl="1"/>
            <a:r>
              <a:rPr lang="en-US" dirty="0">
                <a:hlinkClick r:id="rId2"/>
              </a:rPr>
              <a:t>Common port numbers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22 – </a:t>
            </a:r>
            <a:r>
              <a:rPr lang="en-US" dirty="0" err="1"/>
              <a:t>ssh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23 – telnet </a:t>
            </a:r>
          </a:p>
          <a:p>
            <a:pPr lvl="2"/>
            <a:r>
              <a:rPr lang="en-US" dirty="0"/>
              <a:t>25 – email</a:t>
            </a:r>
          </a:p>
          <a:p>
            <a:pPr lvl="2"/>
            <a:r>
              <a:rPr lang="en-US" dirty="0"/>
              <a:t>80 – Web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Web</a:t>
            </a:r>
          </a:p>
        </p:txBody>
      </p:sp>
      <p:sp>
        <p:nvSpPr>
          <p:cNvPr id="3" name="computr1"/>
          <p:cNvSpPr>
            <a:spLocks noEditPoints="1" noChangeArrowheads="1"/>
          </p:cNvSpPr>
          <p:nvPr/>
        </p:nvSpPr>
        <p:spPr bwMode="auto">
          <a:xfrm>
            <a:off x="914400" y="2438400"/>
            <a:ext cx="990600" cy="112395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2514600" y="1905000"/>
            <a:ext cx="4191000" cy="2514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 dirty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3600" dirty="0">
                <a:latin typeface="Aharoni" pitchFamily="2" charset="-79"/>
                <a:cs typeface="Aharoni" pitchFamily="2" charset="-79"/>
              </a:rPr>
              <a:t>Internet</a:t>
            </a:r>
          </a:p>
        </p:txBody>
      </p:sp>
      <p:sp>
        <p:nvSpPr>
          <p:cNvPr id="5" name="computr1"/>
          <p:cNvSpPr>
            <a:spLocks noEditPoints="1" noChangeArrowheads="1"/>
          </p:cNvSpPr>
          <p:nvPr/>
        </p:nvSpPr>
        <p:spPr bwMode="auto">
          <a:xfrm>
            <a:off x="7315200" y="2438400"/>
            <a:ext cx="990600" cy="112395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 – Web Browser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3733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Web Server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91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255.254.253.252</a:t>
            </a:r>
          </a:p>
        </p:txBody>
      </p:sp>
      <p:cxnSp>
        <p:nvCxnSpPr>
          <p:cNvPr id="9" name="Straight Connector 8"/>
          <p:cNvCxnSpPr>
            <a:stCxn id="3" idx="7"/>
            <a:endCxn id="4" idx="0"/>
          </p:cNvCxnSpPr>
          <p:nvPr/>
        </p:nvCxnSpPr>
        <p:spPr>
          <a:xfrm flipV="1">
            <a:off x="1905000" y="3162300"/>
            <a:ext cx="622600" cy="76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5" idx="3"/>
          </p:cNvCxnSpPr>
          <p:nvPr/>
        </p:nvCxnSpPr>
        <p:spPr>
          <a:xfrm>
            <a:off x="6705600" y="3200400"/>
            <a:ext cx="609600" cy="38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05600" y="4191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1.2.3.4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52578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World Wide Web: The system of interlinked hypertext documents accessed over the Internet using the HTTP protocol.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Hypertext Transfer Protocol (HTTP)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HTTP is the set of rules that govern communication between web browsers and web servers.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589589"/>
            <a:ext cx="7391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HTTP Request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GET 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fmccown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 HTTP/1.1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Host: cs.harding.edu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u="sng" dirty="0"/>
              <a:t>HTTP Response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HTTP/1.1 200 OK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Date: Wed, 21 Aug 2019 15:25:37 GMT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Server: Apache/2.4.6 (CentOS)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Last-Modified: Fri, 18 Jan 2013 17:10:33 GMT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ETag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: "a9-4d393306dd440"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Accept-Ranges: bytes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Content-Length: 169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Content-Type: text/html; charset=UTF-8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&lt;!DOCTYPE html&gt;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&lt;html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lang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Etc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2614989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 request for </a:t>
            </a:r>
            <a:r>
              <a:rPr lang="en-US" sz="2000" dirty="0">
                <a:hlinkClick r:id="rId2"/>
              </a:rPr>
              <a:t>http://cs.harding.edu/fmccown/</a:t>
            </a:r>
            <a:endParaRPr lang="en-US" sz="200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0953DE2E-622C-4380-803D-E68A97F2B454}"/>
              </a:ext>
            </a:extLst>
          </p:cNvPr>
          <p:cNvSpPr/>
          <p:nvPr/>
        </p:nvSpPr>
        <p:spPr>
          <a:xfrm>
            <a:off x="6400800" y="3733800"/>
            <a:ext cx="304800" cy="21336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2155CEF-1DD9-4C93-80B0-BA096FF69C73}"/>
              </a:ext>
            </a:extLst>
          </p:cNvPr>
          <p:cNvSpPr/>
          <p:nvPr/>
        </p:nvSpPr>
        <p:spPr>
          <a:xfrm>
            <a:off x="6438900" y="6080482"/>
            <a:ext cx="304800" cy="707886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D4B57-861D-4293-A0DC-6335D161896A}"/>
              </a:ext>
            </a:extLst>
          </p:cNvPr>
          <p:cNvSpPr txBox="1"/>
          <p:nvPr/>
        </p:nvSpPr>
        <p:spPr>
          <a:xfrm>
            <a:off x="6743700" y="46101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header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BEB019-FC3A-4715-8717-F3867BD06163}"/>
              </a:ext>
            </a:extLst>
          </p:cNvPr>
          <p:cNvSpPr txBox="1"/>
          <p:nvPr/>
        </p:nvSpPr>
        <p:spPr>
          <a:xfrm>
            <a:off x="6743700" y="6243925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body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Domain Name System (DNS)</a:t>
            </a:r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762000" y="1447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13"/>
              </a:rPr>
              <a:t>DNS</a:t>
            </a:r>
            <a:r>
              <a:rPr lang="en-US" sz="2800" dirty="0"/>
              <a:t> is a hierarchical look-up service that converts a given hostname into its equivalent IP address</a:t>
            </a: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3124200" y="36576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4"/>
              </a:rPr>
              <a:t>www.google.com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1.4.5.8</a:t>
            </a:r>
          </a:p>
          <a:p>
            <a:r>
              <a:rPr lang="en-US" dirty="0">
                <a:sym typeface="Wingdings" pitchFamily="2" charset="2"/>
                <a:hlinkClick r:id="rId15"/>
              </a:rPr>
              <a:t>www.cnn.com</a:t>
            </a:r>
            <a:r>
              <a:rPr lang="en-US" dirty="0">
                <a:sym typeface="Wingdings" pitchFamily="2" charset="2"/>
              </a:rPr>
              <a:t>  4.6.2.8</a:t>
            </a:r>
          </a:p>
          <a:p>
            <a:r>
              <a:rPr lang="en-US" dirty="0">
                <a:sym typeface="Wingdings" pitchFamily="2" charset="2"/>
                <a:hlinkClick r:id="rId16"/>
              </a:rPr>
              <a:t>www.hulu.com</a:t>
            </a:r>
            <a:r>
              <a:rPr lang="en-US" dirty="0">
                <a:sym typeface="Wingdings" pitchFamily="2" charset="2"/>
              </a:rPr>
              <a:t>  6.7.8.9</a:t>
            </a:r>
          </a:p>
          <a:p>
            <a:r>
              <a:rPr lang="en-US" dirty="0">
                <a:sym typeface="Wingdings" pitchFamily="2" charset="2"/>
              </a:rPr>
              <a:t>Etc ...</a:t>
            </a:r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3048000" y="2895600"/>
            <a:ext cx="30480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3200400" y="2971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DNS Server</a:t>
            </a:r>
          </a:p>
        </p:txBody>
      </p:sp>
      <p:cxnSp>
        <p:nvCxnSpPr>
          <p:cNvPr id="8" name="Straight Arrow Connector 7"/>
          <p:cNvCxnSpPr/>
          <p:nvPr>
            <p:custDataLst>
              <p:tags r:id="rId7"/>
            </p:custDataLst>
          </p:nvPr>
        </p:nvCxnSpPr>
        <p:spPr>
          <a:xfrm>
            <a:off x="2514600" y="3657600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457200" y="3429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www.harding.edu</a:t>
            </a:r>
          </a:p>
        </p:txBody>
      </p:sp>
      <p:cxnSp>
        <p:nvCxnSpPr>
          <p:cNvPr id="12" name="Straight Arrow Connector 11"/>
          <p:cNvCxnSpPr/>
          <p:nvPr>
            <p:custDataLst>
              <p:tags r:id="rId9"/>
            </p:custDataLst>
          </p:nvPr>
        </p:nvCxnSpPr>
        <p:spPr>
          <a:xfrm>
            <a:off x="6096000" y="3733800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6705600" y="35052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128.82.4.20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381000" y="5486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DNS servers contact parent servers for missing entries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Authoritative name servers are responsible for specific domains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Warning: </a:t>
            </a:r>
            <a:r>
              <a:rPr lang="en-US" sz="2400" dirty="0">
                <a:hlinkClick r:id="rId17"/>
              </a:rPr>
              <a:t>DNS cache poisoning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Web Page Request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914400" y="2706469"/>
            <a:ext cx="22098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1066800" y="2858869"/>
            <a:ext cx="1905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http://foo.org/bar.html</a:t>
            </a: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1066800" y="3392269"/>
            <a:ext cx="1905000" cy="2286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5562600" y="2706469"/>
            <a:ext cx="2209800" cy="31242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685800" y="598306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Client  (Web Browser)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5562600" y="598306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Web Server</a:t>
            </a:r>
          </a:p>
        </p:txBody>
      </p:sp>
      <p:grpSp>
        <p:nvGrpSpPr>
          <p:cNvPr id="39" name="Group 38"/>
          <p:cNvGrpSpPr/>
          <p:nvPr>
            <p:custDataLst>
              <p:tags r:id="rId9"/>
            </p:custDataLst>
          </p:nvPr>
        </p:nvGrpSpPr>
        <p:grpSpPr>
          <a:xfrm>
            <a:off x="3124200" y="2983468"/>
            <a:ext cx="2438400" cy="410389"/>
            <a:chOff x="3124200" y="2983468"/>
            <a:chExt cx="2438400" cy="410389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3124200" y="3392269"/>
              <a:ext cx="2438400" cy="1588"/>
            </a:xfrm>
            <a:prstGeom prst="straightConnector1">
              <a:avLst/>
            </a:prstGeom>
            <a:ln w="19050"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200400" y="2983468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(4) </a:t>
              </a:r>
              <a:r>
                <a:rPr lang="en-US" dirty="0"/>
                <a:t>HTTP GET bar.html</a:t>
              </a:r>
            </a:p>
          </p:txBody>
        </p:sp>
      </p:grpSp>
      <p:sp>
        <p:nvSpPr>
          <p:cNvPr id="15" name="Rounded Rectangle 14"/>
          <p:cNvSpPr/>
          <p:nvPr>
            <p:custDataLst>
              <p:tags r:id="rId10"/>
            </p:custDataLst>
          </p:nvPr>
        </p:nvSpPr>
        <p:spPr>
          <a:xfrm>
            <a:off x="304800" y="2173069"/>
            <a:ext cx="16764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(1) </a:t>
            </a:r>
            <a:r>
              <a:rPr lang="en-US" dirty="0">
                <a:solidFill>
                  <a:schemeClr val="tx1"/>
                </a:solidFill>
              </a:rPr>
              <a:t>Enter URL</a:t>
            </a:r>
            <a:endParaRPr lang="en-US" dirty="0"/>
          </a:p>
        </p:txBody>
      </p:sp>
      <p:grpSp>
        <p:nvGrpSpPr>
          <p:cNvPr id="40" name="Group 39"/>
          <p:cNvGrpSpPr/>
          <p:nvPr>
            <p:custDataLst>
              <p:tags r:id="rId11"/>
            </p:custDataLst>
          </p:nvPr>
        </p:nvGrpSpPr>
        <p:grpSpPr>
          <a:xfrm>
            <a:off x="3124200" y="3657600"/>
            <a:ext cx="2438400" cy="422057"/>
            <a:chOff x="3124200" y="3657600"/>
            <a:chExt cx="2438400" cy="422057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3124200" y="4078069"/>
              <a:ext cx="2438400" cy="1588"/>
            </a:xfrm>
            <a:prstGeom prst="straightConnector1">
              <a:avLst/>
            </a:prstGeom>
            <a:ln w="19050"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76600" y="365760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(6) </a:t>
              </a:r>
              <a:r>
                <a:rPr lang="en-US" dirty="0"/>
                <a:t>HTTP Response</a:t>
              </a:r>
            </a:p>
          </p:txBody>
        </p:sp>
      </p:grpSp>
      <p:sp>
        <p:nvSpPr>
          <p:cNvPr id="19" name="Rounded Rectangle 18"/>
          <p:cNvSpPr/>
          <p:nvPr>
            <p:custDataLst>
              <p:tags r:id="rId12"/>
            </p:custDataLst>
          </p:nvPr>
        </p:nvSpPr>
        <p:spPr>
          <a:xfrm>
            <a:off x="5715000" y="3392269"/>
            <a:ext cx="19050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(5) </a:t>
            </a:r>
            <a:r>
              <a:rPr lang="en-US" dirty="0">
                <a:solidFill>
                  <a:schemeClr val="tx1"/>
                </a:solidFill>
              </a:rPr>
              <a:t>Locate the resource</a:t>
            </a:r>
            <a:endParaRPr lang="en-US" dirty="0"/>
          </a:p>
        </p:txBody>
      </p:sp>
      <p:sp>
        <p:nvSpPr>
          <p:cNvPr id="20" name="Rounded Rectangle 19"/>
          <p:cNvSpPr/>
          <p:nvPr>
            <p:custDataLst>
              <p:tags r:id="rId13"/>
            </p:custDataLst>
          </p:nvPr>
        </p:nvSpPr>
        <p:spPr>
          <a:xfrm>
            <a:off x="1143000" y="4001869"/>
            <a:ext cx="17526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(7) </a:t>
            </a:r>
            <a:r>
              <a:rPr lang="en-US" dirty="0">
                <a:solidFill>
                  <a:schemeClr val="tx1"/>
                </a:solidFill>
              </a:rPr>
              <a:t>Parse HTML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&amp; display</a:t>
            </a:r>
            <a:endParaRPr lang="en-US" dirty="0"/>
          </a:p>
        </p:txBody>
      </p:sp>
      <p:grpSp>
        <p:nvGrpSpPr>
          <p:cNvPr id="42" name="Group 41"/>
          <p:cNvGrpSpPr/>
          <p:nvPr>
            <p:custDataLst>
              <p:tags r:id="rId14"/>
            </p:custDataLst>
          </p:nvPr>
        </p:nvGrpSpPr>
        <p:grpSpPr>
          <a:xfrm>
            <a:off x="3124200" y="4538880"/>
            <a:ext cx="2438400" cy="531377"/>
            <a:chOff x="3124200" y="4538880"/>
            <a:chExt cx="2438400" cy="531377"/>
          </a:xfrm>
        </p:grpSpPr>
        <p:grpSp>
          <p:nvGrpSpPr>
            <p:cNvPr id="41" name="Group 40"/>
            <p:cNvGrpSpPr/>
            <p:nvPr/>
          </p:nvGrpSpPr>
          <p:grpSpPr>
            <a:xfrm>
              <a:off x="3124200" y="4538880"/>
              <a:ext cx="2438400" cy="382668"/>
              <a:chOff x="3124200" y="4538880"/>
              <a:chExt cx="2438400" cy="382668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3124200" y="4919801"/>
                <a:ext cx="2438400" cy="1747"/>
              </a:xfrm>
              <a:prstGeom prst="straightConnector1">
                <a:avLst/>
              </a:prstGeom>
              <a:ln w="19050"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200400" y="4538880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(8) </a:t>
                </a:r>
                <a:r>
                  <a:rPr lang="en-US" dirty="0"/>
                  <a:t>HTTP GET image1</a:t>
                </a:r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flipH="1">
              <a:off x="3124200" y="5068669"/>
              <a:ext cx="2438400" cy="1588"/>
            </a:xfrm>
            <a:prstGeom prst="straightConnector1">
              <a:avLst/>
            </a:prstGeom>
            <a:ln w="19050"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>
            <p:custDataLst>
              <p:tags r:id="rId15"/>
            </p:custDataLst>
          </p:nvPr>
        </p:nvGrpSpPr>
        <p:grpSpPr>
          <a:xfrm>
            <a:off x="3124200" y="5144869"/>
            <a:ext cx="2438400" cy="1332131"/>
            <a:chOff x="3124200" y="5144869"/>
            <a:chExt cx="2438400" cy="1332131"/>
          </a:xfrm>
        </p:grpSpPr>
        <p:grpSp>
          <p:nvGrpSpPr>
            <p:cNvPr id="43" name="Group 42"/>
            <p:cNvGrpSpPr/>
            <p:nvPr/>
          </p:nvGrpSpPr>
          <p:grpSpPr>
            <a:xfrm>
              <a:off x="3124200" y="5144869"/>
              <a:ext cx="2438400" cy="534988"/>
              <a:chOff x="3124200" y="5144869"/>
              <a:chExt cx="2438400" cy="534988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3124200" y="5525869"/>
                <a:ext cx="2438400" cy="1588"/>
              </a:xfrm>
              <a:prstGeom prst="straightConnector1">
                <a:avLst/>
              </a:prstGeom>
              <a:ln w="19050"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3200400" y="5144869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(N) </a:t>
                </a:r>
                <a:r>
                  <a:rPr lang="en-US" dirty="0"/>
                  <a:t>HTTP GET </a:t>
                </a:r>
                <a:r>
                  <a:rPr lang="en-US" dirty="0" err="1"/>
                  <a:t>imageX</a:t>
                </a:r>
                <a:endParaRPr lang="en-US" dirty="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H="1">
                <a:off x="3124200" y="5678269"/>
                <a:ext cx="2438400" cy="1588"/>
              </a:xfrm>
              <a:prstGeom prst="straightConnector1">
                <a:avLst/>
              </a:prstGeom>
              <a:ln w="19050"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3200400" y="5830669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Potentially many requests &amp; responses</a:t>
              </a:r>
            </a:p>
          </p:txBody>
        </p:sp>
      </p:grpSp>
      <p:sp>
        <p:nvSpPr>
          <p:cNvPr id="31" name="Flowchart: Magnetic Disk 30"/>
          <p:cNvSpPr/>
          <p:nvPr>
            <p:custDataLst>
              <p:tags r:id="rId16"/>
            </p:custDataLst>
          </p:nvPr>
        </p:nvSpPr>
        <p:spPr>
          <a:xfrm>
            <a:off x="3657600" y="1524000"/>
            <a:ext cx="838200" cy="609600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DNS</a:t>
            </a:r>
          </a:p>
        </p:txBody>
      </p:sp>
      <p:grpSp>
        <p:nvGrpSpPr>
          <p:cNvPr id="45" name="Group 44"/>
          <p:cNvGrpSpPr/>
          <p:nvPr>
            <p:custDataLst>
              <p:tags r:id="rId17"/>
            </p:custDataLst>
          </p:nvPr>
        </p:nvGrpSpPr>
        <p:grpSpPr>
          <a:xfrm>
            <a:off x="2133600" y="2057400"/>
            <a:ext cx="1828800" cy="801469"/>
            <a:chOff x="2133600" y="2057400"/>
            <a:chExt cx="1828800" cy="801469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3124200" y="2133600"/>
              <a:ext cx="762000" cy="725269"/>
            </a:xfrm>
            <a:prstGeom prst="straightConnector1">
              <a:avLst/>
            </a:prstGeom>
            <a:ln w="19050"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133600" y="20574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(2) </a:t>
              </a:r>
              <a:r>
                <a:rPr lang="en-US" dirty="0"/>
                <a:t>foo.org</a:t>
              </a:r>
            </a:p>
          </p:txBody>
        </p:sp>
      </p:grpSp>
      <p:grpSp>
        <p:nvGrpSpPr>
          <p:cNvPr id="46" name="Group 45"/>
          <p:cNvGrpSpPr/>
          <p:nvPr>
            <p:custDataLst>
              <p:tags r:id="rId18"/>
            </p:custDataLst>
          </p:nvPr>
        </p:nvGrpSpPr>
        <p:grpSpPr>
          <a:xfrm>
            <a:off x="3124200" y="2133600"/>
            <a:ext cx="1828800" cy="877670"/>
            <a:chOff x="3124200" y="2133600"/>
            <a:chExt cx="1828800" cy="877670"/>
          </a:xfrm>
        </p:grpSpPr>
        <p:sp>
          <p:nvSpPr>
            <p:cNvPr id="36" name="TextBox 35"/>
            <p:cNvSpPr txBox="1"/>
            <p:nvPr/>
          </p:nvSpPr>
          <p:spPr>
            <a:xfrm>
              <a:off x="3810000" y="22860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(3) </a:t>
              </a:r>
              <a:r>
                <a:rPr lang="en-US" dirty="0"/>
                <a:t>1.2.3.4</a:t>
              </a:r>
            </a:p>
          </p:txBody>
        </p:sp>
        <p:cxnSp>
          <p:nvCxnSpPr>
            <p:cNvPr id="37" name="Straight Arrow Connector 36"/>
            <p:cNvCxnSpPr>
              <a:endCxn id="31" idx="3"/>
            </p:cNvCxnSpPr>
            <p:nvPr/>
          </p:nvCxnSpPr>
          <p:spPr>
            <a:xfrm flipV="1">
              <a:off x="3124200" y="2133600"/>
              <a:ext cx="952500" cy="877670"/>
            </a:xfrm>
            <a:prstGeom prst="straightConnector1">
              <a:avLst/>
            </a:prstGeom>
            <a:ln w="19050">
              <a:headEnd type="stealth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8204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4KcfdEejzp9BpBcZVPyY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gb7CI2MW4dXv1dSSlbY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sjbwlOqWkvuup4zF8Cci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fuSwLXT4IjZzinDuRr6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8ek7OApEEJ6dnOXlLq69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Ge8rveiy4pq6gxpWnuq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lUzF860Zghq3ESG9Uql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OXHHOluJFADzMSdSQ5cx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8GcTwgdA0JpRxXRXkKwfB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tRZsh3k8DXFO1uUOdw5z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OqsMWSe9HJsQCGCX7Eq6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Vlg0SKs0OxrTI1xOWwF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R8QtpVjJv7RjVEbgbzG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8m7LThpzyUko1t7apkwH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YJI4E5yqKQS4FhM0XE3S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k2p5SCFl6U9LJMIHwDU9X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xVUa36Le9U3615mNpMUd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gKlrHNTNV47uubIyzzR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CKDlJe7fJp8GDpIF3rf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1UASBGdkDWDZy8BNm4EFF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mNxiQTvqv7AAQ2s8xUU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ZetVzvZx5WUDybwP8CD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G5h6RHnBrrGbe43omr7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SXxLKTV7LLegR6r0J2O2U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9TENo49xtYVlO8Kl6NrtF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VnXBnDojtebOD6XvRYeh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vijgoV1Bq0srJqqsLU4F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7Ck6f9hzvrocARFi6eth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lbnw5ockcATnFY99LJ2V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3f8zKaEFBnzkrZVRDbbi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Ht0jW5HyQSChVeXlexE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3eZeh8xQCsREr5KQIzT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OMGhiOCT0MczmYOZtmLX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PHZCGQWKsAonqLjIOz0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A4R40b6RDPYquqGehdaU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8rYPy098hHWseIPdhDw1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d8Ry8Lc8A3QEWp5bD6Iv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1bYo3WxoazbdPXZSoV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AMp86ZpiRoWEQn9m8c2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9598</TotalTime>
  <Words>1209</Words>
  <Application>Microsoft Office PowerPoint</Application>
  <PresentationFormat>On-screen Show (4:3)</PresentationFormat>
  <Paragraphs>257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ＭＳ Ｐゴシック</vt:lpstr>
      <vt:lpstr>ＭＳ Ｐゴシック</vt:lpstr>
      <vt:lpstr>Aharoni</vt:lpstr>
      <vt:lpstr>Arial</vt:lpstr>
      <vt:lpstr>Arial Narrow</vt:lpstr>
      <vt:lpstr>Calibri</vt:lpstr>
      <vt:lpstr>Consolas</vt:lpstr>
      <vt:lpstr>Courier New</vt:lpstr>
      <vt:lpstr>Times</vt:lpstr>
      <vt:lpstr>Wingdings</vt:lpstr>
      <vt:lpstr>Office Theme</vt:lpstr>
      <vt:lpstr>Web Architecture</vt:lpstr>
      <vt:lpstr>Internet != Web</vt:lpstr>
      <vt:lpstr>PowerPoint Presentation</vt:lpstr>
      <vt:lpstr>PowerPoint Presentation</vt:lpstr>
      <vt:lpstr>Internet Protocol Suite</vt:lpstr>
      <vt:lpstr>Overview of the Web</vt:lpstr>
      <vt:lpstr>Hypertext Transfer Protocol (HTTP)</vt:lpstr>
      <vt:lpstr>Domain Name System (DNS)</vt:lpstr>
      <vt:lpstr>Example: Web Page Request</vt:lpstr>
      <vt:lpstr>More Formal Definitions</vt:lpstr>
      <vt:lpstr>Web Definition</vt:lpstr>
      <vt:lpstr>URIs, Resources, and Representations</vt:lpstr>
      <vt:lpstr>What’s a URx?</vt:lpstr>
      <vt:lpstr>URI Components</vt:lpstr>
      <vt:lpstr>HTTP with curl</vt:lpstr>
      <vt:lpstr>See All Headers</vt:lpstr>
      <vt:lpstr>POST Example</vt:lpstr>
      <vt:lpstr>Response Codes</vt:lpstr>
      <vt:lpstr>301 – Moved Permanently</vt:lpstr>
      <vt:lpstr>404 – Not Found</vt:lpstr>
      <vt:lpstr>501 – Not Implemented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216</cp:revision>
  <dcterms:created xsi:type="dcterms:W3CDTF">2011-01-04T16:11:25Z</dcterms:created>
  <dcterms:modified xsi:type="dcterms:W3CDTF">2019-08-28T18:59:19Z</dcterms:modified>
</cp:coreProperties>
</file>