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75" r:id="rId3"/>
    <p:sldId id="284" r:id="rId4"/>
    <p:sldId id="285" r:id="rId5"/>
    <p:sldId id="291" r:id="rId6"/>
    <p:sldId id="289" r:id="rId7"/>
    <p:sldId id="290" r:id="rId8"/>
    <p:sldId id="283" r:id="rId9"/>
    <p:sldId id="312" r:id="rId10"/>
    <p:sldId id="297" r:id="rId11"/>
    <p:sldId id="287" r:id="rId12"/>
    <p:sldId id="288" r:id="rId13"/>
    <p:sldId id="292" r:id="rId14"/>
    <p:sldId id="294" r:id="rId15"/>
    <p:sldId id="433" r:id="rId16"/>
    <p:sldId id="286" r:id="rId17"/>
    <p:sldId id="305" r:id="rId18"/>
    <p:sldId id="435" r:id="rId19"/>
    <p:sldId id="313" r:id="rId20"/>
    <p:sldId id="296" r:id="rId21"/>
    <p:sldId id="298" r:id="rId22"/>
    <p:sldId id="432" r:id="rId23"/>
    <p:sldId id="345" r:id="rId24"/>
    <p:sldId id="314" r:id="rId25"/>
    <p:sldId id="316" r:id="rId26"/>
    <p:sldId id="317" r:id="rId27"/>
    <p:sldId id="434" r:id="rId28"/>
    <p:sldId id="295" r:id="rId29"/>
    <p:sldId id="306" r:id="rId30"/>
    <p:sldId id="383" r:id="rId31"/>
    <p:sldId id="385" r:id="rId32"/>
    <p:sldId id="302" r:id="rId33"/>
    <p:sldId id="299" r:id="rId34"/>
    <p:sldId id="301" r:id="rId35"/>
    <p:sldId id="304" r:id="rId36"/>
    <p:sldId id="300" r:id="rId37"/>
    <p:sldId id="303" r:id="rId38"/>
    <p:sldId id="31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CCEF-2811-4684-B404-3C2264277512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363E-5BCE-41A0-B001-0F22CC3E7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8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0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>
            <a:extLst>
              <a:ext uri="{FF2B5EF4-FFF2-40B4-BE49-F238E27FC236}">
                <a16:creationId xmlns:a16="http://schemas.microsoft.com/office/drawing/2014/main" id="{B2858CC7-F184-4E7F-B0CB-38E91AD78810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3">
            <a:extLst>
              <a:ext uri="{FF2B5EF4-FFF2-40B4-BE49-F238E27FC236}">
                <a16:creationId xmlns:a16="http://schemas.microsoft.com/office/drawing/2014/main" id="{1F5F668F-A9B9-4E41-BB5D-24B8DC53A2EB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>
            <a:extLst>
              <a:ext uri="{FF2B5EF4-FFF2-40B4-BE49-F238E27FC236}">
                <a16:creationId xmlns:a16="http://schemas.microsoft.com/office/drawing/2014/main" id="{ECBB1B75-CB16-4E4B-AE4B-0D76985E3E9D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3">
            <a:extLst>
              <a:ext uri="{FF2B5EF4-FFF2-40B4-BE49-F238E27FC236}">
                <a16:creationId xmlns:a16="http://schemas.microsoft.com/office/drawing/2014/main" id="{B7DF129D-2FDD-42F0-A13D-873246BE8F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99EBD-369F-4A4C-90D8-C184A3A68228}" type="slidenum">
              <a:rPr lang="en-US"/>
              <a:pPr/>
              <a:t>34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archive.org.uk/ukwa/" TargetMode="External"/><Relationship Id="rId2" Type="http://schemas.openxmlformats.org/officeDocument/2006/relationships/hyperlink" Target="http://lcweb2.loc.gov/diglib/lcwa/html/lcwa-hom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ndora.nla.gov.au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today/" TargetMode="External"/><Relationship Id="rId2" Type="http://schemas.openxmlformats.org/officeDocument/2006/relationships/hyperlink" Target="http://www.webcit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zepage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s/https:/sites.harding.edu/fmccown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epicenter/2010/11/geocities-lives-on-as-massive-torrent-download/" TargetMode="External"/><Relationship Id="rId2" Type="http://schemas.openxmlformats.org/officeDocument/2006/relationships/hyperlink" Target="http://reocities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gitalpreservation.gov/formats/fdd/fdd000236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waw.net/05/kunze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zoarchives.com/learn/faq/iso-28500-warc-faq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ebrecorder.io/" TargetMode="External"/><Relationship Id="rId2" Type="http://schemas.openxmlformats.org/officeDocument/2006/relationships/hyperlink" Target="http://code.hanzoarchives.com/warc-tool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s-dl.blogspot.com/2014/07/2014-07-22-archive-what-i-see-now.html" TargetMode="External"/><Relationship Id="rId4" Type="http://schemas.openxmlformats.org/officeDocument/2006/relationships/hyperlink" Target="http://ws-dl.blogspot.com/2013/07/2013-07-10-warcreate-and-wail-warc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kreymer/pywb" TargetMode="External"/><Relationship Id="rId2" Type="http://schemas.openxmlformats.org/officeDocument/2006/relationships/hyperlink" Target="http://archive-access.sourceforge.net/projects/waybac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blogs.bl.uk/webarchive/2016/02/updating-our-historical-search-service.html" TargetMode="External"/><Relationship Id="rId4" Type="http://schemas.openxmlformats.org/officeDocument/2006/relationships/hyperlink" Target="http://archive-access.sourceforge.net/projects/nutchwax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mementoweb.org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hrome.google.com/webstore/detail/memento/jgbfpjledahoajcppakbgilmojkaghgm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matkelly.com/mink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a.gov.au/xinq/" TargetMode="External"/><Relationship Id="rId2" Type="http://schemas.openxmlformats.org/officeDocument/2006/relationships/hyperlink" Target="http://deeparc.sourceforge.ne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odu.edu/~mweigle/papers/ainsworth-jcdl11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hyperlink" Target="http://arxiv.org/abs/1212.6177" TargetMode="External"/><Relationship Id="rId10" Type="http://schemas.openxmlformats.org/officeDocument/2006/relationships/image" Target="../media/image27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arrick.cs.odu.edu/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odu.edu/~mklein/publications/jcdl2010_mklein.pdf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r.org/pubs/reports/pub106/web.html" TargetMode="External"/><Relationship Id="rId2" Type="http://schemas.openxmlformats.org/officeDocument/2006/relationships/hyperlink" Target="http://spectrum.ieee.org/telecom/internet/a-memory-of-webs-past/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bes.com/sites/kalevleetaru/2017/03/27/why-are-libraries-failing-at-web-archiving-and-are-we-losing-our-digital-history/#63548d1e6ec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.org/details/K12WebArchivingProgramStudent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Archiv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13000"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/>
              <a:t>Web Archiving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76200"/>
            <a:ext cx="8027666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635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66" y="152400"/>
            <a:ext cx="8602134" cy="664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95800" y="5562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Archived page from Nov 2002</a:t>
            </a:r>
          </a:p>
        </p:txBody>
      </p:sp>
      <p:sp>
        <p:nvSpPr>
          <p:cNvPr id="5" name="Oval 4"/>
          <p:cNvSpPr/>
          <p:nvPr/>
        </p:nvSpPr>
        <p:spPr>
          <a:xfrm>
            <a:off x="609600" y="914400"/>
            <a:ext cx="1295400" cy="990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4"/>
          </p:cNvCxnSpPr>
          <p:nvPr/>
        </p:nvCxnSpPr>
        <p:spPr>
          <a:xfrm rot="16200000" flipV="1">
            <a:off x="895350" y="2266950"/>
            <a:ext cx="762000" cy="3810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" y="28194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Missing logo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archiving the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National libraries &amp; national archives, usually focusing on culturally significant web collections</a:t>
            </a:r>
          </a:p>
          <a:p>
            <a:pPr lvl="1"/>
            <a:r>
              <a:rPr lang="en-US" dirty="0"/>
              <a:t>US Library of Congress: </a:t>
            </a:r>
            <a:r>
              <a:rPr lang="en-US" dirty="0">
                <a:hlinkClick r:id="rId2"/>
              </a:rPr>
              <a:t>Minerva</a:t>
            </a:r>
            <a:endParaRPr lang="en-US" dirty="0"/>
          </a:p>
          <a:p>
            <a:pPr lvl="1"/>
            <a:r>
              <a:rPr lang="en-US" dirty="0"/>
              <a:t>UK Web Archiving Consortium: </a:t>
            </a:r>
            <a:r>
              <a:rPr lang="en-US" dirty="0">
                <a:hlinkClick r:id="rId3"/>
              </a:rPr>
              <a:t>UK Web Archive</a:t>
            </a:r>
            <a:endParaRPr lang="en-US" dirty="0"/>
          </a:p>
          <a:p>
            <a:pPr lvl="1"/>
            <a:r>
              <a:rPr lang="en-US" dirty="0"/>
              <a:t>National Library of Australia: </a:t>
            </a:r>
            <a:r>
              <a:rPr lang="en-US" dirty="0">
                <a:hlinkClick r:id="rId4"/>
              </a:rPr>
              <a:t>PANDORA</a:t>
            </a:r>
            <a:endParaRPr lang="en-US" dirty="0"/>
          </a:p>
          <a:p>
            <a:pPr lvl="1"/>
            <a:r>
              <a:rPr lang="en-US" dirty="0"/>
              <a:t>Etc.</a:t>
            </a:r>
          </a:p>
          <a:p>
            <a:r>
              <a:rPr lang="en-US" dirty="0"/>
              <a:t>Commercial organizations</a:t>
            </a:r>
          </a:p>
          <a:p>
            <a:pPr lvl="1"/>
            <a:r>
              <a:rPr lang="en-US" dirty="0" err="1"/>
              <a:t>Hanzo</a:t>
            </a:r>
            <a:r>
              <a:rPr lang="en-US" dirty="0"/>
              <a:t> Archives: commercial web archiving tools</a:t>
            </a:r>
          </a:p>
          <a:p>
            <a:pPr lvl="1"/>
            <a:r>
              <a:rPr lang="en-US" dirty="0" err="1"/>
              <a:t>Nextpoint</a:t>
            </a:r>
            <a:r>
              <a:rPr lang="en-US" dirty="0"/>
              <a:t>: archiving service for organizations</a:t>
            </a:r>
          </a:p>
          <a:p>
            <a:pPr lvl="1"/>
            <a:r>
              <a:rPr lang="en-US" dirty="0" err="1"/>
              <a:t>Iterasi</a:t>
            </a:r>
            <a:r>
              <a:rPr lang="en-US" dirty="0"/>
              <a:t>: for corporate, legal, and </a:t>
            </a:r>
            <a:r>
              <a:rPr lang="en-US" dirty="0" err="1"/>
              <a:t>govt</a:t>
            </a:r>
            <a:endParaRPr lang="en-US" dirty="0"/>
          </a:p>
          <a:p>
            <a:pPr lvl="1"/>
            <a:r>
              <a:rPr lang="en-US" dirty="0"/>
              <a:t>Etc.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Players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on-demand archiving</a:t>
            </a:r>
          </a:p>
          <a:p>
            <a:pPr lvl="1"/>
            <a:r>
              <a:rPr lang="en-US" dirty="0">
                <a:hlinkClick r:id="rId2"/>
              </a:rPr>
              <a:t>WebCite</a:t>
            </a:r>
            <a:r>
              <a:rPr lang="en-US" dirty="0"/>
              <a:t>: for saving citable web resources</a:t>
            </a:r>
          </a:p>
          <a:p>
            <a:pPr lvl="1"/>
            <a:r>
              <a:rPr lang="en-US" dirty="0" err="1">
                <a:hlinkClick r:id="rId3"/>
              </a:rPr>
              <a:t>archive.today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www.freezepage.com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Many others…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3391A0-82A8-4233-B1E7-4ED2CE758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659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614AA0-E27C-44B4-B0B1-D63853B077DF}"/>
              </a:ext>
            </a:extLst>
          </p:cNvPr>
          <p:cNvSpPr txBox="1"/>
          <p:nvPr/>
        </p:nvSpPr>
        <p:spPr>
          <a:xfrm>
            <a:off x="1676400" y="63246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http://archive.is/https://sites.harding.edu/fmccown/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66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Collections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Library of Congress has numerous collections</a:t>
            </a:r>
          </a:p>
          <a:p>
            <a:pPr lvl="1"/>
            <a:r>
              <a:rPr lang="en-US" dirty="0"/>
              <a:t>Twitter archive, 9/11, Iraq War, &amp; much more</a:t>
            </a:r>
          </a:p>
          <a:p>
            <a:r>
              <a:rPr lang="en-US" dirty="0"/>
              <a:t>Archive-it.org (ran by Internet Archive)</a:t>
            </a:r>
          </a:p>
          <a:p>
            <a:pPr lvl="1"/>
            <a:r>
              <a:rPr lang="en-US" dirty="0"/>
              <a:t>Homeless websites in LA, Virginia Tech shooting, &amp;much more</a:t>
            </a:r>
          </a:p>
          <a:p>
            <a:r>
              <a:rPr lang="en-US" dirty="0"/>
              <a:t>Stanford </a:t>
            </a:r>
            <a:r>
              <a:rPr lang="en-US" dirty="0" err="1"/>
              <a:t>WebBase</a:t>
            </a:r>
            <a:endParaRPr lang="en-US" dirty="0"/>
          </a:p>
          <a:p>
            <a:pPr lvl="1"/>
            <a:r>
              <a:rPr lang="en-US" dirty="0"/>
              <a:t>US Presidential election 2008, Virginia Tech shootings, </a:t>
            </a:r>
            <a:r>
              <a:rPr lang="en-US" dirty="0" err="1"/>
              <a:t>Hurrikane</a:t>
            </a:r>
            <a:r>
              <a:rPr lang="en-US" dirty="0"/>
              <a:t> Ike 2008</a:t>
            </a:r>
          </a:p>
          <a:p>
            <a:r>
              <a:rPr lang="en-US" dirty="0"/>
              <a:t>Geocities archive</a:t>
            </a:r>
          </a:p>
          <a:p>
            <a:pPr lvl="1"/>
            <a:r>
              <a:rPr lang="en-US" dirty="0"/>
              <a:t>Number of archiving groups: </a:t>
            </a:r>
            <a:r>
              <a:rPr lang="en-US" dirty="0">
                <a:hlinkClick r:id="rId2"/>
              </a:rPr>
              <a:t>ReoCities</a:t>
            </a:r>
            <a:r>
              <a:rPr lang="en-US" dirty="0"/>
              <a:t>, </a:t>
            </a:r>
            <a:r>
              <a:rPr lang="en-US" dirty="0">
                <a:hlinkClick r:id="rId2"/>
              </a:rPr>
              <a:t>OoCities</a:t>
            </a:r>
            <a:r>
              <a:rPr lang="en-US" dirty="0"/>
              <a:t>, and Internet Archive</a:t>
            </a:r>
          </a:p>
          <a:p>
            <a:pPr lvl="1"/>
            <a:r>
              <a:rPr lang="en-US" dirty="0">
                <a:hlinkClick r:id="rId3"/>
              </a:rPr>
              <a:t>652 GB torrent</a:t>
            </a:r>
            <a:r>
              <a:rPr lang="en-US" dirty="0"/>
              <a:t> also available</a:t>
            </a:r>
          </a:p>
          <a:p>
            <a:r>
              <a:rPr lang="en-US" dirty="0"/>
              <a:t>ArchiveFacebook</a:t>
            </a:r>
          </a:p>
          <a:p>
            <a:pPr lvl="1"/>
            <a:r>
              <a:rPr lang="en-US" dirty="0"/>
              <a:t>Firefox add-on created to archive individual </a:t>
            </a:r>
            <a:r>
              <a:rPr lang="en-US" dirty="0" err="1"/>
              <a:t>Facebook</a:t>
            </a:r>
            <a:r>
              <a:rPr lang="en-US" dirty="0"/>
              <a:t> pages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6752"/>
            <a:ext cx="8153400" cy="642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97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302023-4ACA-4939-8B21-62053BAE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341"/>
            <a:ext cx="9144000" cy="627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52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Web Archiving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crawlers</a:t>
            </a:r>
          </a:p>
          <a:p>
            <a:r>
              <a:rPr lang="en-US" dirty="0"/>
              <a:t>WARC tools</a:t>
            </a:r>
          </a:p>
          <a:p>
            <a:r>
              <a:rPr lang="en-US" dirty="0"/>
              <a:t>Archive viewer/searcher</a:t>
            </a:r>
          </a:p>
        </p:txBody>
      </p:sp>
    </p:spTree>
    <p:extLst>
      <p:ext uri="{BB962C8B-B14F-4D97-AF65-F5344CB8AC3E}">
        <p14:creationId xmlns:p14="http://schemas.microsoft.com/office/powerpoint/2010/main" val="217692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Web archiving</a:t>
            </a:r>
            <a:r>
              <a:rPr lang="en-US" dirty="0"/>
              <a:t> is the process of collecting pages from the Web and saving them in an archive</a:t>
            </a:r>
          </a:p>
          <a:p>
            <a:r>
              <a:rPr lang="en-US" dirty="0"/>
              <a:t>Usually it’s important to save all associated resources (images, style sheets, etc.) to preserve look</a:t>
            </a:r>
          </a:p>
          <a:p>
            <a:r>
              <a:rPr lang="en-US" dirty="0"/>
              <a:t>Archives are typically produced using web crawlers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Crawlers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Wget</a:t>
            </a:r>
            <a:r>
              <a:rPr lang="en-US" dirty="0"/>
              <a:t> and </a:t>
            </a:r>
            <a:r>
              <a:rPr lang="en-US" dirty="0" err="1"/>
              <a:t>HTTrack</a:t>
            </a:r>
            <a:endParaRPr lang="en-US" dirty="0"/>
          </a:p>
          <a:p>
            <a:pPr lvl="1"/>
            <a:r>
              <a:rPr lang="en-US" dirty="0"/>
              <a:t>Simple tools for mirroring a website</a:t>
            </a:r>
          </a:p>
          <a:p>
            <a:pPr lvl="1"/>
            <a:r>
              <a:rPr lang="en-US" dirty="0"/>
              <a:t>All crawled URLs are converted into a path and file</a:t>
            </a:r>
          </a:p>
          <a:p>
            <a:pPr lvl="2"/>
            <a:r>
              <a:rPr lang="en-US" dirty="0"/>
              <a:t>http://foo.org/test/ saved as foo.org/test/index.html </a:t>
            </a:r>
          </a:p>
          <a:p>
            <a:pPr lvl="1"/>
            <a:r>
              <a:rPr lang="en-US" dirty="0"/>
              <a:t>Not designed for large-scale crawling</a:t>
            </a:r>
          </a:p>
          <a:p>
            <a:r>
              <a:rPr lang="en-US" dirty="0"/>
              <a:t>Heritrix</a:t>
            </a:r>
          </a:p>
          <a:p>
            <a:pPr lvl="1"/>
            <a:r>
              <a:rPr lang="en-US" dirty="0"/>
              <a:t>Built by Internet Archive and Nordic national libraries for larger web archiving tasks</a:t>
            </a:r>
          </a:p>
          <a:p>
            <a:pPr lvl="1"/>
            <a:r>
              <a:rPr lang="en-US" dirty="0"/>
              <a:t>Archived content stored in Web </a:t>
            </a:r>
            <a:r>
              <a:rPr lang="en-US" dirty="0" err="1"/>
              <a:t>ARChive</a:t>
            </a:r>
            <a:r>
              <a:rPr lang="en-US" dirty="0"/>
              <a:t> file format (</a:t>
            </a:r>
            <a:r>
              <a:rPr lang="en-US" dirty="0">
                <a:hlinkClick r:id="rId2"/>
              </a:rPr>
              <a:t>WARC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Uses web interface</a:t>
            </a:r>
          </a:p>
          <a:p>
            <a:pPr lvl="1"/>
            <a:r>
              <a:rPr lang="en-US" dirty="0"/>
              <a:t>Can find links in JavaScript, Flash, etc.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WARC File Organization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086600" cy="419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76400" y="6248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Slide from John </a:t>
            </a:r>
            <a:r>
              <a:rPr lang="en-US" dirty="0" err="1"/>
              <a:t>Kunze</a:t>
            </a:r>
            <a:r>
              <a:rPr lang="en-US" dirty="0"/>
              <a:t> at </a:t>
            </a:r>
            <a:r>
              <a:rPr lang="en-US" dirty="0">
                <a:hlinkClick r:id="rId3"/>
              </a:rPr>
              <a:t>http://www.iwaw.net/05/kunze.pdf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Figure-1-How-to-use-ISO-28500-WARC-files.png">
            <a:extLst>
              <a:ext uri="{FF2B5EF4-FFF2-40B4-BE49-F238E27FC236}">
                <a16:creationId xmlns:a16="http://schemas.microsoft.com/office/drawing/2014/main" id="{9A69C4B5-C05A-4FB7-8AA0-435081075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0"/>
            <a:ext cx="9144000" cy="587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TextBox 2">
            <a:extLst>
              <a:ext uri="{FF2B5EF4-FFF2-40B4-BE49-F238E27FC236}">
                <a16:creationId xmlns:a16="http://schemas.microsoft.com/office/drawing/2014/main" id="{4748216B-747E-4939-98A2-9E7C48281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324600"/>
            <a:ext cx="8404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Image from Hanzo: </a:t>
            </a:r>
            <a:r>
              <a:rPr lang="nl-NL" altLang="en-US" sz="1800">
                <a:hlinkClick r:id="rId3"/>
              </a:rPr>
              <a:t>http://www.hanzoarchives.com/learn/faq/iso-28500-warc-faq/</a:t>
            </a:r>
            <a:r>
              <a:rPr lang="nl-NL" altLang="en-US" sz="1800"/>
              <a:t> </a:t>
            </a:r>
            <a:endParaRPr lang="en-US" altLang="en-US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le 1">
            <a:extLst>
              <a:ext uri="{FF2B5EF4-FFF2-40B4-BE49-F238E27FC236}">
                <a16:creationId xmlns:a16="http://schemas.microsoft.com/office/drawing/2014/main" id="{9C1E7DD0-A9BA-4B9E-9283-C25E6540624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WARC Tools</a:t>
            </a:r>
          </a:p>
        </p:txBody>
      </p:sp>
      <p:sp>
        <p:nvSpPr>
          <p:cNvPr id="98306" name="Content Placeholder 3">
            <a:extLst>
              <a:ext uri="{FF2B5EF4-FFF2-40B4-BE49-F238E27FC236}">
                <a16:creationId xmlns:a16="http://schemas.microsoft.com/office/drawing/2014/main" id="{D19E21C6-339D-4534-9F95-F8E8AB87B983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  <a:hlinkClick r:id="rId2"/>
              </a:rPr>
              <a:t>warc-tools</a:t>
            </a:r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Python scripts for interacting with WARC files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webrecorder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hlinkClick r:id="rId3"/>
              </a:rPr>
              <a:t>http://webrecorder.io/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WARCreate &amp; WAIL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hlinkClick r:id="rId4"/>
              </a:rPr>
              <a:t>http://ws-dl.blogspot.com/2013/07/2013-07-10-warcreate-and-wail-warc.html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  <a:hlinkClick r:id="rId5"/>
              </a:rPr>
              <a:t>http://ws-dl.blogspot.com/2014/07/2014-07-22-archive-what-i-see-now.html</a:t>
            </a:r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Viewers/Searchers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Wayback</a:t>
            </a:r>
            <a:endParaRPr lang="en-US" dirty="0"/>
          </a:p>
          <a:p>
            <a:pPr lvl="1"/>
            <a:r>
              <a:rPr lang="en-US" dirty="0"/>
              <a:t>Open source Java implementation of IA’s Wayback Machine</a:t>
            </a:r>
          </a:p>
          <a:p>
            <a:pPr lvl="1"/>
            <a:r>
              <a:rPr lang="en-US" dirty="0"/>
              <a:t>Search by URL</a:t>
            </a:r>
          </a:p>
          <a:p>
            <a:pPr>
              <a:lnSpc>
                <a:spcPct val="90000"/>
              </a:lnSpc>
            </a:pPr>
            <a:r>
              <a:rPr lang="en-US" altLang="en-US" dirty="0" err="1">
                <a:ea typeface="ＭＳ Ｐゴシック" panose="020B0600070205080204" pitchFamily="34" charset="-128"/>
                <a:hlinkClick r:id="rId3"/>
              </a:rPr>
              <a:t>pywb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Python implementation of IA</a:t>
            </a:r>
            <a:r>
              <a:rPr lang="fr-FR" altLang="ja-JP" dirty="0"/>
              <a:t>'</a:t>
            </a:r>
            <a:r>
              <a:rPr lang="en-US" altLang="ja-JP" dirty="0"/>
              <a:t>s </a:t>
            </a:r>
            <a:r>
              <a:rPr lang="en-US" altLang="ja-JP" dirty="0" err="1"/>
              <a:t>Wayback</a:t>
            </a:r>
            <a:r>
              <a:rPr lang="en-US" altLang="ja-JP" dirty="0"/>
              <a:t> Machine</a:t>
            </a:r>
            <a:endParaRPr lang="en-US" altLang="en-US" dirty="0">
              <a:ea typeface="ＭＳ Ｐゴシック" panose="020B0600070205080204" pitchFamily="34" charset="-128"/>
              <a:hlinkClick r:id="rId4"/>
            </a:endParaRPr>
          </a:p>
          <a:p>
            <a:r>
              <a:rPr lang="en-US" dirty="0" err="1">
                <a:hlinkClick r:id="rId4"/>
              </a:rPr>
              <a:t>NutchWAX</a:t>
            </a:r>
            <a:endParaRPr lang="en-US" dirty="0"/>
          </a:p>
          <a:p>
            <a:pPr lvl="1"/>
            <a:r>
              <a:rPr lang="en-US" dirty="0"/>
              <a:t>Full-text search of a web archive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  <a:hlinkClick r:id="rId5"/>
              </a:rPr>
              <a:t>Shine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ea typeface="ＭＳ Ｐゴシック" panose="020B0600070205080204" pitchFamily="34" charset="-128"/>
              </a:rPr>
              <a:t>based on SOLR</a:t>
            </a:r>
          </a:p>
        </p:txBody>
      </p:sp>
      <p:pic>
        <p:nvPicPr>
          <p:cNvPr id="1026" name="Picture 2" descr="http://archive-access.sourceforge.net/projects/nutchwax/images/nutchwa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67200"/>
            <a:ext cx="1619250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07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Memento – Date/Time Negotiation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Memento is an addition to HTTP that enables</a:t>
            </a:r>
            <a:br>
              <a:rPr lang="en-US" sz="2400" dirty="0"/>
            </a:br>
            <a:r>
              <a:rPr lang="en-US" sz="2400" dirty="0"/>
              <a:t>HTTP content negotiation to retrieve older </a:t>
            </a:r>
            <a:br>
              <a:rPr lang="en-US" sz="2400" dirty="0"/>
            </a:br>
            <a:r>
              <a:rPr lang="en-US" sz="2400" dirty="0"/>
              <a:t>versions (Mementos) of web resources</a:t>
            </a:r>
          </a:p>
          <a:p>
            <a:r>
              <a:rPr lang="en-US" sz="2400" dirty="0"/>
              <a:t>Agent requests URI with Accept-</a:t>
            </a:r>
            <a:r>
              <a:rPr lang="en-US" sz="2400" dirty="0" err="1"/>
              <a:t>Datetime</a:t>
            </a:r>
            <a:br>
              <a:rPr lang="en-US" sz="2400" dirty="0"/>
            </a:br>
            <a:r>
              <a:rPr lang="en-US" sz="2400" dirty="0"/>
              <a:t>set to desired date/time</a:t>
            </a:r>
          </a:p>
          <a:p>
            <a:r>
              <a:rPr lang="en-US" sz="2400" dirty="0"/>
              <a:t>Server responds with a link to a </a:t>
            </a:r>
            <a:r>
              <a:rPr lang="en-US" sz="2400" dirty="0" err="1"/>
              <a:t>TimeGate</a:t>
            </a:r>
            <a:br>
              <a:rPr lang="en-US" sz="2400" dirty="0"/>
            </a:br>
            <a:r>
              <a:rPr lang="en-US" sz="2400" dirty="0"/>
              <a:t>which knows the Mementos available for the URI</a:t>
            </a:r>
          </a:p>
          <a:p>
            <a:r>
              <a:rPr lang="en-US" sz="2400" dirty="0"/>
              <a:t>Agent makes request to </a:t>
            </a:r>
            <a:r>
              <a:rPr lang="en-US" sz="2400" dirty="0" err="1"/>
              <a:t>TimeGate</a:t>
            </a:r>
            <a:r>
              <a:rPr lang="en-US" sz="2400" dirty="0"/>
              <a:t> and receives response with the URL to the Memento</a:t>
            </a:r>
          </a:p>
          <a:p>
            <a:r>
              <a:rPr lang="en-US" sz="2400" dirty="0"/>
              <a:t>Learn more: </a:t>
            </a:r>
            <a:r>
              <a:rPr lang="en-US" sz="2400" dirty="0">
                <a:hlinkClick r:id="rId2"/>
              </a:rPr>
              <a:t>http://mementoweb.org/</a:t>
            </a:r>
            <a:endParaRPr lang="en-US" sz="2400" dirty="0"/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42" name="Picture 2" descr="memento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3622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384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Memento Time Travel Chrome extension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64008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https://chrome.google.com/webstore/detail/memento/jgbfpjledahoajcppakbgilmojkaghgm</a:t>
            </a:r>
            <a:r>
              <a:rPr lang="en-US" sz="14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FC84BC-467D-4A42-96A7-2913C8ED5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7620000" cy="50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379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B20D67-1D16-46E5-B850-D49FC698A852}"/>
              </a:ext>
            </a:extLst>
          </p:cNvPr>
          <p:cNvSpPr txBox="1"/>
          <p:nvPr/>
        </p:nvSpPr>
        <p:spPr>
          <a:xfrm>
            <a:off x="2362200" y="62484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en-US" dirty="0">
                <a:hlinkClick r:id="rId2"/>
              </a:rPr>
              <a:t>http://matkelly.com/mink/</a:t>
            </a:r>
            <a:r>
              <a:rPr lang="fi-FI" altLang="en-US" dirty="0"/>
              <a:t> </a:t>
            </a:r>
            <a:endParaRPr lang="en-US" alt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78D317-DEF6-49CB-91C7-B4CDDC4F1FC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Mink Chrome extension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DE8AC-6DCB-4337-AEFD-A308A572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119" y="1059789"/>
            <a:ext cx="6481762" cy="513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Archiving the Deep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How are Deep web websites archived when links aren’t available to crawl?</a:t>
            </a:r>
          </a:p>
          <a:p>
            <a:r>
              <a:rPr lang="en-US" dirty="0"/>
              <a:t>One strategy: Get website owner to release their database (legal deposit)</a:t>
            </a:r>
          </a:p>
          <a:p>
            <a:r>
              <a:rPr lang="en-US" dirty="0">
                <a:hlinkClick r:id="rId2"/>
              </a:rPr>
              <a:t>DeepArc</a:t>
            </a:r>
            <a:r>
              <a:rPr lang="en-US" dirty="0"/>
              <a:t> tool </a:t>
            </a:r>
          </a:p>
          <a:p>
            <a:pPr lvl="1"/>
            <a:r>
              <a:rPr lang="en-US" dirty="0"/>
              <a:t>Developed by National Library of France (</a:t>
            </a:r>
            <a:r>
              <a:rPr lang="en-US" dirty="0" err="1"/>
              <a:t>BnF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Transforms relational database content into XML for archiving purposes</a:t>
            </a:r>
          </a:p>
          <a:p>
            <a:r>
              <a:rPr lang="en-US" dirty="0">
                <a:hlinkClick r:id="rId3"/>
              </a:rPr>
              <a:t>Xinq</a:t>
            </a:r>
            <a:r>
              <a:rPr lang="en-US" dirty="0"/>
              <a:t> tool </a:t>
            </a:r>
          </a:p>
          <a:p>
            <a:pPr lvl="1"/>
            <a:r>
              <a:rPr lang="en-US" dirty="0"/>
              <a:t>Developed by National Library of Australia</a:t>
            </a:r>
          </a:p>
          <a:p>
            <a:pPr lvl="1"/>
            <a:r>
              <a:rPr lang="en-US" dirty="0"/>
              <a:t>Allows online browsing and searching of XML database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of the Web is Archived?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by </a:t>
            </a:r>
            <a:r>
              <a:rPr lang="en-US" dirty="0">
                <a:hlinkClick r:id="rId2"/>
              </a:rPr>
              <a:t>Ainsworth et al. </a:t>
            </a:r>
            <a:r>
              <a:rPr lang="en-US" dirty="0"/>
              <a:t>(JCDL 2011)</a:t>
            </a:r>
          </a:p>
          <a:p>
            <a:r>
              <a:rPr lang="en-US" dirty="0"/>
              <a:t>Sampled URLs from DMOZ, Delicious, </a:t>
            </a:r>
            <a:r>
              <a:rPr lang="en-US" dirty="0" err="1"/>
              <a:t>Bitly</a:t>
            </a:r>
            <a:r>
              <a:rPr lang="en-US" dirty="0"/>
              <a:t>, and search engine indexes</a:t>
            </a:r>
          </a:p>
          <a:p>
            <a:r>
              <a:rPr lang="en-US" dirty="0"/>
              <a:t>35-90% of URLs have at least one archived copy</a:t>
            </a:r>
          </a:p>
        </p:txBody>
      </p:sp>
    </p:spTree>
    <p:extLst>
      <p:ext uri="{BB962C8B-B14F-4D97-AF65-F5344CB8AC3E}">
        <p14:creationId xmlns:p14="http://schemas.microsoft.com/office/powerpoint/2010/main" val="4241067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Ephemeral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Linkrot </a:t>
            </a:r>
            <a:r>
              <a:rPr lang="en-US" dirty="0"/>
              <a:t>is a significant problem</a:t>
            </a:r>
          </a:p>
          <a:p>
            <a:pPr lvl="1"/>
            <a:r>
              <a:rPr lang="en-US" dirty="0"/>
              <a:t>Kahle (‘97) - Average page lifetime is 44 days</a:t>
            </a:r>
          </a:p>
          <a:p>
            <a:pPr lvl="1"/>
            <a:r>
              <a:rPr lang="en-US" dirty="0"/>
              <a:t>Koehler (‘99, ‘04) - 67% URLs lost in 4 years</a:t>
            </a:r>
          </a:p>
          <a:p>
            <a:pPr lvl="1"/>
            <a:r>
              <a:rPr lang="en-US" dirty="0"/>
              <a:t>Lawrence et al. (‘01) - 23%-53% URLs in </a:t>
            </a:r>
            <a:r>
              <a:rPr lang="en-US" dirty="0" err="1"/>
              <a:t>CiteSeer</a:t>
            </a:r>
            <a:r>
              <a:rPr lang="en-US" dirty="0"/>
              <a:t> papers invalid over 5 year span (3% of invalid URLs “</a:t>
            </a:r>
            <a:r>
              <a:rPr lang="en-US" dirty="0" err="1"/>
              <a:t>unfindable</a:t>
            </a:r>
            <a:r>
              <a:rPr lang="en-US" dirty="0"/>
              <a:t>”)</a:t>
            </a:r>
          </a:p>
          <a:p>
            <a:pPr lvl="1"/>
            <a:r>
              <a:rPr lang="en-US" dirty="0" err="1"/>
              <a:t>Spinellis</a:t>
            </a:r>
            <a:r>
              <a:rPr lang="en-US" dirty="0"/>
              <a:t> (‘03) - 27% URLs in CACM/Computer papers gone in 5 years</a:t>
            </a:r>
          </a:p>
          <a:p>
            <a:pPr lvl="1"/>
            <a:r>
              <a:rPr lang="en-US" dirty="0" err="1"/>
              <a:t>Ntoulas</a:t>
            </a:r>
            <a:r>
              <a:rPr lang="en-US" dirty="0"/>
              <a:t> et al. (‘04) – predicted only 20% of pages today will be accessible in a year</a:t>
            </a:r>
          </a:p>
          <a:p>
            <a:r>
              <a:rPr lang="en-US" dirty="0"/>
              <a:t>Even if links don’t disappear, existing content is likely to change over time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>
            <a:extLst>
              <a:ext uri="{FF2B5EF4-FFF2-40B4-BE49-F238E27FC236}">
                <a16:creationId xmlns:a16="http://schemas.microsoft.com/office/drawing/2014/main" id="{EFFA9FCC-D356-4B35-875E-72B92C1B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Public Archives,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ca. Late 2010 / Early 2011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A669B-6AD4-4BAE-8FA5-633C7F14798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7200" y="2327275"/>
            <a:ext cx="8229600" cy="3827463"/>
          </a:xfrm>
        </p:spPr>
        <p:txBody>
          <a:bodyPr/>
          <a:lstStyle/>
          <a:p>
            <a:pPr marL="0" indent="0" defTabSz="457200" eaLnBrk="1" hangingPunct="1">
              <a:buFont typeface="Arial" charset="0"/>
              <a:buNone/>
              <a:defRPr/>
            </a:pPr>
            <a:r>
              <a:rPr lang="en-US">
                <a:solidFill>
                  <a:srgbClr val="000000"/>
                </a:solidFill>
              </a:rPr>
              <a:t>Three categories of archives</a:t>
            </a:r>
          </a:p>
          <a:p>
            <a:pPr marL="0" indent="0" defTabSz="457200" eaLnBrk="1" hangingPunct="1">
              <a:buFont typeface="Arial" charset="0"/>
              <a:buChar char="•"/>
              <a:defRPr/>
            </a:pPr>
            <a:r>
              <a:rPr lang="en-US">
                <a:solidFill>
                  <a:srgbClr val="9592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Internet Archive</a:t>
            </a:r>
          </a:p>
          <a:p>
            <a:pPr marL="0" indent="0" defTabSz="457200" eaLnBrk="1" hangingPunct="1">
              <a:buFont typeface="Arial" charset="0"/>
              <a:buChar char="•"/>
              <a:defRPr/>
            </a:pPr>
            <a:r>
              <a:rPr lang="en-US">
                <a:solidFill>
                  <a:srgbClr val="0081BE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Search engine </a:t>
            </a:r>
          </a:p>
          <a:p>
            <a:pPr marL="0" indent="0" defTabSz="457200" eaLnBrk="1" hangingPunct="1">
              <a:buFont typeface="Arial" charset="0"/>
              <a:buChar char="•"/>
              <a:defRPr/>
            </a:pP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Other archives</a:t>
            </a:r>
          </a:p>
          <a:p>
            <a:pPr marL="0" indent="0" defTabSz="457200" eaLnBrk="1" hangingPunct="1">
              <a:buFont typeface="Arial" charset="0"/>
              <a:buChar char="•"/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03" name="Picture 4">
            <a:extLst>
              <a:ext uri="{FF2B5EF4-FFF2-40B4-BE49-F238E27FC236}">
                <a16:creationId xmlns:a16="http://schemas.microsoft.com/office/drawing/2014/main" id="{E0510408-AE95-4AE5-A7AC-809AD8793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2849563"/>
            <a:ext cx="7524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F97ABE-C375-448F-AADD-D718BCAFEB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8" y="3716338"/>
            <a:ext cx="823912" cy="2825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A33B6E-84BB-40A7-BCBB-48958CF059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692525"/>
            <a:ext cx="803275" cy="3127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CFB0C6-9D59-4155-AE61-382F390E9F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721100"/>
            <a:ext cx="1279525" cy="255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aalsum\Desktop\Temp\archive-it.png">
            <a:extLst>
              <a:ext uri="{FF2B5EF4-FFF2-40B4-BE49-F238E27FC236}">
                <a16:creationId xmlns:a16="http://schemas.microsoft.com/office/drawing/2014/main" id="{C01D740A-F0A9-4DF2-BABB-C1969597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4748213"/>
            <a:ext cx="679450" cy="6413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alsum\Desktop\Temp\webcite.jpg">
            <a:extLst>
              <a:ext uri="{FF2B5EF4-FFF2-40B4-BE49-F238E27FC236}">
                <a16:creationId xmlns:a16="http://schemas.microsoft.com/office/drawing/2014/main" id="{683ED696-B243-4E81-A25C-629DD0936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5" y="4930775"/>
            <a:ext cx="990600" cy="2762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aalsum\Desktop\Temp\bl_logo_100.gif">
            <a:extLst>
              <a:ext uri="{FF2B5EF4-FFF2-40B4-BE49-F238E27FC236}">
                <a16:creationId xmlns:a16="http://schemas.microsoft.com/office/drawing/2014/main" id="{D2E9D453-9CCC-4EC7-8628-168B6790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872038"/>
            <a:ext cx="495300" cy="952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aalsum\Desktop\Temp\hdr-logo.gif">
            <a:extLst>
              <a:ext uri="{FF2B5EF4-FFF2-40B4-BE49-F238E27FC236}">
                <a16:creationId xmlns:a16="http://schemas.microsoft.com/office/drawing/2014/main" id="{4E461D71-9DB1-4525-BD75-C198F5C7A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5538788"/>
            <a:ext cx="2387600" cy="346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Users\aalsum\Desktop\Temp\archiefweb.png">
            <a:extLst>
              <a:ext uri="{FF2B5EF4-FFF2-40B4-BE49-F238E27FC236}">
                <a16:creationId xmlns:a16="http://schemas.microsoft.com/office/drawing/2014/main" id="{D237A407-DFF2-4647-8AC0-31295A59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4945063"/>
            <a:ext cx="2771775" cy="3143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C:\Users\aalsum\Desktop\Temp\cdl_logo.gif">
            <a:extLst>
              <a:ext uri="{FF2B5EF4-FFF2-40B4-BE49-F238E27FC236}">
                <a16:creationId xmlns:a16="http://schemas.microsoft.com/office/drawing/2014/main" id="{6815AECC-2C38-494B-94A6-02836320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4835525"/>
            <a:ext cx="1631950" cy="585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C:\Users\aalsum\Desktop\Temp\diigo.png">
            <a:extLst>
              <a:ext uri="{FF2B5EF4-FFF2-40B4-BE49-F238E27FC236}">
                <a16:creationId xmlns:a16="http://schemas.microsoft.com/office/drawing/2014/main" id="{F8C1BF33-8974-4408-8EB2-A094F6D8F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497513"/>
            <a:ext cx="1190625" cy="457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3541D6-4C78-41EE-AE7E-AA9788990F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475" y="5468938"/>
            <a:ext cx="2290763" cy="4857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38A83AE-C0A3-4DFE-AC35-B3BC41D73384}"/>
              </a:ext>
            </a:extLst>
          </p:cNvPr>
          <p:cNvSpPr/>
          <p:nvPr/>
        </p:nvSpPr>
        <p:spPr>
          <a:xfrm>
            <a:off x="3338513" y="5708650"/>
            <a:ext cx="517525" cy="338138"/>
          </a:xfrm>
          <a:prstGeom prst="ellipse">
            <a:avLst/>
          </a:prstGeom>
          <a:solidFill>
            <a:schemeClr val="accent5">
              <a:alpha val="26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b="1">
                <a:solidFill>
                  <a:srgbClr val="151616"/>
                </a:solidFill>
                <a:ea typeface="ＭＳ Ｐゴシック" charset="0"/>
                <a:cs typeface="ＭＳ Ｐゴシック" charset="0"/>
              </a:rPr>
              <a:t>UK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E34492D-3CBF-44FA-9DA7-048CCDB45A85}"/>
              </a:ext>
            </a:extLst>
          </p:cNvPr>
          <p:cNvSpPr/>
          <p:nvPr/>
        </p:nvSpPr>
        <p:spPr>
          <a:xfrm>
            <a:off x="6062663" y="5772150"/>
            <a:ext cx="515937" cy="339725"/>
          </a:xfrm>
          <a:prstGeom prst="ellipse">
            <a:avLst/>
          </a:prstGeom>
          <a:solidFill>
            <a:schemeClr val="accent5">
              <a:alpha val="26000"/>
            </a:schemeClr>
          </a:solidFill>
          <a:ln w="127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100" b="1">
                <a:solidFill>
                  <a:srgbClr val="151616"/>
                </a:solidFill>
                <a:ea typeface="ＭＳ Ｐゴシック" charset="0"/>
                <a:cs typeface="ＭＳ Ｐゴシック" charset="0"/>
              </a:rPr>
              <a:t>US</a:t>
            </a:r>
          </a:p>
        </p:txBody>
      </p:sp>
      <p:sp>
        <p:nvSpPr>
          <p:cNvPr id="102417" name="Rectangle 18">
            <a:extLst>
              <a:ext uri="{FF2B5EF4-FFF2-40B4-BE49-F238E27FC236}">
                <a16:creationId xmlns:a16="http://schemas.microsoft.com/office/drawing/2014/main" id="{4964B2EA-9EAC-4EA2-B55C-7DD0B708A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6172200"/>
            <a:ext cx="292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See also: </a:t>
            </a:r>
            <a:r>
              <a:rPr lang="en-US" altLang="en-US" sz="1200">
                <a:hlinkClick r:id="rId15"/>
              </a:rPr>
              <a:t>http://arxiv.org/abs/1212.6177</a:t>
            </a:r>
            <a:r>
              <a:rPr lang="en-US" altLang="en-US" sz="120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>
            <a:extLst>
              <a:ext uri="{FF2B5EF4-FFF2-40B4-BE49-F238E27FC236}">
                <a16:creationId xmlns:a16="http://schemas.microsoft.com/office/drawing/2014/main" id="{40E6E944-2BF5-4596-8A06-06C8BF69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89000"/>
            <a:ext cx="7772400" cy="1143000"/>
          </a:xfrm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0" name="Picture 9" descr="scatteredDmoz1SortedBydateV">
            <a:extLst>
              <a:ext uri="{FF2B5EF4-FFF2-40B4-BE49-F238E27FC236}">
                <a16:creationId xmlns:a16="http://schemas.microsoft.com/office/drawing/2014/main" id="{A4A75BB4-5BF1-4548-B2BF-A777AAEB6A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36613"/>
            <a:ext cx="4114800" cy="25987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catteredrecentSortedBydateV">
            <a:extLst>
              <a:ext uri="{FF2B5EF4-FFF2-40B4-BE49-F238E27FC236}">
                <a16:creationId xmlns:a16="http://schemas.microsoft.com/office/drawing/2014/main" id="{3C5A9B05-92E2-4994-9421-1F39DB52D3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836613"/>
            <a:ext cx="4114800" cy="25987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catteredbitlySortedBydateV">
            <a:extLst>
              <a:ext uri="{FF2B5EF4-FFF2-40B4-BE49-F238E27FC236}">
                <a16:creationId xmlns:a16="http://schemas.microsoft.com/office/drawing/2014/main" id="{620B64F7-1216-4001-813D-57CBCA9831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922713"/>
            <a:ext cx="4114800" cy="25987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catteredseSortedBydateV">
            <a:extLst>
              <a:ext uri="{FF2B5EF4-FFF2-40B4-BE49-F238E27FC236}">
                <a16:creationId xmlns:a16="http://schemas.microsoft.com/office/drawing/2014/main" id="{85FC6C09-B5C8-4C69-99A9-072770C2D0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922713"/>
            <a:ext cx="4114800" cy="259873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9658ECD1-189B-48A7-9F65-DFD0C958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0" y="627063"/>
            <a:ext cx="1714500" cy="395287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16662A7-D6F4-43BC-82D0-96F5A738D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540125"/>
            <a:ext cx="885825" cy="5683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A49B626-7363-4772-B94C-58814400D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3568700"/>
            <a:ext cx="1189038" cy="557213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209570-4B8B-4CF1-96A3-E600ABA04A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627063"/>
            <a:ext cx="1509713" cy="454025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80808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3230562"/>
          </a:xfrm>
        </p:spPr>
        <p:txBody>
          <a:bodyPr>
            <a:normAutofit/>
          </a:bodyPr>
          <a:lstStyle/>
          <a:p>
            <a:r>
              <a:rPr lang="en-US" dirty="0"/>
              <a:t>Let’s explore some novel uses of web archives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Transactional Archiving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Archive every http transaction between a web browser and web server</a:t>
            </a:r>
          </a:p>
          <a:p>
            <a:r>
              <a:rPr lang="en-US" dirty="0"/>
              <a:t>Gives evidence that on date D content C was delivered</a:t>
            </a:r>
          </a:p>
          <a:p>
            <a:r>
              <a:rPr lang="en-US" dirty="0"/>
              <a:t>Often used by organizations that are legally bound to retaining such information </a:t>
            </a:r>
          </a:p>
          <a:p>
            <a:r>
              <a:rPr lang="en-US" dirty="0"/>
              <a:t>Commercial products:</a:t>
            </a:r>
          </a:p>
          <a:p>
            <a:pPr lvl="1"/>
            <a:r>
              <a:rPr lang="en-US" dirty="0" err="1"/>
              <a:t>PageVault</a:t>
            </a:r>
            <a:r>
              <a:rPr lang="en-US" dirty="0"/>
              <a:t>, Vignette </a:t>
            </a:r>
            <a:r>
              <a:rPr lang="en-US" dirty="0" err="1"/>
              <a:t>WebCapture</a:t>
            </a:r>
            <a:r>
              <a:rPr lang="en-US" dirty="0"/>
              <a:t>, </a:t>
            </a:r>
            <a:r>
              <a:rPr lang="en-US" dirty="0" err="1"/>
              <a:t>webEcho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9375"/>
            <a:ext cx="8001000" cy="677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A93F94-ED4D-42A4-8B82-3895AD9233F4}" type="slidenum">
              <a:rPr lang="en-US"/>
              <a:pPr/>
              <a:t>34</a:t>
            </a:fld>
            <a:endParaRPr lang="en-US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981200"/>
            <a:ext cx="32766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8800"/>
            <a:ext cx="2209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MPj039950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219200"/>
            <a:ext cx="147161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495800"/>
            <a:ext cx="2362200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0" y="6324600"/>
            <a:ext cx="6324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/>
              <a:t>Black hat: http://img.webpronews.com/securitypronews/110705blackhat.jpg</a:t>
            </a:r>
            <a:br>
              <a:rPr lang="en-US" sz="800"/>
            </a:br>
            <a:r>
              <a:rPr lang="en-US" sz="800"/>
              <a:t>Virus image: http://polarboing.com/images/topics/misc/story.computer.virus_1137794805.jpg </a:t>
            </a:r>
            <a:br>
              <a:rPr lang="en-US" sz="800"/>
            </a:br>
            <a:r>
              <a:rPr lang="en-US" sz="800"/>
              <a:t>Hard drive: http://www.datarecoveryspecialist.com/images/head-crash-2.jpg</a:t>
            </a:r>
          </a:p>
        </p:txBody>
      </p:sp>
      <p:pic>
        <p:nvPicPr>
          <p:cNvPr id="6152" name="Picture 7" descr="The image “http://polarboing.com/images/topics/misc/story.computer.virus_1137794805.jpg” cannot be displayed, because it contains errors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572000"/>
            <a:ext cx="1905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5200" y="228600"/>
            <a:ext cx="19812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AutoShape 9"/>
          <p:cNvSpPr>
            <a:spLocks noChangeArrowheads="1"/>
          </p:cNvSpPr>
          <p:nvPr/>
        </p:nvSpPr>
        <p:spPr bwMode="auto">
          <a:xfrm>
            <a:off x="2133600" y="23622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AutoShape 10"/>
          <p:cNvSpPr>
            <a:spLocks noChangeArrowheads="1"/>
          </p:cNvSpPr>
          <p:nvPr/>
        </p:nvSpPr>
        <p:spPr bwMode="auto">
          <a:xfrm>
            <a:off x="4038600" y="15240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 flipH="1">
            <a:off x="6019800" y="20574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AutoShape 12"/>
          <p:cNvSpPr>
            <a:spLocks noChangeArrowheads="1"/>
          </p:cNvSpPr>
          <p:nvPr/>
        </p:nvSpPr>
        <p:spPr bwMode="auto">
          <a:xfrm flipH="1" flipV="1">
            <a:off x="6019800" y="42672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AutoShape 13"/>
          <p:cNvSpPr>
            <a:spLocks noChangeArrowheads="1"/>
          </p:cNvSpPr>
          <p:nvPr/>
        </p:nvSpPr>
        <p:spPr bwMode="auto">
          <a:xfrm flipV="1">
            <a:off x="2743200" y="4191000"/>
            <a:ext cx="914400" cy="533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2324100" y="2733675"/>
            <a:ext cx="4308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latin typeface="Verdana" pitchFamily="34" charset="0"/>
              </a:rPr>
              <a:t>Web Infrastructure</a:t>
            </a:r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1214438"/>
            <a:ext cx="14668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875" y="1081088"/>
            <a:ext cx="1390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1638" y="1590675"/>
            <a:ext cx="1304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7638" y="5678488"/>
            <a:ext cx="34480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33575" y="4902200"/>
            <a:ext cx="1819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2588" y="5734050"/>
            <a:ext cx="29654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" y="457200"/>
            <a:ext cx="1276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1447800"/>
            <a:ext cx="22383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914400"/>
            <a:ext cx="131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2133600"/>
            <a:ext cx="1809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2000" y="4495800"/>
            <a:ext cx="9429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29485"/>
            <a:ext cx="7219950" cy="362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Repository Crawling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Autofit/>
          </a:bodyPr>
          <a:lstStyle/>
          <a:p>
            <a:r>
              <a:rPr lang="en-US" sz="2000" dirty="0"/>
              <a:t>Warrick developed in 2005 as a web repository crawler</a:t>
            </a:r>
          </a:p>
          <a:p>
            <a:r>
              <a:rPr lang="en-US" sz="2000" dirty="0"/>
              <a:t>Used to recover thousands of websites from the WI</a:t>
            </a:r>
          </a:p>
          <a:p>
            <a:r>
              <a:rPr lang="en-US" sz="2000" dirty="0"/>
              <a:t>Available at </a:t>
            </a:r>
            <a:r>
              <a:rPr lang="en-US" sz="2000" dirty="0">
                <a:hlinkClick r:id="rId3"/>
              </a:rPr>
              <a:t>http://warrick.cs.odu.edu/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6488668"/>
            <a:ext cx="746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Lazy Preservation: Reconstructing Websites by Crawling the Crawlers by McCown et al. (2006)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0"/>
            <a:ext cx="350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the WI to find missing web pages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648200" cy="610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953000" y="4800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Klein &amp; Nelson, Evaluating </a:t>
            </a:r>
            <a:r>
              <a:rPr lang="en-US" dirty="0">
                <a:hlinkClick r:id="rId3"/>
              </a:rPr>
              <a:t>Methods to Rediscover Missing Web Pages</a:t>
            </a:r>
          </a:p>
          <a:p>
            <a:r>
              <a:rPr lang="en-US" dirty="0">
                <a:hlinkClick r:id="rId3"/>
              </a:rPr>
              <a:t>from the Web Infrastructure</a:t>
            </a:r>
            <a:r>
              <a:rPr lang="en-US" dirty="0"/>
              <a:t>, JCDL 2010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Bleicher</a:t>
            </a:r>
            <a:r>
              <a:rPr lang="en-US" dirty="0"/>
              <a:t> (2011), A Memory of Webs Past</a:t>
            </a:r>
            <a:br>
              <a:rPr lang="en-US" dirty="0"/>
            </a:br>
            <a:r>
              <a:rPr lang="en-US" sz="2000" dirty="0">
                <a:hlinkClick r:id="rId2"/>
              </a:rPr>
              <a:t>http://spectrum.ieee.org/telecom/internet/a-memory-of-webs-past/0</a:t>
            </a:r>
            <a:endParaRPr lang="en-US" sz="2000" dirty="0"/>
          </a:p>
          <a:p>
            <a:r>
              <a:rPr lang="en-US" dirty="0" err="1"/>
              <a:t>Masanès</a:t>
            </a:r>
            <a:r>
              <a:rPr lang="en-US" dirty="0"/>
              <a:t> (2006), </a:t>
            </a:r>
            <a:r>
              <a:rPr lang="en-US" i="1" dirty="0"/>
              <a:t>Web Archiving</a:t>
            </a:r>
            <a:r>
              <a:rPr lang="en-US" dirty="0"/>
              <a:t>, Springer</a:t>
            </a:r>
          </a:p>
          <a:p>
            <a:r>
              <a:rPr lang="en-US" dirty="0"/>
              <a:t>Lyman (2002), Archiving the World Wide Web</a:t>
            </a:r>
            <a:br>
              <a:rPr lang="en-US" dirty="0"/>
            </a:br>
            <a:r>
              <a:rPr lang="en-US" sz="2000" dirty="0">
                <a:hlinkClick r:id="rId3"/>
              </a:rPr>
              <a:t>http://www.clir.org/pubs/reports/pub106/web.html</a:t>
            </a:r>
            <a:endParaRPr lang="en-US" sz="2000" dirty="0"/>
          </a:p>
          <a:p>
            <a:r>
              <a:rPr lang="en-US" sz="2800" dirty="0" err="1"/>
              <a:t>Leetaru</a:t>
            </a:r>
            <a:r>
              <a:rPr lang="en-US" sz="2800" dirty="0"/>
              <a:t> (2017), </a:t>
            </a:r>
            <a:r>
              <a:rPr lang="en-US" sz="2800" i="1" dirty="0"/>
              <a:t>Why Are Libraries Failing At Web Archiving And Are We Losing Our Digital History?</a:t>
            </a:r>
            <a:br>
              <a:rPr lang="en-US" sz="2000" i="1" dirty="0">
                <a:hlinkClick r:id="rId4"/>
              </a:rPr>
            </a:br>
            <a:r>
              <a:rPr lang="en-US" sz="2000" dirty="0">
                <a:hlinkClick r:id="rId4"/>
              </a:rPr>
              <a:t>https://www.forbes.com/sites/kalevleetaru/2017/03/27/why-are-libraries-failing-at-web-archiving-and-are-we-losing-our-digital-history/#63548d1e6ecd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003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archive the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the web isn’t saved, we might loose a significant amount of our digital heritage</a:t>
            </a:r>
            <a:r>
              <a:rPr lang="en-US" b="1" dirty="0"/>
              <a:t> </a:t>
            </a:r>
          </a:p>
          <a:p>
            <a:r>
              <a:rPr lang="en-US" dirty="0"/>
              <a:t>The web gives historians and other social scientists significant insight into our society, especially into how technology has effected it</a:t>
            </a:r>
          </a:p>
          <a:p>
            <a:r>
              <a:rPr lang="en-US" dirty="0"/>
              <a:t>Serves as important resource in many lawsuits</a:t>
            </a:r>
          </a:p>
          <a:p>
            <a:r>
              <a:rPr lang="en-US" dirty="0"/>
              <a:t>Some organizations want to or are legally obliged to archive their web materials </a:t>
            </a:r>
          </a:p>
          <a:p>
            <a:r>
              <a:rPr lang="en-US" dirty="0"/>
              <a:t>Someone worked hard on this stuff, why not save it?</a:t>
            </a:r>
          </a:p>
          <a:p>
            <a:endParaRPr lang="en-US" dirty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Heroic solo efforts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52600"/>
            <a:ext cx="7096186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could choose a website </a:t>
            </a:r>
            <a:br>
              <a:rPr lang="en-US" dirty="0"/>
            </a:br>
            <a:r>
              <a:rPr lang="en-US" dirty="0"/>
              <a:t>to preserve for all time, </a:t>
            </a:r>
            <a:br>
              <a:rPr lang="en-US" dirty="0"/>
            </a:br>
            <a:r>
              <a:rPr lang="en-US" dirty="0"/>
              <a:t>what would you choose?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websites will people want to look at 50 to 500 years from now?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K12 Web Archiving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 by Internet Archive and Library of Congress</a:t>
            </a:r>
          </a:p>
          <a:p>
            <a:r>
              <a:rPr lang="en-US" dirty="0"/>
              <a:t>5th to 12th graders get to participate in web archiving activities</a:t>
            </a:r>
          </a:p>
          <a:p>
            <a:r>
              <a:rPr lang="en-US" dirty="0"/>
              <a:t>As of Oct 2010, students in the program have archived 2,379 websites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572000"/>
            <a:ext cx="3048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5181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Video: </a:t>
            </a:r>
            <a:r>
              <a:rPr lang="en-US" dirty="0">
                <a:hlinkClick r:id="rId3"/>
              </a:rPr>
              <a:t>http://www.archive.org/details/K12WebArchivingProgramStudents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archiving the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/>
              <a:t>Internet Archive</a:t>
            </a:r>
          </a:p>
          <a:p>
            <a:pPr lvl="1"/>
            <a:r>
              <a:rPr lang="en-US" dirty="0"/>
              <a:t>Founded by Brewster Kahle in 1996</a:t>
            </a:r>
          </a:p>
          <a:p>
            <a:pPr lvl="1"/>
            <a:r>
              <a:rPr lang="en-US" dirty="0"/>
              <a:t>Largest web archive in the world (240+ billion pages)</a:t>
            </a:r>
          </a:p>
          <a:p>
            <a:pPr lvl="1"/>
            <a:r>
              <a:rPr lang="en-US" dirty="0"/>
              <a:t>Pages available to public via Wayback Machine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920351"/>
            <a:ext cx="3800993" cy="304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6400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Images: </a:t>
            </a:r>
            <a:r>
              <a:rPr lang="en-US" dirty="0">
                <a:hlinkClick r:id="rId3"/>
              </a:rPr>
              <a:t>http://en.wikipedia.org/wiki/Internet_Archive</a:t>
            </a:r>
            <a:endParaRPr lang="en-US" dirty="0"/>
          </a:p>
        </p:txBody>
      </p:sp>
      <p:pic>
        <p:nvPicPr>
          <p:cNvPr id="1028" name="Picture 4" descr="Internet Archive logo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1524000"/>
            <a:ext cx="800100" cy="666751"/>
          </a:xfrm>
          <a:prstGeom prst="rect">
            <a:avLst/>
          </a:prstGeom>
          <a:noFill/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5334000"/>
            <a:ext cx="8458200" cy="102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Also collects old recordings, books, video, and other digital works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9113"/>
            <a:ext cx="8942100" cy="557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46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36083</TotalTime>
  <Words>1123</Words>
  <Application>Microsoft Office PowerPoint</Application>
  <PresentationFormat>On-screen Show (4:3)</PresentationFormat>
  <Paragraphs>162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ＭＳ Ｐゴシック</vt:lpstr>
      <vt:lpstr>Arial</vt:lpstr>
      <vt:lpstr>Calibri</vt:lpstr>
      <vt:lpstr>Courier New</vt:lpstr>
      <vt:lpstr>Verdana</vt:lpstr>
      <vt:lpstr>Office Theme</vt:lpstr>
      <vt:lpstr>Web Archiving</vt:lpstr>
      <vt:lpstr>What is it?</vt:lpstr>
      <vt:lpstr>The Ephemeral Web</vt:lpstr>
      <vt:lpstr>Why archive the Web?</vt:lpstr>
      <vt:lpstr>Heroic solo efforts</vt:lpstr>
      <vt:lpstr>If you could choose a website  to preserve for all time,  what would you choose?    What websites will people want to look at 50 to 500 years from now?</vt:lpstr>
      <vt:lpstr>K12 Web Archiving Program</vt:lpstr>
      <vt:lpstr>Who is archiving the Web?</vt:lpstr>
      <vt:lpstr>PowerPoint Presentation</vt:lpstr>
      <vt:lpstr>PowerPoint Presentation</vt:lpstr>
      <vt:lpstr>PowerPoint Presentation</vt:lpstr>
      <vt:lpstr>PowerPoint Presentation</vt:lpstr>
      <vt:lpstr>Who is archiving the Web?</vt:lpstr>
      <vt:lpstr>Other Players</vt:lpstr>
      <vt:lpstr>PowerPoint Presentation</vt:lpstr>
      <vt:lpstr>Special Collections</vt:lpstr>
      <vt:lpstr>PowerPoint Presentation</vt:lpstr>
      <vt:lpstr>PowerPoint Presentation</vt:lpstr>
      <vt:lpstr>Tools for Web Archiving</vt:lpstr>
      <vt:lpstr>Web Crawlers</vt:lpstr>
      <vt:lpstr>WARC File Organization</vt:lpstr>
      <vt:lpstr>PowerPoint Presentation</vt:lpstr>
      <vt:lpstr>WARC Tools</vt:lpstr>
      <vt:lpstr>Archive Viewers/Searchers</vt:lpstr>
      <vt:lpstr>Memento – Date/Time Negotiation</vt:lpstr>
      <vt:lpstr>PowerPoint Presentation</vt:lpstr>
      <vt:lpstr>PowerPoint Presentation</vt:lpstr>
      <vt:lpstr>Archiving the Deep Web</vt:lpstr>
      <vt:lpstr>How Much of the Web is Archived?</vt:lpstr>
      <vt:lpstr>Public Archives,  ca. Late 2010 / Early 2011</vt:lpstr>
      <vt:lpstr>PowerPoint Presentation</vt:lpstr>
      <vt:lpstr>Let’s explore some novel uses of web archives</vt:lpstr>
      <vt:lpstr>Transactional Archiving</vt:lpstr>
      <vt:lpstr>PowerPoint Presentation</vt:lpstr>
      <vt:lpstr>PowerPoint Presentation</vt:lpstr>
      <vt:lpstr>Web Repository Crawling</vt:lpstr>
      <vt:lpstr>Using the WI to find missing web pages</vt:lpstr>
      <vt:lpstr>More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261</cp:revision>
  <dcterms:created xsi:type="dcterms:W3CDTF">2011-01-04T16:11:25Z</dcterms:created>
  <dcterms:modified xsi:type="dcterms:W3CDTF">2019-09-10T13:45:51Z</dcterms:modified>
</cp:coreProperties>
</file>