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2" r:id="rId4"/>
    <p:sldId id="280" r:id="rId5"/>
    <p:sldId id="258" r:id="rId6"/>
    <p:sldId id="259" r:id="rId7"/>
    <p:sldId id="260" r:id="rId8"/>
    <p:sldId id="261" r:id="rId9"/>
    <p:sldId id="281" r:id="rId10"/>
    <p:sldId id="279" r:id="rId11"/>
    <p:sldId id="278" r:id="rId12"/>
    <p:sldId id="264" r:id="rId13"/>
    <p:sldId id="265" r:id="rId14"/>
    <p:sldId id="266" r:id="rId15"/>
    <p:sldId id="267" r:id="rId16"/>
    <p:sldId id="272" r:id="rId17"/>
    <p:sldId id="268" r:id="rId18"/>
    <p:sldId id="271" r:id="rId19"/>
    <p:sldId id="276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0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SCC = Strongly</a:t>
            </a:r>
            <a:r>
              <a:rPr lang="en-US" baseline="0" dirty="0"/>
              <a:t> Connected Component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parc.com/istl/groups/uir/publications/items/UIR-1998-19-Pitkow-WebJournal-Summary.pdf" TargetMode="External"/><Relationship Id="rId2" Type="http://schemas.openxmlformats.org/officeDocument/2006/relationships/hyperlink" Target="http://www.w3.org/1999/05/WCA-ter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lib.org/dlib/april03/lavoie/04lavoi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ib.org/dlib/april03/lavoie/04lavoie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lib.org/dlib/april03/lavoie/04lavoi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z.com/top500" TargetMode="External"/><Relationship Id="rId2" Type="http://schemas.openxmlformats.org/officeDocument/2006/relationships/hyperlink" Target="http://www.oclc.org/research/activities/past/orprojects/wcp/stats/linkag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oz.com/top5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 b="1" dirty="0"/>
              <a:t>Web Characterization:</a:t>
            </a:r>
            <a:br>
              <a:rPr lang="en-US" b="1" dirty="0"/>
            </a:br>
            <a:r>
              <a:rPr lang="en-US" sz="3200" b="1" dirty="0"/>
              <a:t>What Does the Web Look Like?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Bow-Tie Structure of the Web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56388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Broder</a:t>
            </a:r>
            <a:r>
              <a:rPr lang="en-US" sz="2400" dirty="0"/>
              <a:t> et. al (Graph Structure of the Web, 2000) </a:t>
            </a:r>
          </a:p>
          <a:p>
            <a:pPr algn="ctr"/>
            <a:r>
              <a:rPr lang="en-US" sz="2400" dirty="0"/>
              <a:t>Examined a large web graph (200M pages, 1.5B links)</a:t>
            </a:r>
          </a:p>
          <a:p>
            <a:pPr algn="ctr"/>
            <a:endParaRPr lang="en-US" sz="2400" dirty="0"/>
          </a:p>
        </p:txBody>
      </p:sp>
      <p:sp>
        <p:nvSpPr>
          <p:cNvPr id="8" name="Arc 7"/>
          <p:cNvSpPr/>
          <p:nvPr/>
        </p:nvSpPr>
        <p:spPr>
          <a:xfrm rot="5400000">
            <a:off x="4191000" y="3276600"/>
            <a:ext cx="457200" cy="457200"/>
          </a:xfrm>
          <a:prstGeom prst="arc">
            <a:avLst>
              <a:gd name="adj1" fmla="val 16200000"/>
              <a:gd name="adj2" fmla="val 5565144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5400000">
            <a:off x="4191000" y="2438400"/>
            <a:ext cx="457200" cy="457200"/>
          </a:xfrm>
          <a:prstGeom prst="arc">
            <a:avLst>
              <a:gd name="adj1" fmla="val 6009255"/>
              <a:gd name="adj2" fmla="val 16313840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72200" y="4876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17 Million nodes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Characterizing National Web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large-scale study by </a:t>
            </a:r>
            <a:r>
              <a:rPr lang="en-US" dirty="0" err="1"/>
              <a:t>Baeza</a:t>
            </a:r>
            <a:r>
              <a:rPr lang="en-US" dirty="0"/>
              <a:t>-Yates at al.</a:t>
            </a:r>
            <a:r>
              <a:rPr lang="en-US" baseline="30000" dirty="0"/>
              <a:t>1</a:t>
            </a:r>
            <a:r>
              <a:rPr lang="en-US" dirty="0"/>
              <a:t> analyzed web collections from 10 national domains and multinational Web spaces of African and Indochinese Web sites</a:t>
            </a:r>
          </a:p>
          <a:p>
            <a:r>
              <a:rPr lang="en-US" dirty="0"/>
              <a:t>Examined languages, file sizes, pages per site, link structure,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Baeza-Yates et al. , Characterization of national Web domains, </a:t>
            </a:r>
            <a:r>
              <a:rPr lang="en-US" sz="1400" i="1" dirty="0"/>
              <a:t>ACM Trans. Internet Technol.</a:t>
            </a:r>
            <a:r>
              <a:rPr lang="en-US" sz="1400" dirty="0"/>
              <a:t>, May 2007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Page Languages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78387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Baeza</a:t>
            </a:r>
            <a:r>
              <a:rPr lang="en-US" sz="1400" dirty="0"/>
              <a:t>-Yates et al. , Characterization of national Web domains, </a:t>
            </a:r>
            <a:r>
              <a:rPr lang="en-US" sz="1400" i="1" dirty="0"/>
              <a:t>ACM Trans. Internet Technol.</a:t>
            </a:r>
            <a:r>
              <a:rPr lang="en-US" sz="1400" dirty="0"/>
              <a:t>, May 2007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Power-law Distributions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Baeza</a:t>
            </a:r>
            <a:r>
              <a:rPr lang="en-US" sz="1400" dirty="0"/>
              <a:t>-Yates et al. , Characterization of national Web domains, </a:t>
            </a:r>
            <a:r>
              <a:rPr lang="en-US" sz="1400" i="1" dirty="0"/>
              <a:t>ACM Trans. Internet Technol.</a:t>
            </a:r>
            <a:r>
              <a:rPr lang="en-US" sz="1400" dirty="0"/>
              <a:t>, May 2007 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391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7943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3429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File sizes</a:t>
            </a:r>
            <a:r>
              <a:rPr lang="en-US" dirty="0"/>
              <a:t> for small and large files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Pages per site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and Out Degree of Web Pages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Baeza</a:t>
            </a:r>
            <a:r>
              <a:rPr lang="en-US" sz="1400" dirty="0"/>
              <a:t>-Yates et al. , Characterization of national Web domains, </a:t>
            </a:r>
            <a:r>
              <a:rPr lang="en-US" sz="1400" i="1" dirty="0"/>
              <a:t>ACM Trans. Internet Technol.</a:t>
            </a:r>
            <a:r>
              <a:rPr lang="en-US" sz="1400" dirty="0"/>
              <a:t>, May 2007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352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In-degree of web pages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Out-degree of web pages</a:t>
            </a:r>
            <a:r>
              <a:rPr lang="en-US" dirty="0"/>
              <a:t> for few and many </a:t>
            </a:r>
            <a:r>
              <a:rPr lang="en-US" dirty="0" err="1"/>
              <a:t>outlinks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800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4029075"/>
            <a:ext cx="80295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Non-HTML File Content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38032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95400" y="57912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More than 95% of content was HTML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4008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Baeza</a:t>
            </a:r>
            <a:r>
              <a:rPr lang="en-US" sz="1400" dirty="0"/>
              <a:t>-Yates et al. , Characterization of national Web domains, </a:t>
            </a:r>
            <a:r>
              <a:rPr lang="en-US" sz="1400" i="1" dirty="0"/>
              <a:t>ACM Trans. Internet Technol.</a:t>
            </a:r>
            <a:r>
              <a:rPr lang="en-US" sz="1400" dirty="0"/>
              <a:t>, May 2007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dynamic is the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often are pages added to the Web?</a:t>
            </a:r>
          </a:p>
          <a:p>
            <a:r>
              <a:rPr lang="en-US" dirty="0"/>
              <a:t>How often are pages are removed from the Web? </a:t>
            </a:r>
          </a:p>
          <a:p>
            <a:r>
              <a:rPr lang="en-US" dirty="0"/>
              <a:t>How often do pages change?</a:t>
            </a:r>
          </a:p>
          <a:p>
            <a:r>
              <a:rPr lang="en-US" dirty="0"/>
              <a:t>What kinds of changes do pages typically exhibit?</a:t>
            </a:r>
          </a:p>
          <a:p>
            <a:r>
              <a:rPr lang="en-US" dirty="0"/>
              <a:t>How does the link structure change over time?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dynamic is the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early studies attempt to answer these questions:</a:t>
            </a:r>
          </a:p>
          <a:p>
            <a:pPr lvl="1"/>
            <a:r>
              <a:rPr lang="en-US" dirty="0"/>
              <a:t>2004 study (</a:t>
            </a:r>
            <a:r>
              <a:rPr lang="en-US" dirty="0" err="1"/>
              <a:t>Fetterly</a:t>
            </a:r>
            <a:r>
              <a:rPr lang="en-US" dirty="0"/>
              <a:t> et al.</a:t>
            </a:r>
            <a:r>
              <a:rPr lang="en-US" baseline="30000" dirty="0"/>
              <a:t>1</a:t>
            </a:r>
            <a:r>
              <a:rPr lang="en-US" dirty="0"/>
              <a:t>) of 150 million web pages over 11 weeks analyzed weekly snapshots</a:t>
            </a:r>
          </a:p>
          <a:p>
            <a:pPr lvl="1"/>
            <a:r>
              <a:rPr lang="en-US" dirty="0"/>
              <a:t>2004 study (</a:t>
            </a:r>
            <a:r>
              <a:rPr lang="en-US" dirty="0" err="1"/>
              <a:t>Ntoulas</a:t>
            </a:r>
            <a:r>
              <a:rPr lang="en-US" dirty="0"/>
              <a:t> et al.</a:t>
            </a:r>
            <a:r>
              <a:rPr lang="en-US" baseline="30000" dirty="0"/>
              <a:t>2</a:t>
            </a:r>
            <a:r>
              <a:rPr lang="en-US" dirty="0"/>
              <a:t>) of 150 websites over one year analyzed weekly snapshots</a:t>
            </a:r>
          </a:p>
          <a:p>
            <a:r>
              <a:rPr lang="en-US" dirty="0"/>
              <a:t>What follows are some selected highlights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Fetterly et al. , A large-scale study of the evolution of Web pages, </a:t>
            </a:r>
            <a:r>
              <a:rPr lang="en-US" sz="1400" i="1" dirty="0"/>
              <a:t> Software Practice &amp; Experience ,</a:t>
            </a:r>
            <a:r>
              <a:rPr lang="en-US" sz="1400" dirty="0"/>
              <a:t>2004</a:t>
            </a:r>
            <a:r>
              <a:rPr lang="en-US" sz="1400" i="1" dirty="0"/>
              <a:t> </a:t>
            </a:r>
            <a:r>
              <a:rPr lang="en-US" sz="1400" dirty="0"/>
              <a:t> </a:t>
            </a:r>
            <a:br>
              <a:rPr lang="en-US" sz="1400" dirty="0"/>
            </a:br>
            <a:r>
              <a:rPr lang="en-US" sz="1400" baseline="30000" dirty="0"/>
              <a:t>2</a:t>
            </a:r>
            <a:r>
              <a:rPr lang="en-US" sz="1400" dirty="0"/>
              <a:t>Ntoulas et al. , What's new on the web?: the evolution of the web from a search engine perspective, </a:t>
            </a:r>
            <a:r>
              <a:rPr lang="en-US" sz="1400" i="1" dirty="0"/>
              <a:t>Proc WWW 2004 </a:t>
            </a:r>
            <a:r>
              <a:rPr lang="en-US" sz="1400" dirty="0"/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Downloads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1626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81400" y="5867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Weeks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6400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Fetterly</a:t>
            </a:r>
            <a:r>
              <a:rPr lang="en-US" sz="1400" dirty="0"/>
              <a:t> et al. </a:t>
            </a:r>
            <a:r>
              <a:rPr lang="en-US" sz="1400" i="1" dirty="0"/>
              <a:t>,</a:t>
            </a:r>
            <a:r>
              <a:rPr lang="en-US" sz="1400" dirty="0"/>
              <a:t>2004</a:t>
            </a:r>
            <a:r>
              <a:rPr lang="en-US" sz="1400" i="1" dirty="0"/>
              <a:t> </a:t>
            </a:r>
            <a:r>
              <a:rPr lang="en-US" sz="1400" dirty="0"/>
              <a:t>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Change by TLD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676400"/>
            <a:ext cx="90297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64008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Fetterly</a:t>
            </a:r>
            <a:r>
              <a:rPr lang="en-US" sz="1400" dirty="0"/>
              <a:t> et al. </a:t>
            </a:r>
            <a:r>
              <a:rPr lang="en-US" sz="1400" i="1" dirty="0"/>
              <a:t>,</a:t>
            </a:r>
            <a:r>
              <a:rPr lang="en-US" sz="1400" dirty="0"/>
              <a:t>2004</a:t>
            </a:r>
            <a:r>
              <a:rPr lang="en-US" sz="1400" i="1" dirty="0"/>
              <a:t> </a:t>
            </a:r>
            <a:r>
              <a:rPr lang="en-US" sz="1400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W3C Characterization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Work from 1998-1999</a:t>
            </a:r>
          </a:p>
          <a:p>
            <a:r>
              <a:rPr lang="en-US" dirty="0"/>
              <a:t>Provided definitions for common Web terms like resource, link, proxy, server, etc., some of which are now dated</a:t>
            </a:r>
            <a:br>
              <a:rPr lang="en-US" dirty="0"/>
            </a:br>
            <a:r>
              <a:rPr lang="en-US" dirty="0">
                <a:hlinkClick r:id="rId2"/>
              </a:rPr>
              <a:t> http://www.w3.org/1999/05/WCA-terms/</a:t>
            </a:r>
            <a:endParaRPr lang="en-US" dirty="0"/>
          </a:p>
          <a:p>
            <a:r>
              <a:rPr lang="en-US" dirty="0"/>
              <a:t>Attempted to answer questions like: How many web pages are there? and How fast is the Web growing?</a:t>
            </a:r>
          </a:p>
          <a:p>
            <a:r>
              <a:rPr lang="en-US" dirty="0"/>
              <a:t>Summary in </a:t>
            </a:r>
            <a:r>
              <a:rPr lang="en-US" dirty="0" err="1"/>
              <a:t>Pitkow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Summary of WWW Characterizations</a:t>
            </a:r>
            <a:r>
              <a:rPr lang="en-US" dirty="0"/>
              <a:t>, </a:t>
            </a:r>
            <a:r>
              <a:rPr lang="en-US" i="1" dirty="0"/>
              <a:t>Journal of the World Wide Web</a:t>
            </a:r>
            <a:r>
              <a:rPr lang="en-US" dirty="0"/>
              <a:t>, 1999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Pages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5817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91400" y="65502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Ntoulas</a:t>
            </a:r>
            <a:r>
              <a:rPr lang="en-US" sz="1400" dirty="0"/>
              <a:t> et al. , 2004</a:t>
            </a:r>
            <a:r>
              <a:rPr lang="en-US" sz="1400" i="1" dirty="0"/>
              <a:t> </a:t>
            </a:r>
            <a:r>
              <a:rPr lang="en-US" sz="1400" dirty="0"/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Evolution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981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91400" y="65502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Ntoulas</a:t>
            </a:r>
            <a:r>
              <a:rPr lang="en-US" sz="1400" dirty="0"/>
              <a:t> et al. , 2004</a:t>
            </a:r>
            <a:r>
              <a:rPr lang="en-US" sz="1400" i="1" dirty="0"/>
              <a:t> </a:t>
            </a:r>
            <a:r>
              <a:rPr lang="en-US" sz="1400" dirty="0"/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Fetterly</a:t>
            </a:r>
            <a:r>
              <a:rPr lang="en-US" dirty="0"/>
              <a:t> et al., 2004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pages change, they change in trivial ways or just their markup</a:t>
            </a:r>
          </a:p>
          <a:p>
            <a:r>
              <a:rPr lang="en-US" dirty="0"/>
              <a:t>Strong relationship between TLD and </a:t>
            </a:r>
            <a:r>
              <a:rPr lang="en-US" i="1" dirty="0"/>
              <a:t>rate</a:t>
            </a:r>
            <a:r>
              <a:rPr lang="en-US" dirty="0"/>
              <a:t> of change but not </a:t>
            </a:r>
            <a:r>
              <a:rPr lang="en-US" i="1" dirty="0"/>
              <a:t>degree</a:t>
            </a:r>
            <a:r>
              <a:rPr lang="en-US" dirty="0"/>
              <a:t> of change</a:t>
            </a:r>
          </a:p>
          <a:p>
            <a:r>
              <a:rPr lang="en-US" dirty="0"/>
              <a:t>The larger the document, the more likely it is to be changed more frequently and significantly</a:t>
            </a:r>
          </a:p>
          <a:p>
            <a:r>
              <a:rPr lang="en-US" dirty="0"/>
              <a:t>Past frequency of changes to a page is good predictor of future page changes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Ntoulas</a:t>
            </a:r>
            <a:r>
              <a:rPr lang="en-US" dirty="0"/>
              <a:t> et al., 2004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Web page changes are usually minor</a:t>
            </a:r>
          </a:p>
          <a:p>
            <a:r>
              <a:rPr lang="en-US" dirty="0"/>
              <a:t>New pages are created at rate of 8% per week</a:t>
            </a:r>
          </a:p>
          <a:p>
            <a:r>
              <a:rPr lang="en-US" dirty="0"/>
              <a:t>Only 20% of pages today will be accessible in a year</a:t>
            </a:r>
          </a:p>
          <a:p>
            <a:r>
              <a:rPr lang="en-US" dirty="0"/>
              <a:t>Large number of pages borrow content from existing pages</a:t>
            </a:r>
          </a:p>
          <a:p>
            <a:r>
              <a:rPr lang="en-US" dirty="0"/>
              <a:t>Every week, 25% new links are created, and after 1 year, 80% of links are replaced with new ones</a:t>
            </a:r>
          </a:p>
          <a:p>
            <a:r>
              <a:rPr lang="en-US" dirty="0"/>
              <a:t>Past degree of change to web page is good predictor of future degree of change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3159-BDFE-44F4-8A9C-CB7A6686AF22}" type="slidenum">
              <a:rPr lang="en-US"/>
              <a:pPr/>
              <a:t>23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Linkrot: The 404 Problem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err="1"/>
              <a:t>Kahle</a:t>
            </a:r>
            <a:r>
              <a:rPr lang="en-US" sz="2400" dirty="0"/>
              <a:t> (‘97) - Average page lifetime is 44 days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Koehler (‘99, ‘04) - 67% URLs lost in 4 years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Lawrence et al. (‘01) - 23%-53% URLs in </a:t>
            </a:r>
            <a:r>
              <a:rPr lang="en-US" sz="2400" dirty="0" err="1"/>
              <a:t>CiteSeer</a:t>
            </a:r>
            <a:r>
              <a:rPr lang="en-US" sz="2400" dirty="0"/>
              <a:t> papers invalid over 5 year span (3% of invalid URLs “</a:t>
            </a:r>
            <a:r>
              <a:rPr lang="en-US" sz="2400" dirty="0" err="1"/>
              <a:t>unfindable</a:t>
            </a:r>
            <a:r>
              <a:rPr lang="en-US" sz="2400" dirty="0"/>
              <a:t>”)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Spinellis</a:t>
            </a:r>
            <a:r>
              <a:rPr lang="en-US" sz="2400" dirty="0"/>
              <a:t> (‘03) - 27% URLs in CACM/Computer papers gone in 5 years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Fetterly</a:t>
            </a:r>
            <a:r>
              <a:rPr lang="en-US" sz="2400" dirty="0"/>
              <a:t> et al. (‘03) – about 0.5% of web pages disappeared per week 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Ntoulas</a:t>
            </a:r>
            <a:r>
              <a:rPr lang="en-US" sz="2400" dirty="0"/>
              <a:t> et al. (‘04) – predicted only 20% of pages today will be accessible in a year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McCown et al. (‘05) - 10 year half-life for URLs in D-Lib Magazine articles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SalahEldeen</a:t>
            </a:r>
            <a:r>
              <a:rPr lang="en-US" sz="2400" dirty="0"/>
              <a:t> &amp; Nelson (‘12) – 11% of URLs from Tweets disappear after 1 year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Popularity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562600" cy="45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48400" y="65502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Summary of WWW Characterizations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594798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dirty="0" err="1"/>
              <a:t>Zipf</a:t>
            </a:r>
            <a:r>
              <a:rPr lang="en-US" dirty="0"/>
              <a:t> distribution of number of page hits versus rank for five days of AOL December 1997 data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Popularity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65502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Summary of WWW Characterizations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947985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number of clicks per user at the Xerox WWW Site during May 1998.</a:t>
            </a:r>
          </a:p>
          <a:p>
            <a:pPr algn="ctr"/>
            <a:r>
              <a:rPr lang="en-US" dirty="0"/>
              <a:t>The curve follows an Inverse Gaussian Distribution, which has a heavy right tail.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77" y="1265825"/>
            <a:ext cx="6087073" cy="452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35740C-4CFA-4511-A7A9-26509A57E48A}"/>
              </a:ext>
            </a:extLst>
          </p:cNvPr>
          <p:cNvCxnSpPr/>
          <p:nvPr/>
        </p:nvCxnSpPr>
        <p:spPr>
          <a:xfrm>
            <a:off x="6705600" y="4343400"/>
            <a:ext cx="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464CEE-8948-4DF5-BDCD-6D01FB125067}"/>
              </a:ext>
            </a:extLst>
          </p:cNvPr>
          <p:cNvSpPr txBox="1"/>
          <p:nvPr/>
        </p:nvSpPr>
        <p:spPr>
          <a:xfrm>
            <a:off x="5852827" y="3857615"/>
            <a:ext cx="171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Popular pages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63DE8-1D13-49EE-B669-EA78AA8D79A6}"/>
              </a:ext>
            </a:extLst>
          </p:cNvPr>
          <p:cNvSpPr txBox="1"/>
          <p:nvPr/>
        </p:nvSpPr>
        <p:spPr>
          <a:xfrm>
            <a:off x="3124200" y="232711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Unpopular pages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FE1295-E71E-4731-95BC-E09A98AF0092}"/>
              </a:ext>
            </a:extLst>
          </p:cNvPr>
          <p:cNvCxnSpPr>
            <a:cxnSpLocks/>
          </p:cNvCxnSpPr>
          <p:nvPr/>
        </p:nvCxnSpPr>
        <p:spPr>
          <a:xfrm flipH="1">
            <a:off x="2667000" y="2590800"/>
            <a:ext cx="4572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62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OCLC Characterization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 from 1998-2002</a:t>
            </a:r>
          </a:p>
          <a:p>
            <a:r>
              <a:rPr lang="en-US" dirty="0"/>
              <a:t>Analyzed Web samples annually to look for trends</a:t>
            </a:r>
          </a:p>
          <a:p>
            <a:r>
              <a:rPr lang="en-US" dirty="0"/>
              <a:t>Sample obtained by randomly sampling IP addresses and connecting to port 80</a:t>
            </a:r>
          </a:p>
          <a:p>
            <a:pPr lvl="1"/>
            <a:r>
              <a:rPr lang="en-US" dirty="0"/>
              <a:t>Today this method would miss a large number of websites that use </a:t>
            </a:r>
            <a:r>
              <a:rPr lang="en-US" i="1" dirty="0"/>
              <a:t>virtual hosting </a:t>
            </a:r>
            <a:r>
              <a:rPr lang="en-US" dirty="0"/>
              <a:t>– multiple domain names hosted on same computer using one IP address</a:t>
            </a:r>
          </a:p>
          <a:p>
            <a:r>
              <a:rPr lang="en-US" dirty="0"/>
              <a:t>Findings: O'Neill et al., </a:t>
            </a:r>
            <a:r>
              <a:rPr lang="en-US" dirty="0">
                <a:hlinkClick r:id="rId2"/>
              </a:rPr>
              <a:t>Trends in the Evolution of the Public Web</a:t>
            </a:r>
            <a:r>
              <a:rPr lang="en-US" dirty="0"/>
              <a:t>, </a:t>
            </a:r>
            <a:r>
              <a:rPr lang="en-US" i="1" dirty="0"/>
              <a:t>D-Lib Magazine</a:t>
            </a:r>
            <a:r>
              <a:rPr lang="en-US" dirty="0"/>
              <a:t>, Apr 2003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Public Websites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400800" cy="380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6324600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O'Neill et al., </a:t>
            </a:r>
            <a:r>
              <a:rPr lang="en-US" sz="1400" dirty="0">
                <a:hlinkClick r:id="rId3"/>
              </a:rPr>
              <a:t>Trends in the Evolution of the Public Web</a:t>
            </a:r>
            <a:r>
              <a:rPr lang="en-US" sz="1400" dirty="0"/>
              <a:t>, </a:t>
            </a:r>
            <a:r>
              <a:rPr lang="en-US" sz="1400" i="1" dirty="0"/>
              <a:t>D-Lib Magazine</a:t>
            </a:r>
            <a:r>
              <a:rPr lang="en-US" sz="1400" dirty="0"/>
              <a:t>, Apr 2003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Websites by Country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324600"/>
            <a:ext cx="617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O'Neill et al., </a:t>
            </a:r>
            <a:r>
              <a:rPr lang="en-US" sz="1400" dirty="0">
                <a:hlinkClick r:id="rId2"/>
              </a:rPr>
              <a:t>Trends in the Evolution of the Public Web</a:t>
            </a:r>
            <a:r>
              <a:rPr lang="en-US" sz="1400" dirty="0"/>
              <a:t>, </a:t>
            </a:r>
            <a:r>
              <a:rPr lang="en-US" sz="1400" i="1" dirty="0"/>
              <a:t>D-Lib Magazine</a:t>
            </a:r>
            <a:r>
              <a:rPr lang="en-US" sz="1400" dirty="0"/>
              <a:t>, Apr 2003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8196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276600"/>
            <a:ext cx="4762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38600" y="1600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1999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3505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2002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Websites by In-Links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380946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/>
              <a:t>1</a:t>
            </a:r>
            <a:r>
              <a:rPr lang="en-US" sz="1400" dirty="0">
                <a:hlinkClick r:id="rId2"/>
              </a:rPr>
              <a:t>http://www.oclc.org/research/activities/past/orprojects/wcp/stats/linkage.htm</a:t>
            </a:r>
            <a:endParaRPr lang="en-US" sz="1400" dirty="0"/>
          </a:p>
          <a:p>
            <a:pPr algn="ctr"/>
            <a:r>
              <a:rPr lang="en-US" sz="1400" baseline="30000" dirty="0"/>
              <a:t>2</a:t>
            </a:r>
            <a:r>
              <a:rPr lang="en-US" sz="1400" dirty="0">
                <a:hlinkClick r:id="rId3"/>
              </a:rPr>
              <a:t>https://moz.com/top500</a:t>
            </a:r>
            <a:endParaRPr lang="en-US" sz="14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1200"/>
            <a:ext cx="433172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1447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OCLC Most Linked-To Websites</a:t>
            </a:r>
            <a:r>
              <a:rPr lang="en-US" baseline="30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1447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Most Linked-To Websites (Aug 2019)</a:t>
            </a:r>
            <a:r>
              <a:rPr lang="en-US" baseline="300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2057400"/>
            <a:ext cx="3657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microsoft.com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www.google.com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apple.com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docs.google.com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youtube.com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play.google.com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support.google.com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www.blogger.com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adobe.com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accounts.google.com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Websites by Visits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3246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/>
              <a:t>1</a:t>
            </a:r>
            <a:r>
              <a:rPr lang="en-US" sz="1400" dirty="0"/>
              <a:t>http://www.alexa.com/topsites  </a:t>
            </a:r>
          </a:p>
          <a:p>
            <a:pPr algn="ctr"/>
            <a:r>
              <a:rPr lang="en-US" sz="1400" baseline="30000" dirty="0"/>
              <a:t>2</a:t>
            </a:r>
            <a:r>
              <a:rPr lang="en-US" sz="1400" dirty="0">
                <a:hlinkClick r:id="rId2"/>
              </a:rPr>
              <a:t>https://moz.com/top500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447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Alexa’s Top Websites (Aug 2019)</a:t>
            </a:r>
            <a:r>
              <a:rPr lang="en-US" baseline="300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1447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Most Linked-To Websites (Aug 2019)</a:t>
            </a:r>
            <a:r>
              <a:rPr lang="en-US" baseline="30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057400"/>
            <a:ext cx="3657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microsoft.com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www.google.com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apple.com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docs.google.com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youtube.com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play.google.com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support.google.com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www.blogger.com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adobe.com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accounts.google.com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6000" y="2057400"/>
            <a:ext cx="3657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google.com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youtube.com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tmall.com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baidu.com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qq.com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sohu.com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facebook.com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taoboa.com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login.tmall.com</a:t>
            </a:r>
          </a:p>
          <a:p>
            <a:pPr marL="4572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wikipedia.org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3048000" y="2286000"/>
            <a:ext cx="1981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048000" y="2667000"/>
            <a:ext cx="1981200" cy="914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724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18129</TotalTime>
  <Words>1068</Words>
  <Application>Microsoft Office PowerPoint</Application>
  <PresentationFormat>On-screen Show (4:3)</PresentationFormat>
  <Paragraphs>138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Web Characterization: What Does the Web Look Like?</vt:lpstr>
      <vt:lpstr>W3C Characterization Activity</vt:lpstr>
      <vt:lpstr>Web Page Popularity</vt:lpstr>
      <vt:lpstr>Web Page Popularity</vt:lpstr>
      <vt:lpstr>OCLC Characterization Research</vt:lpstr>
      <vt:lpstr>Number of Public Websites</vt:lpstr>
      <vt:lpstr>Distribution of Websites by Country</vt:lpstr>
      <vt:lpstr>Popular Websites by In-Links</vt:lpstr>
      <vt:lpstr>Popular Websites by Visits</vt:lpstr>
      <vt:lpstr>Bow-Tie Structure of the Web</vt:lpstr>
      <vt:lpstr>Characterizing National Web Domains</vt:lpstr>
      <vt:lpstr>Web Page Languages</vt:lpstr>
      <vt:lpstr>Some Power-law Distributions</vt:lpstr>
      <vt:lpstr>In and Out Degree of Web Pages</vt:lpstr>
      <vt:lpstr>Non-HTML File Content</vt:lpstr>
      <vt:lpstr>How dynamic is the Web?</vt:lpstr>
      <vt:lpstr>How dynamic is the Web?</vt:lpstr>
      <vt:lpstr>Successful Downloads</vt:lpstr>
      <vt:lpstr>Rates of Change by TLD</vt:lpstr>
      <vt:lpstr>New Pages</vt:lpstr>
      <vt:lpstr>Link Evolution</vt:lpstr>
      <vt:lpstr>Summary of Findings</vt:lpstr>
      <vt:lpstr>Linkrot: The 404 Problem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1008</cp:revision>
  <dcterms:created xsi:type="dcterms:W3CDTF">2011-01-04T16:11:25Z</dcterms:created>
  <dcterms:modified xsi:type="dcterms:W3CDTF">2019-08-26T17:44:41Z</dcterms:modified>
</cp:coreProperties>
</file>