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4"/>
  </p:handoutMasterIdLst>
  <p:sldIdLst>
    <p:sldId id="257" r:id="rId2"/>
    <p:sldId id="259" r:id="rId3"/>
    <p:sldId id="278"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9" tIns="46590" rIns="93179" bIns="4659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9" tIns="46590" rIns="93179" bIns="46590" rtlCol="0"/>
          <a:lstStyle>
            <a:lvl1pPr algn="r">
              <a:defRPr sz="1200"/>
            </a:lvl1pPr>
          </a:lstStyle>
          <a:p>
            <a:fld id="{4AE86966-6885-4BBA-BA6F-62080099DF18}" type="datetimeFigureOut">
              <a:rPr lang="en-US" smtClean="0"/>
              <a:t>10/19/2023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9" tIns="46590" rIns="93179" bIns="4659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9" tIns="46590" rIns="93179" bIns="46590" rtlCol="0" anchor="b"/>
          <a:lstStyle>
            <a:lvl1pPr algn="r">
              <a:defRPr sz="1200"/>
            </a:lvl1pPr>
          </a:lstStyle>
          <a:p>
            <a:fld id="{FA73F716-8038-4613-A35E-5A05C1CF3034}" type="slidenum">
              <a:rPr lang="en-US" smtClean="0"/>
              <a:t>‹#›</a:t>
            </a:fld>
            <a:endParaRPr lang="en-US"/>
          </a:p>
        </p:txBody>
      </p:sp>
    </p:spTree>
    <p:extLst>
      <p:ext uri="{BB962C8B-B14F-4D97-AF65-F5344CB8AC3E}">
        <p14:creationId xmlns:p14="http://schemas.microsoft.com/office/powerpoint/2010/main" val="14392776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A58C4761-5854-4128-A072-88117BC5E62B}" type="datetimeFigureOut">
              <a:rPr lang="en-US" smtClean="0"/>
              <a:t>10/19/2023</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7C520643-1EB2-492E-99C3-FFFE94834BCA}"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679777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8C4761-5854-4128-A072-88117BC5E62B}"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2879351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8C4761-5854-4128-A072-88117BC5E62B}"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36975384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8C4761-5854-4128-A072-88117BC5E62B}"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2321450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8C4761-5854-4128-A072-88117BC5E62B}"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20083266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8C4761-5854-4128-A072-88117BC5E62B}"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1269642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8C4761-5854-4128-A072-88117BC5E62B}"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638592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8C4761-5854-4128-A072-88117BC5E62B}"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38114540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8C4761-5854-4128-A072-88117BC5E62B}"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1750595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352426" y="1463040"/>
            <a:ext cx="768096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p:cNvSpPr>
            <a:spLocks noGrp="1"/>
          </p:cNvSpPr>
          <p:nvPr>
            <p:ph type="dt" sz="half" idx="14"/>
          </p:nvPr>
        </p:nvSpPr>
        <p:spPr/>
        <p:txBody>
          <a:bodyPr/>
          <a:lstStyle/>
          <a:p>
            <a:fld id="{A58C4761-5854-4128-A072-88117BC5E62B}" type="datetimeFigureOut">
              <a:rPr lang="en-US" smtClean="0"/>
              <a:t>10/19/2023</a:t>
            </a:fld>
            <a:endParaRPr lang="en-US"/>
          </a:p>
        </p:txBody>
      </p:sp>
      <p:sp>
        <p:nvSpPr>
          <p:cNvPr id="19" name="Slide Number Placeholder 18"/>
          <p:cNvSpPr>
            <a:spLocks noGrp="1"/>
          </p:cNvSpPr>
          <p:nvPr>
            <p:ph type="sldNum" sz="quarter" idx="15"/>
          </p:nvPr>
        </p:nvSpPr>
        <p:spPr/>
        <p:txBody>
          <a:bodyPr/>
          <a:lstStyle/>
          <a:p>
            <a:fld id="{7C520643-1EB2-492E-99C3-FFFE94834BCA}" type="slidenum">
              <a:rPr lang="en-US" smtClean="0"/>
              <a:t>‹#›</a:t>
            </a:fld>
            <a:endParaRPr lang="en-US"/>
          </a:p>
        </p:txBody>
      </p:sp>
      <p:sp>
        <p:nvSpPr>
          <p:cNvPr id="21" name="Footer Placeholder 20"/>
          <p:cNvSpPr>
            <a:spLocks noGrp="1"/>
          </p:cNvSpPr>
          <p:nvPr>
            <p:ph type="ftr" sz="quarter" idx="16"/>
          </p:nvPr>
        </p:nvSpPr>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7164952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7" name="Title 26"/>
          <p:cNvSpPr>
            <a:spLocks noGrp="1"/>
          </p:cNvSpPr>
          <p:nvPr>
            <p:ph type="title"/>
          </p:nvPr>
        </p:nvSpPr>
        <p:spPr/>
        <p:txBody>
          <a:bodyPr/>
          <a:lstStyle/>
          <a:p>
            <a:r>
              <a:rPr lang="en-US"/>
              <a:t>Click to edit Master title style</a:t>
            </a:r>
            <a:endParaRPr lang="en-US" dirty="0"/>
          </a:p>
        </p:txBody>
      </p:sp>
      <p:sp>
        <p:nvSpPr>
          <p:cNvPr id="20" name="Date Placeholder 19"/>
          <p:cNvSpPr>
            <a:spLocks noGrp="1"/>
          </p:cNvSpPr>
          <p:nvPr>
            <p:ph type="dt" sz="half" idx="15"/>
          </p:nvPr>
        </p:nvSpPr>
        <p:spPr/>
        <p:txBody>
          <a:bodyPr/>
          <a:lstStyle/>
          <a:p>
            <a:fld id="{A58C4761-5854-4128-A072-88117BC5E62B}" type="datetimeFigureOut">
              <a:rPr lang="en-US" smtClean="0"/>
              <a:t>10/19/2023</a:t>
            </a:fld>
            <a:endParaRPr lang="en-US"/>
          </a:p>
        </p:txBody>
      </p:sp>
      <p:sp>
        <p:nvSpPr>
          <p:cNvPr id="25" name="Slide Number Placeholder 24"/>
          <p:cNvSpPr>
            <a:spLocks noGrp="1"/>
          </p:cNvSpPr>
          <p:nvPr>
            <p:ph type="sldNum" sz="quarter" idx="16"/>
          </p:nvPr>
        </p:nvSpPr>
        <p:spPr/>
        <p:txBody>
          <a:bodyPr/>
          <a:lstStyle/>
          <a:p>
            <a:fld id="{7C520643-1EB2-492E-99C3-FFFE94834BCA}" type="slidenum">
              <a:rPr lang="en-US" smtClean="0"/>
              <a:t>‹#›</a:t>
            </a:fld>
            <a:endParaRPr lang="en-US"/>
          </a:p>
        </p:txBody>
      </p:sp>
      <p:sp>
        <p:nvSpPr>
          <p:cNvPr id="26" name="Footer Placeholder 25"/>
          <p:cNvSpPr>
            <a:spLocks noGrp="1"/>
          </p:cNvSpPr>
          <p:nvPr>
            <p:ph type="ftr" sz="quarter" idx="17"/>
          </p:nvPr>
        </p:nvSpPr>
        <p:spPr/>
        <p:txBody>
          <a:bodyPr/>
          <a:lstStyle/>
          <a:p>
            <a:endParaRPr lang="en-US"/>
          </a:p>
        </p:txBody>
      </p:sp>
    </p:spTree>
    <p:extLst>
      <p:ext uri="{BB962C8B-B14F-4D97-AF65-F5344CB8AC3E}">
        <p14:creationId xmlns:p14="http://schemas.microsoft.com/office/powerpoint/2010/main" val="283098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A58C4761-5854-4128-A072-88117BC5E62B}" type="datetimeFigureOut">
              <a:rPr lang="en-US" smtClean="0"/>
              <a:t>10/19/2023</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2557072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8C4761-5854-4128-A072-88117BC5E62B}" type="datetimeFigureOut">
              <a:rPr lang="en-US" smtClean="0"/>
              <a:t>10/19/2023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1482411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8C4761-5854-4128-A072-88117BC5E62B}"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417147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8C4761-5854-4128-A072-88117BC5E62B}" type="datetimeFigureOut">
              <a:rPr lang="en-US" smtClean="0"/>
              <a:t>10/19/2023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1082991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8C4761-5854-4128-A072-88117BC5E62B}" type="datetimeFigureOut">
              <a:rPr lang="en-US" smtClean="0"/>
              <a:t>10/19/2023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546119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8C4761-5854-4128-A072-88117BC5E62B}" type="datetimeFigureOut">
              <a:rPr lang="en-US" smtClean="0"/>
              <a:t>10/19/2023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3693731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8C4761-5854-4128-A072-88117BC5E62B}"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386708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8C4761-5854-4128-A072-88117BC5E62B}" type="datetimeFigureOut">
              <a:rPr lang="en-US" smtClean="0"/>
              <a:t>10/19/2023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20643-1EB2-492E-99C3-FFFE94834BCA}" type="slidenum">
              <a:rPr lang="en-US" smtClean="0"/>
              <a:t>‹#›</a:t>
            </a:fld>
            <a:endParaRPr lang="en-US"/>
          </a:p>
        </p:txBody>
      </p:sp>
    </p:spTree>
    <p:extLst>
      <p:ext uri="{BB962C8B-B14F-4D97-AF65-F5344CB8AC3E}">
        <p14:creationId xmlns:p14="http://schemas.microsoft.com/office/powerpoint/2010/main" val="1389010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58C4761-5854-4128-A072-88117BC5E62B}" type="datetimeFigureOut">
              <a:rPr lang="en-US" smtClean="0"/>
              <a:t>10/19/2023</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C520643-1EB2-492E-99C3-FFFE94834BCA}" type="slidenum">
              <a:rPr lang="en-US" smtClean="0"/>
              <a:t>‹#›</a:t>
            </a:fld>
            <a:endParaRPr lang="en-US"/>
          </a:p>
        </p:txBody>
      </p:sp>
    </p:spTree>
    <p:extLst>
      <p:ext uri="{BB962C8B-B14F-4D97-AF65-F5344CB8AC3E}">
        <p14:creationId xmlns:p14="http://schemas.microsoft.com/office/powerpoint/2010/main" val="23912012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url?sa=i&amp;rct=j&amp;q=&amp;esrc=s&amp;source=images&amp;cd=&amp;cad=rja&amp;uact=8&amp;docid=qX6LCGnMMCx6lM&amp;tbnid=saCu91zcERBTmM:&amp;ved=0CAUQjRw&amp;url=http://www.nownovel.com/blog/keep-going-7-ways-find-discipline-fight-distractions/&amp;ei=L4-HU5qqOtGNqgafiIHwAw&amp;bvm=bv.67720277,d.b2k&amp;psig=AFQjCNF6bQp_bdbwZzdGink_BKlyggDYxg&amp;ust=1401479238954860" TargetMode="Externa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com/url?sa=i&amp;rct=j&amp;q=&amp;esrc=s&amp;source=images&amp;cd=&amp;cad=rja&amp;uact=8&amp;docid=kiXsIuktbPj60M&amp;tbnid=vJfoKbtHtp1YZM:&amp;ved=0CAUQjRw&amp;url=http://mtsoasoccer.com/&amp;ei=k46HU9ePKtiZqAb5rYDoDQ&amp;bvm=bv.67720277,d.b2k&amp;psig=AFQjCNHK2poPmunPpOMwG1aQ-QmMNrOk8Q&amp;ust=1401479133902583" TargetMode="Externa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docid=ySyf9B0evRr33M&amp;tbnid=0ErIE6TS1ZVoHM:&amp;ved=0CAUQjRw&amp;url=http://taylorenglish.com/blogs/youth-services/2009/12/zero-tolerance-infinite-idiocy/&amp;ei=7IKHU8G4JM-cqAaJuYHIBg&amp;bvm=bv.67720277,d.b2k&amp;psig=AFQjCNHwolx6G5jx6_rfV_d0XfyjKBGgog&amp;ust=1401476197827557" TargetMode="External"/><Relationship Id="rId2" Type="http://schemas.openxmlformats.org/officeDocument/2006/relationships/image" Target="../media/image2.jpeg"/><Relationship Id="rId1" Type="http://schemas.openxmlformats.org/officeDocument/2006/relationships/slideLayout" Target="../slideLayouts/slideLayout18.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url?sa=i&amp;rct=j&amp;q=&amp;esrc=s&amp;source=images&amp;cd=&amp;cad=rja&amp;uact=8&amp;docid=hZLAe4zoYTqpOM&amp;tbnid=i8tUJItH-YGsKM:&amp;ved=0CAUQjRw&amp;url=http://youngmormonfeminists.org/2014/04/22/sex-positive-anti-sex-work-changing-hearts-and-minds-on-prostitution/&amp;ei=R1uHU5CIM5efqAaJj4LIBQ&amp;bvm=bv.67720277,d.b2k&amp;psig=AFQjCNFnLkZJ-RGDgLVGbRp9jCY_9x1bmg&amp;ust=1401465815015863" TargetMode="Externa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Bystander Intervention</a:t>
            </a:r>
          </a:p>
        </p:txBody>
      </p:sp>
      <p:sp>
        <p:nvSpPr>
          <p:cNvPr id="8" name="Subtitle 7"/>
          <p:cNvSpPr>
            <a:spLocks noGrp="1"/>
          </p:cNvSpPr>
          <p:nvPr>
            <p:ph type="body" idx="1"/>
          </p:nvPr>
        </p:nvSpPr>
        <p:spPr/>
        <p:txBody>
          <a:bodyPr/>
          <a:lstStyle/>
          <a:p>
            <a:r>
              <a:rPr lang="en-US" dirty="0"/>
              <a:t>What can I do to combat dating violence, domestic violence, sexual assault, and stalking?</a:t>
            </a:r>
          </a:p>
        </p:txBody>
      </p:sp>
    </p:spTree>
    <p:extLst>
      <p:ext uri="{BB962C8B-B14F-4D97-AF65-F5344CB8AC3E}">
        <p14:creationId xmlns:p14="http://schemas.microsoft.com/office/powerpoint/2010/main" val="373102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Steps to Intervention</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772478"/>
            <a:ext cx="4019550" cy="3562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0372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143000" y="1473798"/>
            <a:ext cx="7680960" cy="4724400"/>
          </a:xfrm>
        </p:spPr>
        <p:txBody>
          <a:bodyPr/>
          <a:lstStyle/>
          <a:p>
            <a:pPr marL="285750" indent="-285750">
              <a:buFont typeface="Arial" panose="020B0604020202020204" pitchFamily="34" charset="0"/>
              <a:buChar char="•"/>
            </a:pPr>
            <a:r>
              <a:rPr lang="en-US" dirty="0"/>
              <a:t>Research has detailed several situational factors that may affect a person’s willingness to act. They include:</a:t>
            </a:r>
          </a:p>
          <a:p>
            <a:pPr marL="803275" lvl="3" indent="-285750"/>
            <a:r>
              <a:rPr lang="en-US" dirty="0"/>
              <a:t>The presence and number of other victims</a:t>
            </a:r>
          </a:p>
          <a:p>
            <a:pPr marL="803275" lvl="3" indent="-285750"/>
            <a:r>
              <a:rPr lang="en-US" dirty="0"/>
              <a:t>The uncertainty of the situation</a:t>
            </a:r>
          </a:p>
          <a:p>
            <a:pPr marL="803275" lvl="3" indent="-285750"/>
            <a:r>
              <a:rPr lang="en-US" dirty="0"/>
              <a:t>The perceived level of urgency or danger for the victim</a:t>
            </a:r>
          </a:p>
          <a:p>
            <a:pPr marL="803275" lvl="3" indent="-285750"/>
            <a:r>
              <a:rPr lang="en-US" dirty="0"/>
              <a:t>The setting of the event</a:t>
            </a:r>
          </a:p>
          <a:p>
            <a:pPr marL="285750" indent="-285750">
              <a:buFont typeface="Arial" panose="020B0604020202020204" pitchFamily="34" charset="0"/>
              <a:buChar char="•"/>
            </a:pPr>
            <a:r>
              <a:rPr lang="en-US" dirty="0"/>
              <a:t>Some research has shown that people are less likely to act if there are other people around because an individual may feel that someone else is in a better position to say or do something</a:t>
            </a:r>
          </a:p>
        </p:txBody>
      </p:sp>
      <p:sp>
        <p:nvSpPr>
          <p:cNvPr id="3" name="Title 2"/>
          <p:cNvSpPr>
            <a:spLocks noGrp="1"/>
          </p:cNvSpPr>
          <p:nvPr>
            <p:ph type="title"/>
          </p:nvPr>
        </p:nvSpPr>
        <p:spPr>
          <a:xfrm>
            <a:off x="982133" y="457201"/>
            <a:ext cx="7704667" cy="1005839"/>
          </a:xfrm>
        </p:spPr>
        <p:txBody>
          <a:bodyPr>
            <a:normAutofit/>
          </a:bodyPr>
          <a:lstStyle/>
          <a:p>
            <a:r>
              <a:rPr lang="en-US" dirty="0"/>
              <a:t>Situational Factors </a:t>
            </a:r>
          </a:p>
        </p:txBody>
      </p:sp>
    </p:spTree>
    <p:extLst>
      <p:ext uri="{BB962C8B-B14F-4D97-AF65-F5344CB8AC3E}">
        <p14:creationId xmlns:p14="http://schemas.microsoft.com/office/powerpoint/2010/main" val="1906695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066800" y="1219200"/>
            <a:ext cx="7680960" cy="4724400"/>
          </a:xfrm>
        </p:spPr>
        <p:txBody>
          <a:bodyPr/>
          <a:lstStyle/>
          <a:p>
            <a:pPr marL="285750" indent="-285750">
              <a:buFont typeface="Arial" panose="020B0604020202020204" pitchFamily="34" charset="0"/>
              <a:buChar char="•"/>
            </a:pPr>
            <a:r>
              <a:rPr lang="en-US" dirty="0"/>
              <a:t>Characteristics of the bystander that may influence his or her decision to intervene include:</a:t>
            </a:r>
          </a:p>
          <a:p>
            <a:pPr marL="803275" lvl="3" indent="-285750"/>
            <a:r>
              <a:rPr lang="en-US" dirty="0"/>
              <a:t>Relevant skills and experience</a:t>
            </a:r>
          </a:p>
          <a:p>
            <a:pPr marL="803275" lvl="3" indent="-285750"/>
            <a:r>
              <a:rPr lang="en-US" dirty="0"/>
              <a:t>Relationship to the victim and/or the perpetrator</a:t>
            </a:r>
          </a:p>
          <a:p>
            <a:pPr marL="803275" lvl="3" indent="-285750"/>
            <a:r>
              <a:rPr lang="en-US" dirty="0"/>
              <a:t>Feelings and attitudes</a:t>
            </a:r>
          </a:p>
          <a:p>
            <a:pPr marL="803275" lvl="3" indent="-285750"/>
            <a:r>
              <a:rPr lang="en-US" dirty="0"/>
              <a:t>Perception of the personal costs of either intervening or doing nothing</a:t>
            </a:r>
          </a:p>
          <a:p>
            <a:pPr marL="285750" indent="-285750">
              <a:buFont typeface="Arial" panose="020B0604020202020204" pitchFamily="34" charset="0"/>
              <a:buChar char="•"/>
            </a:pPr>
            <a:r>
              <a:rPr lang="en-US" dirty="0"/>
              <a:t>Studies show that the bystander’s relationship with the potential victim has a significant impact on whether they will act</a:t>
            </a:r>
          </a:p>
        </p:txBody>
      </p:sp>
      <p:sp>
        <p:nvSpPr>
          <p:cNvPr id="3" name="Title 2"/>
          <p:cNvSpPr>
            <a:spLocks noGrp="1"/>
          </p:cNvSpPr>
          <p:nvPr>
            <p:ph type="title"/>
          </p:nvPr>
        </p:nvSpPr>
        <p:spPr>
          <a:xfrm>
            <a:off x="982133" y="457201"/>
            <a:ext cx="7704667" cy="1066799"/>
          </a:xfrm>
        </p:spPr>
        <p:txBody>
          <a:bodyPr/>
          <a:lstStyle/>
          <a:p>
            <a:r>
              <a:rPr lang="en-US" dirty="0"/>
              <a:t>Characteristics of the Bystander</a:t>
            </a:r>
          </a:p>
        </p:txBody>
      </p:sp>
    </p:spTree>
    <p:extLst>
      <p:ext uri="{BB962C8B-B14F-4D97-AF65-F5344CB8AC3E}">
        <p14:creationId xmlns:p14="http://schemas.microsoft.com/office/powerpoint/2010/main" val="3781766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838200" y="1752600"/>
            <a:ext cx="7680960" cy="4724400"/>
          </a:xfrm>
        </p:spPr>
        <p:txBody>
          <a:bodyPr>
            <a:normAutofit fontScale="85000" lnSpcReduction="20000"/>
          </a:bodyPr>
          <a:lstStyle/>
          <a:p>
            <a:pPr marL="285750" indent="-285750">
              <a:buFont typeface="Arial" panose="020B0604020202020204" pitchFamily="34" charset="0"/>
              <a:buChar char="•"/>
            </a:pPr>
            <a:r>
              <a:rPr lang="en-US" dirty="0"/>
              <a:t>Programs that promote bystander involvement recognize the importance of shifting existing social norms so that there is social pressure to do or say something instead of nothing (Berkowitz, 2003). </a:t>
            </a:r>
          </a:p>
          <a:p>
            <a:pPr marL="285750" indent="-285750">
              <a:buFont typeface="Arial" panose="020B0604020202020204" pitchFamily="34" charset="0"/>
              <a:buChar char="•"/>
            </a:pPr>
            <a:r>
              <a:rPr lang="en-US" dirty="0"/>
              <a:t>The Harding Community, through our belief and faith in God, stands with each other against sexual violence and to actively promote healthy relationships.</a:t>
            </a:r>
          </a:p>
          <a:p>
            <a:pPr marL="285750" indent="-285750">
              <a:buFont typeface="Arial" panose="020B0604020202020204" pitchFamily="34" charset="0"/>
              <a:buChar char="•"/>
            </a:pPr>
            <a:r>
              <a:rPr lang="en-US" dirty="0"/>
              <a:t>Through His word, God teaches us to be sexually pure:</a:t>
            </a:r>
          </a:p>
          <a:p>
            <a:pPr marL="803275" lvl="3" indent="-285750"/>
            <a:r>
              <a:rPr lang="en-US" dirty="0"/>
              <a:t>1 Thessalonians 4:3- It is God’s will that you should be sanctified: that you should avoid sexual immorality. (NIV Version)</a:t>
            </a:r>
          </a:p>
          <a:p>
            <a:pPr marL="803275" lvl="3" indent="-285750"/>
            <a:r>
              <a:rPr lang="en-US" dirty="0"/>
              <a:t>1 Corinthian 6:18- Flee from sexual immorality. All other sins a person commits are outside the body, but whoever sins sexually, sins against their own body.</a:t>
            </a:r>
          </a:p>
          <a:p>
            <a:pPr marL="285750" indent="-285750">
              <a:buFont typeface="Arial" panose="020B0604020202020204" pitchFamily="34" charset="0"/>
              <a:buChar char="•"/>
            </a:pPr>
            <a:r>
              <a:rPr lang="en-US" dirty="0"/>
              <a:t>God also teaches us to encourage and guide each other in what is right:</a:t>
            </a:r>
          </a:p>
          <a:p>
            <a:pPr marL="803275" lvl="3" indent="-285750"/>
            <a:r>
              <a:rPr lang="en-US" dirty="0"/>
              <a:t>Hebrews 3:13- But encourage one another daily, as long as it is called “Today,” so that none of you may be hardened by sin’s deceitfulness.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803275" lvl="3" indent="-285750"/>
            <a:endParaRPr lang="en-US" dirty="0"/>
          </a:p>
        </p:txBody>
      </p:sp>
      <p:sp>
        <p:nvSpPr>
          <p:cNvPr id="3" name="Title 2"/>
          <p:cNvSpPr>
            <a:spLocks noGrp="1"/>
          </p:cNvSpPr>
          <p:nvPr>
            <p:ph type="title"/>
          </p:nvPr>
        </p:nvSpPr>
        <p:spPr>
          <a:xfrm>
            <a:off x="982133" y="457201"/>
            <a:ext cx="7704667" cy="609599"/>
          </a:xfrm>
        </p:spPr>
        <p:txBody>
          <a:bodyPr>
            <a:normAutofit fontScale="90000"/>
          </a:bodyPr>
          <a:lstStyle/>
          <a:p>
            <a:r>
              <a:rPr lang="en-US" dirty="0"/>
              <a:t>Shifting Social Norms</a:t>
            </a:r>
          </a:p>
        </p:txBody>
      </p:sp>
    </p:spTree>
    <p:extLst>
      <p:ext uri="{BB962C8B-B14F-4D97-AF65-F5344CB8AC3E}">
        <p14:creationId xmlns:p14="http://schemas.microsoft.com/office/powerpoint/2010/main" val="2457124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032734" y="1676399"/>
            <a:ext cx="7680960" cy="4724400"/>
          </a:xfrm>
        </p:spPr>
        <p:txBody>
          <a:bodyPr>
            <a:normAutofit lnSpcReduction="10000"/>
          </a:bodyPr>
          <a:lstStyle/>
          <a:p>
            <a:pPr marL="285750" indent="-285750">
              <a:buFont typeface="Arial" panose="020B0604020202020204" pitchFamily="34" charset="0"/>
              <a:buChar char="•"/>
            </a:pPr>
            <a:r>
              <a:rPr lang="en-US" b="1" dirty="0"/>
              <a:t>“I” statements</a:t>
            </a:r>
            <a:r>
              <a:rPr lang="en-US" dirty="0"/>
              <a:t>  </a:t>
            </a:r>
          </a:p>
          <a:p>
            <a:pPr marL="630238" lvl="2" indent="-285750"/>
            <a:r>
              <a:rPr lang="en-US" dirty="0"/>
              <a:t>Three parts: 1. State your feelings, 2. Name the behavior, 3. State how you want the person to respond. This focuses on your feelings rather than criticizing the other person.</a:t>
            </a:r>
          </a:p>
          <a:p>
            <a:pPr marL="630238" lvl="2" indent="-285750"/>
            <a:r>
              <a:rPr lang="en-US" dirty="0"/>
              <a:t>Example: “I feel </a:t>
            </a:r>
            <a:r>
              <a:rPr lang="en-US" u="sng" dirty="0"/>
              <a:t>         </a:t>
            </a:r>
            <a:r>
              <a:rPr lang="en-US" dirty="0"/>
              <a:t> when you  </a:t>
            </a:r>
            <a:r>
              <a:rPr lang="en-US" u="sng" dirty="0"/>
              <a:t>           </a:t>
            </a:r>
            <a:r>
              <a:rPr lang="en-US" dirty="0"/>
              <a:t>  . Please don’t do that anymore.”</a:t>
            </a:r>
          </a:p>
          <a:p>
            <a:pPr marL="285750" indent="-285750">
              <a:buFont typeface="Arial" panose="020B0604020202020204" pitchFamily="34" charset="0"/>
              <a:buChar char="•"/>
            </a:pPr>
            <a:r>
              <a:rPr lang="en-US" b="1" dirty="0"/>
              <a:t>Silent Stare  </a:t>
            </a:r>
            <a:endParaRPr lang="en-US" dirty="0"/>
          </a:p>
          <a:p>
            <a:pPr marL="630238" lvl="2" indent="-285750"/>
            <a:r>
              <a:rPr lang="en-US" dirty="0"/>
              <a:t>Remember, you don’t have to speak to communicate.</a:t>
            </a:r>
          </a:p>
          <a:p>
            <a:pPr marL="630238" lvl="2" indent="-285750"/>
            <a:r>
              <a:rPr lang="en-US" dirty="0"/>
              <a:t>Sometimes a disapproving look can be far more powerful than words.</a:t>
            </a:r>
          </a:p>
          <a:p>
            <a:pPr marL="285750" indent="-285750">
              <a:buFont typeface="Arial" panose="020B0604020202020204" pitchFamily="34" charset="0"/>
              <a:buChar char="•"/>
            </a:pPr>
            <a:r>
              <a:rPr lang="en-US" b="1" dirty="0"/>
              <a:t>Humor</a:t>
            </a:r>
            <a:r>
              <a:rPr lang="en-US" dirty="0"/>
              <a:t>  </a:t>
            </a:r>
          </a:p>
          <a:p>
            <a:pPr marL="630238" lvl="2" indent="-285750"/>
            <a:r>
              <a:rPr lang="en-US" dirty="0"/>
              <a:t>Reduces the tension of an intervention and makes it easier for the person to hear you.</a:t>
            </a:r>
          </a:p>
          <a:p>
            <a:pPr marL="630238" lvl="2" indent="-285750"/>
            <a:r>
              <a:rPr lang="en-US" dirty="0"/>
              <a:t>Do not undermine what you say with too much humor. Funny doesn’t mean unimportant.</a:t>
            </a:r>
          </a:p>
          <a:p>
            <a:pPr marL="285750" indent="-285750"/>
            <a:endParaRPr lang="en-US" dirty="0"/>
          </a:p>
          <a:p>
            <a:endParaRPr lang="en-US" dirty="0"/>
          </a:p>
        </p:txBody>
      </p:sp>
      <p:sp>
        <p:nvSpPr>
          <p:cNvPr id="3" name="Title 2"/>
          <p:cNvSpPr>
            <a:spLocks noGrp="1"/>
          </p:cNvSpPr>
          <p:nvPr>
            <p:ph type="title"/>
          </p:nvPr>
        </p:nvSpPr>
        <p:spPr>
          <a:xfrm>
            <a:off x="982133" y="457201"/>
            <a:ext cx="7704667" cy="609599"/>
          </a:xfrm>
        </p:spPr>
        <p:txBody>
          <a:bodyPr>
            <a:normAutofit fontScale="90000"/>
          </a:bodyPr>
          <a:lstStyle/>
          <a:p>
            <a:r>
              <a:rPr lang="en-US" dirty="0"/>
              <a:t>Bystander Intervention Strategies</a:t>
            </a:r>
          </a:p>
        </p:txBody>
      </p:sp>
    </p:spTree>
    <p:extLst>
      <p:ext uri="{BB962C8B-B14F-4D97-AF65-F5344CB8AC3E}">
        <p14:creationId xmlns:p14="http://schemas.microsoft.com/office/powerpoint/2010/main" val="1146789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219200" y="1676399"/>
            <a:ext cx="7680960" cy="4724400"/>
          </a:xfrm>
        </p:spPr>
        <p:txBody>
          <a:bodyPr>
            <a:normAutofit fontScale="92500"/>
          </a:bodyPr>
          <a:lstStyle/>
          <a:p>
            <a:pPr marL="285750" indent="-285750">
              <a:buFont typeface="Arial" panose="020B0604020202020204" pitchFamily="34" charset="0"/>
              <a:buChar char="•"/>
            </a:pPr>
            <a:r>
              <a:rPr lang="en-US" b="1" dirty="0"/>
              <a:t>Group Intervention  </a:t>
            </a:r>
            <a:endParaRPr lang="en-US" dirty="0"/>
          </a:p>
          <a:p>
            <a:pPr marL="630238" lvl="2" indent="-285750"/>
            <a:r>
              <a:rPr lang="en-US" dirty="0"/>
              <a:t>There is safety and power in numbers.</a:t>
            </a:r>
          </a:p>
          <a:p>
            <a:pPr marL="630238" lvl="2" indent="-285750"/>
            <a:r>
              <a:rPr lang="en-US" dirty="0"/>
              <a:t>Best used with someone who has a clear pattern of inappropriate behavior where many examples can be presented as evidence of his problem.</a:t>
            </a:r>
          </a:p>
          <a:p>
            <a:pPr marL="285750" indent="-285750">
              <a:buFont typeface="Arial" panose="020B0604020202020204" pitchFamily="34" charset="0"/>
              <a:buChar char="•"/>
            </a:pPr>
            <a:r>
              <a:rPr lang="en-US" b="1" dirty="0"/>
              <a:t>Bring it Home</a:t>
            </a:r>
            <a:r>
              <a:rPr lang="en-US" dirty="0"/>
              <a:t>  </a:t>
            </a:r>
            <a:endParaRPr lang="en-US" sz="1600" dirty="0"/>
          </a:p>
          <a:p>
            <a:pPr marL="630238" lvl="2" indent="-285750"/>
            <a:r>
              <a:rPr lang="en-US" dirty="0"/>
              <a:t>Prevents someone from distancing himself from the impact of his actions.</a:t>
            </a:r>
            <a:endParaRPr lang="en-US" sz="1400" dirty="0"/>
          </a:p>
          <a:p>
            <a:pPr lvl="5"/>
            <a:r>
              <a:rPr lang="en-US" dirty="0"/>
              <a:t>Example: “I hope no one ever talks about you like that.”</a:t>
            </a:r>
            <a:endParaRPr lang="en-US" sz="1400" dirty="0"/>
          </a:p>
          <a:p>
            <a:pPr marL="630238" lvl="2" indent="-285750"/>
            <a:r>
              <a:rPr lang="en-US" dirty="0"/>
              <a:t>Prevents someone from dehumanizing his targets.</a:t>
            </a:r>
            <a:endParaRPr lang="en-US" sz="1400" dirty="0"/>
          </a:p>
          <a:p>
            <a:pPr lvl="5"/>
            <a:r>
              <a:rPr lang="en-US" dirty="0"/>
              <a:t>Example: What if someone said your girlfriend deserved to be raped or called your mother a name?”</a:t>
            </a:r>
            <a:endParaRPr lang="en-US" sz="1400" dirty="0"/>
          </a:p>
          <a:p>
            <a:pPr marL="285750" indent="-285750">
              <a:buFont typeface="Arial" panose="020B0604020202020204" pitchFamily="34" charset="0"/>
              <a:buChar char="•"/>
            </a:pPr>
            <a:r>
              <a:rPr lang="en-US" b="1" dirty="0"/>
              <a:t>We’re friends, right….? </a:t>
            </a:r>
            <a:endParaRPr lang="en-US" dirty="0"/>
          </a:p>
          <a:p>
            <a:pPr marL="630238" lvl="2" indent="-285750"/>
            <a:r>
              <a:rPr lang="en-US" dirty="0"/>
              <a:t>Reframes the intervention as caring and non-critical.</a:t>
            </a:r>
          </a:p>
          <a:p>
            <a:endParaRPr lang="en-US" dirty="0"/>
          </a:p>
        </p:txBody>
      </p:sp>
      <p:sp>
        <p:nvSpPr>
          <p:cNvPr id="3" name="Title 2"/>
          <p:cNvSpPr>
            <a:spLocks noGrp="1"/>
          </p:cNvSpPr>
          <p:nvPr>
            <p:ph type="title"/>
          </p:nvPr>
        </p:nvSpPr>
        <p:spPr>
          <a:xfrm>
            <a:off x="982133" y="457201"/>
            <a:ext cx="7704667" cy="838199"/>
          </a:xfrm>
        </p:spPr>
        <p:txBody>
          <a:bodyPr>
            <a:normAutofit fontScale="90000"/>
          </a:bodyPr>
          <a:lstStyle/>
          <a:p>
            <a:r>
              <a:rPr lang="en-US" dirty="0"/>
              <a:t>Bystander Intervention Strategies (Cont.)</a:t>
            </a:r>
          </a:p>
        </p:txBody>
      </p:sp>
    </p:spTree>
    <p:extLst>
      <p:ext uri="{BB962C8B-B14F-4D97-AF65-F5344CB8AC3E}">
        <p14:creationId xmlns:p14="http://schemas.microsoft.com/office/powerpoint/2010/main" val="3848108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005840" y="1447800"/>
            <a:ext cx="7680960" cy="3261360"/>
          </a:xfrm>
        </p:spPr>
        <p:txBody>
          <a:bodyPr/>
          <a:lstStyle/>
          <a:p>
            <a:pPr marL="285750" indent="-285750">
              <a:buFont typeface="Arial" panose="020B0604020202020204" pitchFamily="34" charset="0"/>
              <a:buChar char="•"/>
            </a:pPr>
            <a:r>
              <a:rPr lang="en-US" b="1" dirty="0"/>
              <a:t>Distraction  </a:t>
            </a:r>
            <a:endParaRPr lang="en-US" sz="1600" dirty="0"/>
          </a:p>
          <a:p>
            <a:pPr marL="630238" lvl="2" indent="-285750"/>
            <a:r>
              <a:rPr lang="en-US" dirty="0"/>
              <a:t>Snaps someone out of their “sexist comfort zone.”</a:t>
            </a:r>
            <a:endParaRPr lang="en-US" sz="1400" dirty="0"/>
          </a:p>
          <a:p>
            <a:pPr lvl="5"/>
            <a:r>
              <a:rPr lang="en-US" dirty="0"/>
              <a:t>Example: Ask a man harassing a woman on the street for directions or the time.</a:t>
            </a:r>
            <a:endParaRPr lang="en-US" sz="1400" dirty="0"/>
          </a:p>
          <a:p>
            <a:pPr marL="630238" lvl="2" indent="-285750"/>
            <a:r>
              <a:rPr lang="en-US" dirty="0"/>
              <a:t>Allows a potential target to move away and/or to have other friends intervene.</a:t>
            </a:r>
            <a:endParaRPr lang="en-US" sz="1400" dirty="0"/>
          </a:p>
          <a:p>
            <a:pPr lvl="5"/>
            <a:r>
              <a:rPr lang="en-US" dirty="0"/>
              <a:t>Example: Interrupt and start a conversation with the person.</a:t>
            </a:r>
            <a:endParaRPr lang="en-US" sz="1400" dirty="0"/>
          </a:p>
          <a:p>
            <a:endParaRPr lang="en-US" dirty="0"/>
          </a:p>
        </p:txBody>
      </p:sp>
      <p:sp>
        <p:nvSpPr>
          <p:cNvPr id="3" name="Title 2"/>
          <p:cNvSpPr>
            <a:spLocks noGrp="1"/>
          </p:cNvSpPr>
          <p:nvPr>
            <p:ph type="title"/>
          </p:nvPr>
        </p:nvSpPr>
        <p:spPr>
          <a:xfrm>
            <a:off x="982133" y="457201"/>
            <a:ext cx="7704667" cy="761999"/>
          </a:xfrm>
        </p:spPr>
        <p:txBody>
          <a:bodyPr>
            <a:normAutofit fontScale="90000"/>
          </a:bodyPr>
          <a:lstStyle/>
          <a:p>
            <a:r>
              <a:rPr lang="en-US" dirty="0"/>
              <a:t>Bystander Intervention Strategies (Cont.)</a:t>
            </a:r>
          </a:p>
        </p:txBody>
      </p:sp>
      <p:pic>
        <p:nvPicPr>
          <p:cNvPr id="6146" name="Picture 2" descr="http://www.nownovel.com/blog/wp-content/uploads/2013/12/distraction.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4495800"/>
            <a:ext cx="1828800" cy="1635760"/>
          </a:xfrm>
          <a:prstGeom prst="rect">
            <a:avLst/>
          </a:prstGeom>
          <a:noFill/>
          <a:effectLst>
            <a:reflection blurRad="6350" stA="50000" endA="300" endPos="55500" dist="50800" dir="5400000" sy="-100000" algn="bl" rotWithShape="0"/>
          </a:effectLst>
          <a:scene3d>
            <a:camera prst="isometricOffAxis1Right"/>
            <a:lightRig rig="threePt" dir="t"/>
          </a:scene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2955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143000" y="1524000"/>
            <a:ext cx="7680960" cy="4724400"/>
          </a:xfrm>
        </p:spPr>
        <p:txBody>
          <a:bodyPr/>
          <a:lstStyle/>
          <a:p>
            <a:pPr marL="285750" indent="-285750">
              <a:buFont typeface="Arial" panose="020B0604020202020204" pitchFamily="34" charset="0"/>
              <a:buChar char="•"/>
            </a:pPr>
            <a:r>
              <a:rPr lang="en-US" dirty="0"/>
              <a:t>Approach everyone as a friend. </a:t>
            </a:r>
          </a:p>
          <a:p>
            <a:pPr marL="285750" indent="-285750">
              <a:buFont typeface="Arial" panose="020B0604020202020204" pitchFamily="34" charset="0"/>
              <a:buChar char="•"/>
            </a:pPr>
            <a:r>
              <a:rPr lang="en-US" dirty="0"/>
              <a:t>Do not be antagonistic. </a:t>
            </a:r>
          </a:p>
          <a:p>
            <a:pPr marL="285750" indent="-285750">
              <a:buFont typeface="Arial" panose="020B0604020202020204" pitchFamily="34" charset="0"/>
              <a:buChar char="•"/>
            </a:pPr>
            <a:r>
              <a:rPr lang="en-US" dirty="0"/>
              <a:t>Avoid using violence.</a:t>
            </a:r>
          </a:p>
          <a:p>
            <a:pPr marL="285750" indent="-285750">
              <a:buFont typeface="Arial" panose="020B0604020202020204" pitchFamily="34" charset="0"/>
              <a:buChar char="•"/>
            </a:pPr>
            <a:r>
              <a:rPr lang="en-US" dirty="0"/>
              <a:t>Be honest and direct whenever possible. </a:t>
            </a:r>
          </a:p>
          <a:p>
            <a:pPr marL="285750" indent="-285750">
              <a:buFont typeface="Arial" panose="020B0604020202020204" pitchFamily="34" charset="0"/>
              <a:buChar char="•"/>
            </a:pPr>
            <a:r>
              <a:rPr lang="en-US" dirty="0"/>
              <a:t>Recruit help if necessary. </a:t>
            </a:r>
          </a:p>
          <a:p>
            <a:pPr marL="285750" indent="-285750">
              <a:buFont typeface="Arial" panose="020B0604020202020204" pitchFamily="34" charset="0"/>
              <a:buChar char="•"/>
            </a:pPr>
            <a:r>
              <a:rPr lang="en-US" dirty="0"/>
              <a:t>Keep yourself safe. </a:t>
            </a:r>
          </a:p>
          <a:p>
            <a:pPr marL="285750" indent="-285750">
              <a:buFont typeface="Arial" panose="020B0604020202020204" pitchFamily="34" charset="0"/>
              <a:buChar char="•"/>
            </a:pPr>
            <a:r>
              <a:rPr lang="en-US" dirty="0"/>
              <a:t>If things get out of hand or become too serious, contact Public Safety at 501-279-5000</a:t>
            </a:r>
          </a:p>
        </p:txBody>
      </p:sp>
      <p:sp>
        <p:nvSpPr>
          <p:cNvPr id="3" name="Title 2"/>
          <p:cNvSpPr>
            <a:spLocks noGrp="1"/>
          </p:cNvSpPr>
          <p:nvPr>
            <p:ph type="title"/>
          </p:nvPr>
        </p:nvSpPr>
        <p:spPr>
          <a:xfrm>
            <a:off x="982133" y="457201"/>
            <a:ext cx="7704667" cy="761999"/>
          </a:xfrm>
        </p:spPr>
        <p:txBody>
          <a:bodyPr/>
          <a:lstStyle/>
          <a:p>
            <a:r>
              <a:rPr lang="en-US" dirty="0"/>
              <a:t>Tips for Intervening</a:t>
            </a:r>
          </a:p>
        </p:txBody>
      </p:sp>
    </p:spTree>
    <p:extLst>
      <p:ext uri="{BB962C8B-B14F-4D97-AF65-F5344CB8AC3E}">
        <p14:creationId xmlns:p14="http://schemas.microsoft.com/office/powerpoint/2010/main" val="3612770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010322" y="1996439"/>
            <a:ext cx="7680960" cy="1584960"/>
          </a:xfrm>
        </p:spPr>
        <p:txBody>
          <a:bodyPr>
            <a:normAutofit fontScale="92500" lnSpcReduction="20000"/>
          </a:bodyPr>
          <a:lstStyle/>
          <a:p>
            <a:pPr algn="ctr"/>
            <a:r>
              <a:rPr lang="en-US" dirty="0"/>
              <a:t>We are not advocating that people risk their own safety in order to be an active bystander. Remember, there is a range of actions that are appropriate, depending on the situation. If you or someone else is in immediate danger, calling 501-279-5000 or 911 is the best action a bystander can take.</a:t>
            </a:r>
          </a:p>
          <a:p>
            <a:endParaRPr lang="en-US" dirty="0"/>
          </a:p>
        </p:txBody>
      </p:sp>
      <p:sp>
        <p:nvSpPr>
          <p:cNvPr id="3" name="Title 2"/>
          <p:cNvSpPr>
            <a:spLocks noGrp="1"/>
          </p:cNvSpPr>
          <p:nvPr>
            <p:ph type="title"/>
          </p:nvPr>
        </p:nvSpPr>
        <p:spPr>
          <a:xfrm>
            <a:off x="982133" y="457201"/>
            <a:ext cx="7704667" cy="1142999"/>
          </a:xfrm>
        </p:spPr>
        <p:txBody>
          <a:bodyPr/>
          <a:lstStyle/>
          <a:p>
            <a:r>
              <a:rPr lang="en-US" dirty="0"/>
              <a:t>Important!</a:t>
            </a:r>
          </a:p>
        </p:txBody>
      </p:sp>
      <p:pic>
        <p:nvPicPr>
          <p:cNvPr id="5122" name="Picture 2" descr="http://mtsoasoccer.com/Images/important.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5200" y="3603811"/>
            <a:ext cx="3200400" cy="240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6662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968686" y="1600200"/>
            <a:ext cx="7680960" cy="4724400"/>
          </a:xfrm>
        </p:spPr>
        <p:txBody>
          <a:bodyPr/>
          <a:lstStyle/>
          <a:p>
            <a:pPr marL="285750" lvl="0" indent="-285750">
              <a:buFont typeface="Arial" panose="020B0604020202020204" pitchFamily="34" charset="0"/>
              <a:buChar char="•"/>
            </a:pPr>
            <a:r>
              <a:rPr lang="en-US" b="1" dirty="0"/>
              <a:t>Believe someone</a:t>
            </a:r>
            <a:r>
              <a:rPr lang="en-US" dirty="0"/>
              <a:t> who discloses a sexual assault, dating violence, domestic violence, or stalking.</a:t>
            </a:r>
          </a:p>
          <a:p>
            <a:pPr marL="285750" lvl="0" indent="-285750">
              <a:buFont typeface="Arial" panose="020B0604020202020204" pitchFamily="34" charset="0"/>
              <a:buChar char="•"/>
            </a:pPr>
            <a:r>
              <a:rPr lang="en-US" b="1" dirty="0"/>
              <a:t>Watch out for your friends and fellow </a:t>
            </a:r>
            <a:r>
              <a:rPr lang="en-US" b="1" dirty="0" err="1"/>
              <a:t>Bisons</a:t>
            </a:r>
            <a:r>
              <a:rPr lang="en-US" dirty="0"/>
              <a:t> – if you see someone who looks like they are in trouble, ask if they are okay. If you see a friend doing something shady, say something. </a:t>
            </a:r>
          </a:p>
          <a:p>
            <a:pPr marL="285750" lvl="0" indent="-285750">
              <a:buFont typeface="Arial" panose="020B0604020202020204" pitchFamily="34" charset="0"/>
              <a:buChar char="•"/>
            </a:pPr>
            <a:r>
              <a:rPr lang="en-US" b="1" dirty="0"/>
              <a:t>Speak up</a:t>
            </a:r>
            <a:r>
              <a:rPr lang="en-US" dirty="0"/>
              <a:t> – if someone says something offensive, derogatory, or abusive, let them know that behavior is wrong and you don’t want to be around it. Don’t laugh at racist, sexist, homophobic jokes. Challenge your peers to be respectful.</a:t>
            </a:r>
          </a:p>
          <a:p>
            <a:endParaRPr lang="en-US" dirty="0"/>
          </a:p>
        </p:txBody>
      </p:sp>
      <p:sp>
        <p:nvSpPr>
          <p:cNvPr id="3" name="Title 2"/>
          <p:cNvSpPr>
            <a:spLocks noGrp="1"/>
          </p:cNvSpPr>
          <p:nvPr>
            <p:ph type="title"/>
          </p:nvPr>
        </p:nvSpPr>
        <p:spPr>
          <a:xfrm>
            <a:off x="982133" y="457201"/>
            <a:ext cx="7704667" cy="761999"/>
          </a:xfrm>
        </p:spPr>
        <p:txBody>
          <a:bodyPr>
            <a:normAutofit fontScale="90000"/>
          </a:bodyPr>
          <a:lstStyle/>
          <a:p>
            <a:r>
              <a:rPr lang="en-US" dirty="0"/>
              <a:t>How Can Bystanders Make A Difference?</a:t>
            </a:r>
          </a:p>
        </p:txBody>
      </p:sp>
    </p:spTree>
    <p:extLst>
      <p:ext uri="{BB962C8B-B14F-4D97-AF65-F5344CB8AC3E}">
        <p14:creationId xmlns:p14="http://schemas.microsoft.com/office/powerpoint/2010/main" val="2102837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762000" y="1676400"/>
            <a:ext cx="7680960" cy="4724400"/>
          </a:xfrm>
        </p:spPr>
        <p:txBody>
          <a:bodyPr/>
          <a:lstStyle/>
          <a:p>
            <a:pPr algn="ctr"/>
            <a:r>
              <a:rPr lang="en-US" dirty="0"/>
              <a:t>The bystander approach</a:t>
            </a:r>
          </a:p>
          <a:p>
            <a:pPr algn="ctr"/>
            <a:r>
              <a:rPr lang="en-US" dirty="0"/>
              <a:t>offers opportunities to build</a:t>
            </a:r>
          </a:p>
          <a:p>
            <a:pPr algn="ctr"/>
            <a:r>
              <a:rPr lang="en-US" dirty="0"/>
              <a:t>communities and a society</a:t>
            </a:r>
          </a:p>
          <a:p>
            <a:pPr algn="ctr"/>
            <a:r>
              <a:rPr lang="en-US" dirty="0"/>
              <a:t>that does not allow sexual</a:t>
            </a:r>
          </a:p>
          <a:p>
            <a:pPr algn="ctr"/>
            <a:r>
              <a:rPr lang="en-US" dirty="0"/>
              <a:t>violence. It gives everyone in</a:t>
            </a:r>
          </a:p>
          <a:p>
            <a:pPr algn="ctr"/>
            <a:r>
              <a:rPr lang="en-US" dirty="0"/>
              <a:t>the community a specific role</a:t>
            </a:r>
          </a:p>
          <a:p>
            <a:pPr algn="ctr"/>
            <a:r>
              <a:rPr lang="en-US" dirty="0"/>
              <a:t>in preventing the community’s</a:t>
            </a:r>
          </a:p>
          <a:p>
            <a:pPr algn="ctr"/>
            <a:r>
              <a:rPr lang="en-US" dirty="0"/>
              <a:t>problem of sexual violence.</a:t>
            </a:r>
          </a:p>
          <a:p>
            <a:pPr algn="ctr"/>
            <a:r>
              <a:rPr lang="en-US" dirty="0" err="1"/>
              <a:t>Banyard</a:t>
            </a:r>
            <a:r>
              <a:rPr lang="en-US" dirty="0"/>
              <a:t> et al, 2004</a:t>
            </a:r>
          </a:p>
        </p:txBody>
      </p:sp>
      <p:sp>
        <p:nvSpPr>
          <p:cNvPr id="3" name="Title 2"/>
          <p:cNvSpPr>
            <a:spLocks noGrp="1"/>
          </p:cNvSpPr>
          <p:nvPr>
            <p:ph type="title"/>
          </p:nvPr>
        </p:nvSpPr>
        <p:spPr>
          <a:xfrm>
            <a:off x="982133" y="457201"/>
            <a:ext cx="7704667" cy="1066799"/>
          </a:xfrm>
        </p:spPr>
        <p:txBody>
          <a:bodyPr>
            <a:normAutofit fontScale="90000"/>
          </a:bodyPr>
          <a:lstStyle/>
          <a:p>
            <a:r>
              <a:rPr lang="en-US" dirty="0"/>
              <a:t>Importance of the Bystander Approach</a:t>
            </a:r>
          </a:p>
        </p:txBody>
      </p:sp>
      <p:pic>
        <p:nvPicPr>
          <p:cNvPr id="3074" name="Picture 2" descr="http://www.halfhollowhills.k12.ny.us/uploaded/Community/communi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514600"/>
            <a:ext cx="2066925" cy="206692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taylorenglish.com/blogs/youth-services/wp-content/uploads/image/Zero%20Toleranc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2514599"/>
            <a:ext cx="2133600" cy="2066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29957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body" idx="1"/>
          </p:nvPr>
        </p:nvSpPr>
        <p:spPr>
          <a:xfrm>
            <a:off x="457200" y="2324100"/>
            <a:ext cx="8153400" cy="2209800"/>
          </a:xfrm>
        </p:spPr>
        <p:txBody>
          <a:bodyPr>
            <a:normAutofit/>
          </a:bodyPr>
          <a:lstStyle/>
          <a:p>
            <a:r>
              <a:rPr lang="en-US" dirty="0"/>
              <a:t>We have all been bystanders in our lives, and we will all be in situations where we are bystanders in the future. The choice, then, becomes whether we are going to be active bystanders who speak up and say something, or whether we will be passive bystanders who stand by and say nothing… </a:t>
            </a:r>
          </a:p>
          <a:p>
            <a:r>
              <a:rPr lang="en-US" dirty="0"/>
              <a:t> </a:t>
            </a:r>
          </a:p>
        </p:txBody>
      </p:sp>
    </p:spTree>
    <p:extLst>
      <p:ext uri="{BB962C8B-B14F-4D97-AF65-F5344CB8AC3E}">
        <p14:creationId xmlns:p14="http://schemas.microsoft.com/office/powerpoint/2010/main" val="2037900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sz="quarter" idx="14"/>
          </p:nvPr>
        </p:nvSpPr>
        <p:spPr/>
        <p:txBody>
          <a:bodyPr>
            <a:normAutofit fontScale="62500" lnSpcReduction="20000"/>
          </a:bodyPr>
          <a:lstStyle/>
          <a:p>
            <a:pPr marL="285750" indent="-285750">
              <a:buFont typeface="Arial" panose="020B0604020202020204" pitchFamily="34" charset="0"/>
              <a:buChar char="•"/>
            </a:pPr>
            <a:r>
              <a:rPr lang="en-US" dirty="0"/>
              <a:t>Christy, C.A., &amp; Voigt, H. (1994). Bystander responses to public</a:t>
            </a:r>
          </a:p>
          <a:p>
            <a:r>
              <a:rPr lang="en-US" dirty="0"/>
              <a:t>episodes of child abuse. </a:t>
            </a:r>
            <a:r>
              <a:rPr lang="en-US" i="1" dirty="0"/>
              <a:t>Journal of Applied Social Psychology,</a:t>
            </a:r>
          </a:p>
          <a:p>
            <a:r>
              <a:rPr lang="en-US" i="1" dirty="0"/>
              <a:t>24, </a:t>
            </a:r>
            <a:r>
              <a:rPr lang="en-US" dirty="0"/>
              <a:t>824 – 847.</a:t>
            </a:r>
          </a:p>
          <a:p>
            <a:pPr marL="285750" indent="-285750">
              <a:buFont typeface="Arial" panose="020B0604020202020204" pitchFamily="34" charset="0"/>
              <a:buChar char="•"/>
            </a:pPr>
            <a:r>
              <a:rPr lang="en-US" dirty="0"/>
              <a:t>Crick, N. R., &amp; Dodge, K. A. (1994). A review and reformulation</a:t>
            </a:r>
          </a:p>
          <a:p>
            <a:r>
              <a:rPr lang="en-US" dirty="0"/>
              <a:t>of social information processing mechanisms in children’s</a:t>
            </a:r>
          </a:p>
          <a:p>
            <a:r>
              <a:rPr lang="en-US" dirty="0"/>
              <a:t>social adjustment. </a:t>
            </a:r>
            <a:r>
              <a:rPr lang="en-US" i="1" dirty="0"/>
              <a:t>Psychological Bulletin, 115, </a:t>
            </a:r>
            <a:r>
              <a:rPr lang="en-US" dirty="0"/>
              <a:t>74–101.</a:t>
            </a:r>
          </a:p>
          <a:p>
            <a:pPr marL="285750" indent="-285750">
              <a:buFont typeface="Arial" panose="020B0604020202020204" pitchFamily="34" charset="0"/>
              <a:buChar char="•"/>
            </a:pPr>
            <a:r>
              <a:rPr lang="en-US" dirty="0"/>
              <a:t>Dahlberg, L.L., &amp; Krug, E.G. (2002). Violence – a global public</a:t>
            </a:r>
          </a:p>
          <a:p>
            <a:r>
              <a:rPr lang="en-US" dirty="0"/>
              <a:t>health problem. In: E.G. Krug, L.L. Dahlberg, J.A. Mercy, A.B.</a:t>
            </a:r>
          </a:p>
          <a:p>
            <a:r>
              <a:rPr lang="en-US" dirty="0" err="1"/>
              <a:t>Zwi</a:t>
            </a:r>
            <a:r>
              <a:rPr lang="en-US" dirty="0"/>
              <a:t>, &amp; R. Lozano (Eds.), World Report on Violence and Health</a:t>
            </a:r>
          </a:p>
          <a:p>
            <a:r>
              <a:rPr lang="en-US" dirty="0"/>
              <a:t>(pp. 3-21). Geneva, Switzerland: World Health Organization.</a:t>
            </a:r>
          </a:p>
          <a:p>
            <a:pPr marL="285750" indent="-285750">
              <a:buFont typeface="Arial" panose="020B0604020202020204" pitchFamily="34" charset="0"/>
              <a:buChar char="•"/>
            </a:pPr>
            <a:r>
              <a:rPr lang="en-US" dirty="0"/>
              <a:t>Darley, J.M., &amp; </a:t>
            </a:r>
            <a:r>
              <a:rPr lang="en-US" dirty="0" err="1"/>
              <a:t>Latane</a:t>
            </a:r>
            <a:r>
              <a:rPr lang="en-US" dirty="0"/>
              <a:t>, B. (1968). Bystander intervention in</a:t>
            </a:r>
          </a:p>
          <a:p>
            <a:r>
              <a:rPr lang="en-US" dirty="0"/>
              <a:t>emergencies: Diffusion of responsibility. </a:t>
            </a:r>
            <a:r>
              <a:rPr lang="en-US" i="1" dirty="0"/>
              <a:t>Journal of Personality</a:t>
            </a:r>
          </a:p>
          <a:p>
            <a:r>
              <a:rPr lang="en-US" i="1" dirty="0"/>
              <a:t>and Social Psychology, 8, </a:t>
            </a:r>
            <a:r>
              <a:rPr lang="en-US" dirty="0"/>
              <a:t>377-383.</a:t>
            </a:r>
          </a:p>
          <a:p>
            <a:pPr marL="285750" indent="-285750">
              <a:buFont typeface="Arial" panose="020B0604020202020204" pitchFamily="34" charset="0"/>
              <a:buChar char="•"/>
            </a:pPr>
            <a:r>
              <a:rPr lang="fr-FR" dirty="0"/>
              <a:t>Davis, R., </a:t>
            </a:r>
            <a:r>
              <a:rPr lang="fr-FR" dirty="0" err="1"/>
              <a:t>Fuje</a:t>
            </a:r>
            <a:r>
              <a:rPr lang="fr-FR" dirty="0"/>
              <a:t> </a:t>
            </a:r>
            <a:r>
              <a:rPr lang="fr-FR" dirty="0" err="1"/>
              <a:t>Parks</a:t>
            </a:r>
            <a:r>
              <a:rPr lang="fr-FR" dirty="0"/>
              <a:t>, L., &amp; Cohen, L. (2006). </a:t>
            </a:r>
            <a:r>
              <a:rPr lang="fr-FR" dirty="0" err="1"/>
              <a:t>Sexual</a:t>
            </a:r>
            <a:r>
              <a:rPr lang="fr-FR" dirty="0"/>
              <a:t> violence</a:t>
            </a:r>
          </a:p>
          <a:p>
            <a:r>
              <a:rPr lang="en-US" dirty="0"/>
              <a:t>and the spectrum of prevention: Towards a community solution.</a:t>
            </a:r>
          </a:p>
          <a:p>
            <a:r>
              <a:rPr lang="fr-FR" dirty="0"/>
              <a:t>Enola, PA: National </a:t>
            </a:r>
            <a:r>
              <a:rPr lang="fr-FR" dirty="0" err="1"/>
              <a:t>Sexual</a:t>
            </a:r>
            <a:r>
              <a:rPr lang="fr-FR" dirty="0"/>
              <a:t> Violence Resource Center.</a:t>
            </a:r>
            <a:endParaRPr lang="en-US" dirty="0"/>
          </a:p>
        </p:txBody>
      </p:sp>
      <p:sp>
        <p:nvSpPr>
          <p:cNvPr id="6" name="Content Placeholder 5"/>
          <p:cNvSpPr>
            <a:spLocks noGrp="1"/>
          </p:cNvSpPr>
          <p:nvPr>
            <p:ph sz="quarter" idx="13"/>
          </p:nvPr>
        </p:nvSpPr>
        <p:spPr>
          <a:xfrm>
            <a:off x="1143000" y="1473798"/>
            <a:ext cx="3886200" cy="4288536"/>
          </a:xfrm>
        </p:spPr>
        <p:txBody>
          <a:bodyPr>
            <a:normAutofit fontScale="62500" lnSpcReduction="20000"/>
          </a:bodyPr>
          <a:lstStyle/>
          <a:p>
            <a:pPr marL="285750" indent="-285750">
              <a:buFont typeface="Arial" panose="020B0604020202020204" pitchFamily="34" charset="0"/>
              <a:buChar char="•"/>
            </a:pPr>
            <a:r>
              <a:rPr lang="en-US" dirty="0"/>
              <a:t>American Medical Association press release. (1995).</a:t>
            </a:r>
          </a:p>
          <a:p>
            <a:pPr marL="285750" indent="-285750">
              <a:buFont typeface="Arial" panose="020B0604020202020204" pitchFamily="34" charset="0"/>
              <a:buChar char="•"/>
            </a:pPr>
            <a:r>
              <a:rPr lang="en-US" dirty="0"/>
              <a:t>Anderson, C. (2000). The touch continuum: Part of a risk</a:t>
            </a:r>
          </a:p>
          <a:p>
            <a:r>
              <a:rPr lang="en-US" dirty="0"/>
              <a:t>reduction curriculum. </a:t>
            </a:r>
            <a:r>
              <a:rPr lang="en-US" i="1" dirty="0"/>
              <a:t>SIECUS Report, 29, </a:t>
            </a:r>
            <a:r>
              <a:rPr lang="en-US" dirty="0"/>
              <a:t>24-27.</a:t>
            </a:r>
          </a:p>
          <a:p>
            <a:pPr marL="285750" indent="-285750">
              <a:buFont typeface="Arial" panose="020B0604020202020204" pitchFamily="34" charset="0"/>
              <a:buChar char="•"/>
            </a:pPr>
            <a:r>
              <a:rPr lang="en-US" dirty="0" err="1"/>
              <a:t>Banyard</a:t>
            </a:r>
            <a:r>
              <a:rPr lang="en-US" dirty="0"/>
              <a:t>, V.L., </a:t>
            </a:r>
            <a:r>
              <a:rPr lang="en-US" dirty="0" err="1"/>
              <a:t>Plante</a:t>
            </a:r>
            <a:r>
              <a:rPr lang="en-US" dirty="0"/>
              <a:t>, E.G., &amp; Moynihan, M.M. (2004). Bystander</a:t>
            </a:r>
          </a:p>
          <a:p>
            <a:r>
              <a:rPr lang="en-US" dirty="0"/>
              <a:t>education: Bringing a broader community perspective to</a:t>
            </a:r>
          </a:p>
          <a:p>
            <a:r>
              <a:rPr lang="en-US" dirty="0"/>
              <a:t>sexual violence prevention. </a:t>
            </a:r>
            <a:r>
              <a:rPr lang="en-US" i="1" dirty="0"/>
              <a:t>Journal of Community Psychology,</a:t>
            </a:r>
          </a:p>
          <a:p>
            <a:r>
              <a:rPr lang="en-US" i="1" dirty="0"/>
              <a:t>32, </a:t>
            </a:r>
            <a:r>
              <a:rPr lang="en-US" dirty="0"/>
              <a:t>61-79.</a:t>
            </a:r>
          </a:p>
          <a:p>
            <a:pPr marL="285750" indent="-285750">
              <a:buFont typeface="Arial" panose="020B0604020202020204" pitchFamily="34" charset="0"/>
              <a:buChar char="•"/>
            </a:pPr>
            <a:r>
              <a:rPr lang="en-US" dirty="0"/>
              <a:t>Berkowitz, A.D. (2003). The social norms approach: Theory,</a:t>
            </a:r>
          </a:p>
          <a:p>
            <a:r>
              <a:rPr lang="en-US" dirty="0"/>
              <a:t>research and annotated bibliography. Higher Education Center</a:t>
            </a:r>
          </a:p>
          <a:p>
            <a:r>
              <a:rPr lang="en-US" dirty="0"/>
              <a:t>for Alcohol and Other Drug Prevention, www.edc.org/hec/</a:t>
            </a:r>
          </a:p>
          <a:p>
            <a:r>
              <a:rPr lang="en-US" dirty="0" err="1"/>
              <a:t>socialnorms</a:t>
            </a:r>
            <a:r>
              <a:rPr lang="en-US" dirty="0"/>
              <a:t>/.</a:t>
            </a:r>
          </a:p>
          <a:p>
            <a:pPr marL="285750" indent="-285750">
              <a:buFont typeface="Arial" panose="020B0604020202020204" pitchFamily="34" charset="0"/>
              <a:buChar char="•"/>
            </a:pPr>
            <a:r>
              <a:rPr lang="en-US" dirty="0"/>
              <a:t>Bird-Edmunds, S. (1997). Impact: Working with sexual abusers.</a:t>
            </a:r>
          </a:p>
          <a:p>
            <a:r>
              <a:rPr lang="en-US" dirty="0"/>
              <a:t>Brandon, VT: Safer Society Press.</a:t>
            </a:r>
          </a:p>
          <a:p>
            <a:pPr marL="285750" indent="-285750">
              <a:buFont typeface="Arial" panose="020B0604020202020204" pitchFamily="34" charset="0"/>
              <a:buChar char="•"/>
            </a:pPr>
            <a:r>
              <a:rPr lang="en-US" dirty="0"/>
              <a:t>Centers for Disease Control and Prevention. (2004). Sexual</a:t>
            </a:r>
          </a:p>
          <a:p>
            <a:r>
              <a:rPr lang="en-US" dirty="0"/>
              <a:t>violence prevention: beginning the dialogue. Atlanta, GA:</a:t>
            </a:r>
          </a:p>
          <a:p>
            <a:r>
              <a:rPr lang="en-US" dirty="0"/>
              <a:t>Centers for Disease Control and Prevention.</a:t>
            </a:r>
          </a:p>
        </p:txBody>
      </p:sp>
      <p:sp>
        <p:nvSpPr>
          <p:cNvPr id="4" name="Title 3"/>
          <p:cNvSpPr>
            <a:spLocks noGrp="1"/>
          </p:cNvSpPr>
          <p:nvPr>
            <p:ph type="title"/>
          </p:nvPr>
        </p:nvSpPr>
        <p:spPr>
          <a:xfrm>
            <a:off x="982133" y="457201"/>
            <a:ext cx="7704667" cy="1005839"/>
          </a:xfrm>
        </p:spPr>
        <p:txBody>
          <a:bodyPr/>
          <a:lstStyle/>
          <a:p>
            <a:r>
              <a:rPr lang="en-US" dirty="0"/>
              <a:t>References</a:t>
            </a:r>
          </a:p>
        </p:txBody>
      </p:sp>
    </p:spTree>
    <p:extLst>
      <p:ext uri="{BB962C8B-B14F-4D97-AF65-F5344CB8AC3E}">
        <p14:creationId xmlns:p14="http://schemas.microsoft.com/office/powerpoint/2010/main" val="734904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4"/>
          </p:nvPr>
        </p:nvSpPr>
        <p:spPr>
          <a:xfrm>
            <a:off x="4901184" y="1463040"/>
            <a:ext cx="3886200" cy="1280160"/>
          </a:xfrm>
        </p:spPr>
        <p:txBody>
          <a:bodyPr>
            <a:normAutofit/>
          </a:bodyPr>
          <a:lstStyle/>
          <a:p>
            <a:pPr marL="171450" indent="-171450">
              <a:buFont typeface="Arial" panose="020B0604020202020204" pitchFamily="34" charset="0"/>
              <a:buChar char="•"/>
            </a:pPr>
            <a:r>
              <a:rPr lang="en-US" sz="800" dirty="0" err="1"/>
              <a:t>Tabachnick</a:t>
            </a:r>
            <a:r>
              <a:rPr lang="en-US" sz="800" dirty="0"/>
              <a:t>, J. (2008). Engaging Bystanders in Sexual Violence Prevention.</a:t>
            </a:r>
          </a:p>
          <a:p>
            <a:r>
              <a:rPr lang="en-US" sz="800" dirty="0"/>
              <a:t> Enola, PA: National Sexual Violence Resource Center Press</a:t>
            </a:r>
          </a:p>
          <a:p>
            <a:pPr marL="171450" indent="-171450">
              <a:buFont typeface="Arial" panose="020B0604020202020204" pitchFamily="34" charset="0"/>
              <a:buChar char="•"/>
            </a:pPr>
            <a:r>
              <a:rPr lang="en-US" sz="800" dirty="0"/>
              <a:t>http://www.stopabuse.vt.edu/bystander.php</a:t>
            </a:r>
          </a:p>
          <a:p>
            <a:pPr marL="171450" indent="-171450">
              <a:buFont typeface="Arial" panose="020B0604020202020204" pitchFamily="34" charset="0"/>
              <a:buChar char="•"/>
            </a:pPr>
            <a:endParaRPr lang="en-US" sz="800" dirty="0"/>
          </a:p>
        </p:txBody>
      </p:sp>
      <p:sp>
        <p:nvSpPr>
          <p:cNvPr id="3" name="Content Placeholder 2"/>
          <p:cNvSpPr>
            <a:spLocks noGrp="1"/>
          </p:cNvSpPr>
          <p:nvPr>
            <p:ph sz="quarter" idx="13"/>
          </p:nvPr>
        </p:nvSpPr>
        <p:spPr>
          <a:xfrm>
            <a:off x="1143000" y="1463040"/>
            <a:ext cx="3886200" cy="4288536"/>
          </a:xfrm>
        </p:spPr>
        <p:txBody>
          <a:bodyPr>
            <a:normAutofit fontScale="62500" lnSpcReduction="20000"/>
          </a:bodyPr>
          <a:lstStyle/>
          <a:p>
            <a:pPr marL="285750" indent="-285750">
              <a:buFont typeface="Arial" panose="020B0604020202020204" pitchFamily="34" charset="0"/>
              <a:buChar char="•"/>
            </a:pPr>
            <a:r>
              <a:rPr lang="en-US" dirty="0" err="1"/>
              <a:t>Felitti</a:t>
            </a:r>
            <a:r>
              <a:rPr lang="en-US" dirty="0"/>
              <a:t>, V.J., </a:t>
            </a:r>
            <a:r>
              <a:rPr lang="en-US" dirty="0" err="1"/>
              <a:t>Anda</a:t>
            </a:r>
            <a:r>
              <a:rPr lang="en-US" dirty="0"/>
              <a:t>, R.F., </a:t>
            </a:r>
            <a:r>
              <a:rPr lang="en-US" dirty="0" err="1"/>
              <a:t>Nordenberg</a:t>
            </a:r>
            <a:r>
              <a:rPr lang="en-US" dirty="0"/>
              <a:t>, D., Williamson, D.F., Spitz,</a:t>
            </a:r>
          </a:p>
          <a:p>
            <a:r>
              <a:rPr lang="en-US" dirty="0"/>
              <a:t>A.M., Edwards, V., Koss, M.P., et al. (1998). The relationship</a:t>
            </a:r>
          </a:p>
          <a:p>
            <a:r>
              <a:rPr lang="en-US" dirty="0"/>
              <a:t>of adult health status to childhood abuse and household</a:t>
            </a:r>
          </a:p>
          <a:p>
            <a:r>
              <a:rPr lang="en-US" dirty="0"/>
              <a:t>dysfunction. </a:t>
            </a:r>
            <a:r>
              <a:rPr lang="en-US" i="1" dirty="0"/>
              <a:t>American Journal of Preventive Medicine, 14,</a:t>
            </a:r>
          </a:p>
          <a:p>
            <a:r>
              <a:rPr lang="en-US" dirty="0"/>
              <a:t>245-258.</a:t>
            </a:r>
          </a:p>
          <a:p>
            <a:pPr marL="285750" indent="-285750">
              <a:buFont typeface="Arial" panose="020B0604020202020204" pitchFamily="34" charset="0"/>
              <a:buChar char="•"/>
            </a:pPr>
            <a:r>
              <a:rPr lang="en-US" dirty="0" err="1"/>
              <a:t>Foubert</a:t>
            </a:r>
            <a:r>
              <a:rPr lang="en-US" dirty="0"/>
              <a:t>, J.D., &amp; Newberry, J.T. (2006). Effects of two versions</a:t>
            </a:r>
          </a:p>
          <a:p>
            <a:r>
              <a:rPr lang="en-US" dirty="0"/>
              <a:t>of an empathy-based rape prevention program on fraternity</a:t>
            </a:r>
          </a:p>
          <a:p>
            <a:r>
              <a:rPr lang="en-US" dirty="0"/>
              <a:t>men’s rape survivor empathy, attitudes, and behavioral intent</a:t>
            </a:r>
          </a:p>
          <a:p>
            <a:r>
              <a:rPr lang="en-US" dirty="0"/>
              <a:t>to commit rape or sexual assault. </a:t>
            </a:r>
            <a:r>
              <a:rPr lang="en-US" i="1" dirty="0"/>
              <a:t>Journal of College Student</a:t>
            </a:r>
          </a:p>
          <a:p>
            <a:r>
              <a:rPr lang="en-US" i="1" dirty="0"/>
              <a:t>Development, 47, </a:t>
            </a:r>
            <a:r>
              <a:rPr lang="en-US" dirty="0"/>
              <a:t>133-146.</a:t>
            </a:r>
          </a:p>
          <a:p>
            <a:pPr marL="285750" indent="-285750">
              <a:buFont typeface="Arial" panose="020B0604020202020204" pitchFamily="34" charset="0"/>
              <a:buChar char="•"/>
            </a:pPr>
            <a:r>
              <a:rPr lang="en-US" dirty="0"/>
              <a:t>Katz, Jackson. (2006). The macho paradox: Why some men</a:t>
            </a:r>
          </a:p>
          <a:p>
            <a:r>
              <a:rPr lang="en-US" dirty="0"/>
              <a:t>hurt women. Naperville, IL: Sourcebooks, Inc.</a:t>
            </a:r>
          </a:p>
          <a:p>
            <a:pPr marL="285750" indent="-285750">
              <a:buFont typeface="Arial" panose="020B0604020202020204" pitchFamily="34" charset="0"/>
              <a:buChar char="•"/>
            </a:pPr>
            <a:r>
              <a:rPr lang="en-US" dirty="0" err="1"/>
              <a:t>Smedley</a:t>
            </a:r>
            <a:r>
              <a:rPr lang="en-US" dirty="0"/>
              <a:t>, B.D. &amp; </a:t>
            </a:r>
            <a:r>
              <a:rPr lang="en-US" dirty="0" err="1"/>
              <a:t>Syme</a:t>
            </a:r>
            <a:r>
              <a:rPr lang="en-US" dirty="0"/>
              <a:t>, S.L. (Eds.). (2000). Promoting health:</a:t>
            </a:r>
          </a:p>
          <a:p>
            <a:r>
              <a:rPr lang="en-US" dirty="0"/>
              <a:t>Intervention strategies from social and behavioral research.</a:t>
            </a:r>
          </a:p>
          <a:p>
            <a:r>
              <a:rPr lang="en-US" dirty="0"/>
              <a:t>Washington, DC: National Academy of Sciences Press.</a:t>
            </a:r>
          </a:p>
          <a:p>
            <a:pPr marL="285750" indent="-285750">
              <a:buFont typeface="Arial" panose="020B0604020202020204" pitchFamily="34" charset="0"/>
              <a:buChar char="•"/>
            </a:pPr>
            <a:r>
              <a:rPr lang="en-US" dirty="0" err="1"/>
              <a:t>Tabachnick</a:t>
            </a:r>
            <a:r>
              <a:rPr lang="en-US" dirty="0"/>
              <a:t>, J. (2000). View from the field. </a:t>
            </a:r>
            <a:r>
              <a:rPr lang="en-US" i="1" dirty="0"/>
              <a:t>SIECUS Report,</a:t>
            </a:r>
          </a:p>
          <a:p>
            <a:r>
              <a:rPr lang="en-US" i="1" dirty="0"/>
              <a:t>29, </a:t>
            </a:r>
            <a:r>
              <a:rPr lang="en-US" dirty="0"/>
              <a:t>47-49.</a:t>
            </a:r>
          </a:p>
        </p:txBody>
      </p:sp>
      <p:sp>
        <p:nvSpPr>
          <p:cNvPr id="4" name="Title 3"/>
          <p:cNvSpPr>
            <a:spLocks noGrp="1"/>
          </p:cNvSpPr>
          <p:nvPr>
            <p:ph type="title"/>
          </p:nvPr>
        </p:nvSpPr>
        <p:spPr>
          <a:xfrm>
            <a:off x="982133" y="457201"/>
            <a:ext cx="7704667" cy="761999"/>
          </a:xfrm>
        </p:spPr>
        <p:txBody>
          <a:bodyPr/>
          <a:lstStyle/>
          <a:p>
            <a:r>
              <a:rPr lang="en-US" dirty="0"/>
              <a:t>References (Cont.)</a:t>
            </a:r>
          </a:p>
        </p:txBody>
      </p:sp>
    </p:spTree>
    <p:extLst>
      <p:ext uri="{BB962C8B-B14F-4D97-AF65-F5344CB8AC3E}">
        <p14:creationId xmlns:p14="http://schemas.microsoft.com/office/powerpoint/2010/main" val="315211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86995" y="2666999"/>
            <a:ext cx="6699805" cy="838202"/>
          </a:xfrm>
        </p:spPr>
        <p:txBody>
          <a:bodyPr/>
          <a:lstStyle/>
          <a:p>
            <a:r>
              <a:rPr lang="en-US" dirty="0"/>
              <a:t>The Harding Community	</a:t>
            </a:r>
          </a:p>
        </p:txBody>
      </p:sp>
      <p:sp>
        <p:nvSpPr>
          <p:cNvPr id="4" name="Subtitle 3"/>
          <p:cNvSpPr>
            <a:spLocks noGrp="1"/>
          </p:cNvSpPr>
          <p:nvPr>
            <p:ph type="body" idx="1"/>
          </p:nvPr>
        </p:nvSpPr>
        <p:spPr>
          <a:xfrm>
            <a:off x="1295400" y="4038600"/>
            <a:ext cx="4572000" cy="2245098"/>
          </a:xfrm>
        </p:spPr>
        <p:txBody>
          <a:bodyPr>
            <a:normAutofit fontScale="85000" lnSpcReduction="10000"/>
          </a:bodyPr>
          <a:lstStyle/>
          <a:p>
            <a:r>
              <a:rPr lang="en-US" dirty="0"/>
              <a:t>Harding University offers a unique environment in which sexual immorality, sexual violence, and sexual harassment of any kind are not tolerated and are contrary to Biblical teaching. Through our faith in God- students, faculty, and staff are committed to approach our brothers and sisters in Christ with concern, compassion, and also conviction. “Bystander Intervention” is our norm.</a:t>
            </a:r>
          </a:p>
        </p:txBody>
      </p:sp>
    </p:spTree>
    <p:extLst>
      <p:ext uri="{BB962C8B-B14F-4D97-AF65-F5344CB8AC3E}">
        <p14:creationId xmlns:p14="http://schemas.microsoft.com/office/powerpoint/2010/main" val="901771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964204" y="1447801"/>
            <a:ext cx="7680960" cy="4724400"/>
          </a:xfrm>
        </p:spPr>
        <p:txBody>
          <a:bodyPr>
            <a:normAutofit fontScale="85000" lnSpcReduction="10000"/>
          </a:bodyPr>
          <a:lstStyle/>
          <a:p>
            <a:pPr marL="285750" indent="-285750">
              <a:buFont typeface="Arial" panose="020B0604020202020204" pitchFamily="34" charset="0"/>
              <a:buChar char="•"/>
            </a:pPr>
            <a:r>
              <a:rPr lang="en-US" dirty="0"/>
              <a:t>Regardless of how close to the assault they are, bystanders have the power to stop assaults from occurring and to get help for people who have been victimized.</a:t>
            </a:r>
          </a:p>
          <a:p>
            <a:pPr marL="285750" indent="-285750">
              <a:buFont typeface="Arial" panose="020B0604020202020204" pitchFamily="34" charset="0"/>
              <a:buChar char="•"/>
            </a:pPr>
            <a:r>
              <a:rPr lang="en-US" dirty="0"/>
              <a:t>People in a bystander role often describe feeling scared, alone, and afraid to say or do something in the face of violence.</a:t>
            </a:r>
          </a:p>
          <a:p>
            <a:pPr marL="285750" indent="-285750">
              <a:buFont typeface="Arial" panose="020B0604020202020204" pitchFamily="34" charset="0"/>
              <a:buChar char="•"/>
            </a:pPr>
            <a:r>
              <a:rPr lang="en-US" dirty="0"/>
              <a:t>Bystanders fear making someone angry, possibly misunderstanding the situation, or even triggering further violence.</a:t>
            </a:r>
          </a:p>
          <a:p>
            <a:pPr marL="285750" indent="-285750">
              <a:buFont typeface="Arial" panose="020B0604020202020204" pitchFamily="34" charset="0"/>
              <a:buChar char="•"/>
            </a:pPr>
            <a:r>
              <a:rPr lang="en-US" dirty="0"/>
              <a:t>The bystander intervention approach has recognized that saying or doing something is not necessarily a single event by a single hero.</a:t>
            </a:r>
          </a:p>
          <a:p>
            <a:pPr marL="285750" indent="-285750">
              <a:buFont typeface="Arial" panose="020B0604020202020204" pitchFamily="34" charset="0"/>
              <a:buChar char="•"/>
            </a:pPr>
            <a:r>
              <a:rPr lang="en-US" dirty="0"/>
              <a:t>In many situations, there are a variety of opportunities, and numerous people who can choose to intervene.</a:t>
            </a:r>
          </a:p>
          <a:p>
            <a:pPr marL="285750" indent="-285750">
              <a:buFont typeface="Arial" panose="020B0604020202020204" pitchFamily="34" charset="0"/>
              <a:buChar char="•"/>
            </a:pPr>
            <a:r>
              <a:rPr lang="en-US" dirty="0"/>
              <a:t>People might intervene in less extreme situations, such as saying something at a party when a man is harassing a woman.</a:t>
            </a:r>
          </a:p>
        </p:txBody>
      </p:sp>
      <p:sp>
        <p:nvSpPr>
          <p:cNvPr id="4" name="Title 3"/>
          <p:cNvSpPr>
            <a:spLocks noGrp="1"/>
          </p:cNvSpPr>
          <p:nvPr>
            <p:ph type="title"/>
          </p:nvPr>
        </p:nvSpPr>
        <p:spPr>
          <a:xfrm>
            <a:off x="982133" y="457201"/>
            <a:ext cx="7704667" cy="914399"/>
          </a:xfrm>
        </p:spPr>
        <p:txBody>
          <a:bodyPr/>
          <a:lstStyle/>
          <a:p>
            <a:r>
              <a:rPr lang="en-US" dirty="0"/>
              <a:t>Introduction</a:t>
            </a:r>
          </a:p>
        </p:txBody>
      </p:sp>
    </p:spTree>
    <p:extLst>
      <p:ext uri="{BB962C8B-B14F-4D97-AF65-F5344CB8AC3E}">
        <p14:creationId xmlns:p14="http://schemas.microsoft.com/office/powerpoint/2010/main" val="3551036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066800" y="1524000"/>
            <a:ext cx="7680960" cy="4724400"/>
          </a:xfrm>
        </p:spPr>
        <p:txBody>
          <a:bodyPr/>
          <a:lstStyle/>
          <a:p>
            <a:pPr marL="285750" indent="-285750">
              <a:buFont typeface="Arial" panose="020B0604020202020204" pitchFamily="34" charset="0"/>
              <a:buChar char="•"/>
            </a:pPr>
            <a:r>
              <a:rPr lang="en-US" dirty="0"/>
              <a:t>Discourages victim blaming</a:t>
            </a:r>
          </a:p>
          <a:p>
            <a:pPr marL="803275" lvl="3" indent="-285750"/>
            <a:r>
              <a:rPr lang="en-US" dirty="0"/>
              <a:t>With bystanders as active participants, the sense of responsibility shifts away from victims and toward the family, friends and the whole community</a:t>
            </a:r>
          </a:p>
          <a:p>
            <a:pPr marL="285750" indent="-285750">
              <a:buFont typeface="Arial" panose="020B0604020202020204" pitchFamily="34" charset="0"/>
              <a:buChar char="•"/>
            </a:pPr>
            <a:r>
              <a:rPr lang="en-US" dirty="0"/>
              <a:t>Offers the chance to change social norms</a:t>
            </a:r>
          </a:p>
          <a:p>
            <a:pPr marL="803275" lvl="3" indent="-285750"/>
            <a:r>
              <a:rPr lang="en-US" dirty="0"/>
              <a:t>Studies show that social norms can play a significant role in violence prevention, especially in communities such as college campuses</a:t>
            </a:r>
          </a:p>
          <a:p>
            <a:pPr marL="285750" indent="-285750">
              <a:buFont typeface="Arial" panose="020B0604020202020204" pitchFamily="34" charset="0"/>
              <a:buChar char="•"/>
            </a:pPr>
            <a:r>
              <a:rPr lang="en-US" dirty="0"/>
              <a:t>Shifts responsibility to men and women</a:t>
            </a:r>
          </a:p>
          <a:p>
            <a:pPr marL="803275" lvl="3" indent="-285750"/>
            <a:r>
              <a:rPr lang="en-US" dirty="0"/>
              <a:t>The bystander approach shifts the framing of men as perpetrators and women as victims to engage both men and women as equals in prevention</a:t>
            </a:r>
          </a:p>
        </p:txBody>
      </p:sp>
      <p:sp>
        <p:nvSpPr>
          <p:cNvPr id="3" name="Title 2"/>
          <p:cNvSpPr>
            <a:spLocks noGrp="1"/>
          </p:cNvSpPr>
          <p:nvPr>
            <p:ph type="title"/>
          </p:nvPr>
        </p:nvSpPr>
        <p:spPr/>
        <p:txBody>
          <a:bodyPr/>
          <a:lstStyle/>
          <a:p>
            <a:r>
              <a:rPr lang="en-US" dirty="0"/>
              <a:t>Benefits of Bystander Approach</a:t>
            </a:r>
          </a:p>
        </p:txBody>
      </p:sp>
    </p:spTree>
    <p:extLst>
      <p:ext uri="{BB962C8B-B14F-4D97-AF65-F5344CB8AC3E}">
        <p14:creationId xmlns:p14="http://schemas.microsoft.com/office/powerpoint/2010/main" val="1567172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005840" y="1371600"/>
            <a:ext cx="7680960" cy="3048000"/>
          </a:xfrm>
        </p:spPr>
        <p:txBody>
          <a:bodyPr>
            <a:normAutofit/>
          </a:bodyPr>
          <a:lstStyle/>
          <a:p>
            <a:pPr marL="285750" indent="-285750">
              <a:buFont typeface="Arial" panose="020B0604020202020204" pitchFamily="34" charset="0"/>
              <a:buChar char="•"/>
            </a:pPr>
            <a:r>
              <a:rPr lang="en-US" sz="1800" dirty="0"/>
              <a:t>The reality is that everyone is a bystander, every day, in one way or another to a wide range of events that contribute to sexual violence</a:t>
            </a:r>
          </a:p>
          <a:p>
            <a:pPr marL="285750" indent="-285750">
              <a:buFont typeface="Arial" panose="020B0604020202020204" pitchFamily="34" charset="0"/>
              <a:buChar char="•"/>
            </a:pPr>
            <a:r>
              <a:rPr lang="en-US" sz="1800" dirty="0"/>
              <a:t>Everyone has probably witnessed a situation in which someone makes an inappropriate sexual comment or perpetrates sexual harassment.</a:t>
            </a:r>
          </a:p>
          <a:p>
            <a:pPr marL="285750" indent="-285750">
              <a:buFont typeface="Arial" panose="020B0604020202020204" pitchFamily="34" charset="0"/>
              <a:buChar char="•"/>
            </a:pPr>
            <a:r>
              <a:rPr lang="en-US" sz="1800" dirty="0"/>
              <a:t>Sometimes, we say something or do something, but at other times, we choose simply to ignore the situation.</a:t>
            </a:r>
          </a:p>
        </p:txBody>
      </p:sp>
      <p:sp>
        <p:nvSpPr>
          <p:cNvPr id="3" name="Title 2"/>
          <p:cNvSpPr>
            <a:spLocks noGrp="1"/>
          </p:cNvSpPr>
          <p:nvPr>
            <p:ph type="title"/>
          </p:nvPr>
        </p:nvSpPr>
        <p:spPr>
          <a:xfrm>
            <a:off x="982133" y="457201"/>
            <a:ext cx="7704667" cy="761999"/>
          </a:xfrm>
        </p:spPr>
        <p:txBody>
          <a:bodyPr/>
          <a:lstStyle/>
          <a:p>
            <a:r>
              <a:rPr lang="en-US" dirty="0"/>
              <a:t>What is a Bystander?</a:t>
            </a:r>
          </a:p>
        </p:txBody>
      </p:sp>
      <p:pic>
        <p:nvPicPr>
          <p:cNvPr id="1026" name="Picture 2" descr="http://youngmormonfeminists.files.wordpress.com/2014/04/wilberforce.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4572000"/>
            <a:ext cx="4114800" cy="19791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1222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977651" y="1447800"/>
            <a:ext cx="7680960" cy="4724400"/>
          </a:xfrm>
        </p:spPr>
        <p:txBody>
          <a:bodyPr>
            <a:normAutofit fontScale="92500"/>
          </a:bodyPr>
          <a:lstStyle/>
          <a:p>
            <a:pPr marL="285750" indent="-285750">
              <a:buFont typeface="Arial" panose="020B0604020202020204" pitchFamily="34" charset="0"/>
              <a:buChar char="•"/>
            </a:pPr>
            <a:r>
              <a:rPr lang="en-US" dirty="0"/>
              <a:t>Research has revealed much about the lifelong impact of sexual violence on the lives of many survivors (</a:t>
            </a:r>
            <a:r>
              <a:rPr lang="en-US" dirty="0" err="1"/>
              <a:t>Feletti</a:t>
            </a:r>
            <a:r>
              <a:rPr lang="en-US" dirty="0"/>
              <a:t> et al., 1998).</a:t>
            </a:r>
          </a:p>
          <a:p>
            <a:pPr marL="285750" indent="-285750">
              <a:buFont typeface="Arial" panose="020B0604020202020204" pitchFamily="34" charset="0"/>
              <a:buChar char="•"/>
            </a:pPr>
            <a:r>
              <a:rPr lang="en-US" dirty="0"/>
              <a:t>More recently, researchers have considered the impact of sexual violence on those who come into contact with victims and perpetrators (Bird-Edmunds, 1997).</a:t>
            </a:r>
          </a:p>
          <a:p>
            <a:pPr marL="285750" indent="-285750">
              <a:buFont typeface="Arial" panose="020B0604020202020204" pitchFamily="34" charset="0"/>
              <a:buChar char="•"/>
            </a:pPr>
            <a:r>
              <a:rPr lang="en-US" dirty="0"/>
              <a:t>Friends and family of victims and/or perpetrators of sexual violence are particularly affected, as are the professionals who work with them.</a:t>
            </a:r>
          </a:p>
          <a:p>
            <a:pPr marL="285750" indent="-285750">
              <a:buFont typeface="Arial" panose="020B0604020202020204" pitchFamily="34" charset="0"/>
              <a:buChar char="•"/>
            </a:pPr>
            <a:r>
              <a:rPr lang="en-US" dirty="0"/>
              <a:t>If we accept the premise that all of us are affected in some way by sexual violence, how do we decide whether it makes sense to say or do something as an act of prevention?</a:t>
            </a:r>
          </a:p>
        </p:txBody>
      </p:sp>
      <p:sp>
        <p:nvSpPr>
          <p:cNvPr id="3" name="Title 2"/>
          <p:cNvSpPr>
            <a:spLocks noGrp="1"/>
          </p:cNvSpPr>
          <p:nvPr>
            <p:ph type="title"/>
          </p:nvPr>
        </p:nvSpPr>
        <p:spPr>
          <a:xfrm>
            <a:off x="982133" y="457201"/>
            <a:ext cx="7704667" cy="685799"/>
          </a:xfrm>
        </p:spPr>
        <p:txBody>
          <a:bodyPr>
            <a:normAutofit fontScale="90000"/>
          </a:bodyPr>
          <a:lstStyle/>
          <a:p>
            <a:r>
              <a:rPr lang="en-US" dirty="0"/>
              <a:t>Impact of Sexual Violence</a:t>
            </a:r>
          </a:p>
        </p:txBody>
      </p:sp>
    </p:spTree>
    <p:extLst>
      <p:ext uri="{BB962C8B-B14F-4D97-AF65-F5344CB8AC3E}">
        <p14:creationId xmlns:p14="http://schemas.microsoft.com/office/powerpoint/2010/main" val="3755083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982133" y="1524000"/>
            <a:ext cx="7680960" cy="4724400"/>
          </a:xfrm>
        </p:spPr>
        <p:txBody>
          <a:bodyPr>
            <a:normAutofit lnSpcReduction="10000"/>
          </a:bodyPr>
          <a:lstStyle/>
          <a:p>
            <a:pPr marL="285750" indent="-285750">
              <a:buFont typeface="Arial" panose="020B0604020202020204" pitchFamily="34" charset="0"/>
              <a:buChar char="•"/>
            </a:pPr>
            <a:r>
              <a:rPr lang="en-US" dirty="0"/>
              <a:t>There are literally hundreds of little comments, harassments, and other forms of abuse that lead up to what we think of as the sexually violent act.</a:t>
            </a:r>
          </a:p>
          <a:p>
            <a:pPr marL="285750" indent="-285750">
              <a:buFont typeface="Arial" panose="020B0604020202020204" pitchFamily="34" charset="0"/>
              <a:buChar char="•"/>
            </a:pPr>
            <a:r>
              <a:rPr lang="en-US" dirty="0"/>
              <a:t>If we limit our interventions to a culminating “event,” we miss multiple opportunities to do something or say something before someone is harmed.</a:t>
            </a:r>
          </a:p>
          <a:p>
            <a:pPr marL="285750" indent="-285750">
              <a:buFont typeface="Arial" panose="020B0604020202020204" pitchFamily="34" charset="0"/>
              <a:buChar char="•"/>
            </a:pPr>
            <a:r>
              <a:rPr lang="en-US" dirty="0"/>
              <a:t>Instead, think of the “event” as being on a continuum of behaviors that demand specific interventions at each step.</a:t>
            </a:r>
          </a:p>
          <a:p>
            <a:pPr marL="285750" indent="-285750">
              <a:buFont typeface="Arial" panose="020B0604020202020204" pitchFamily="34" charset="0"/>
              <a:buChar char="•"/>
            </a:pPr>
            <a:r>
              <a:rPr lang="en-US" dirty="0"/>
              <a:t>Each situation is an opportunity to intervene by reinforcing positive behaviors BEFORE a behavior moves further towards sexual violence.</a:t>
            </a:r>
          </a:p>
        </p:txBody>
      </p:sp>
      <p:sp>
        <p:nvSpPr>
          <p:cNvPr id="3" name="Title 2"/>
          <p:cNvSpPr>
            <a:spLocks noGrp="1"/>
          </p:cNvSpPr>
          <p:nvPr>
            <p:ph type="title"/>
          </p:nvPr>
        </p:nvSpPr>
        <p:spPr>
          <a:xfrm>
            <a:off x="982133" y="457201"/>
            <a:ext cx="7704667" cy="761999"/>
          </a:xfrm>
        </p:spPr>
        <p:txBody>
          <a:bodyPr>
            <a:normAutofit fontScale="90000"/>
          </a:bodyPr>
          <a:lstStyle/>
          <a:p>
            <a:r>
              <a:rPr lang="en-US" dirty="0"/>
              <a:t>Moving Toward Individual Bystander Intervention</a:t>
            </a:r>
          </a:p>
        </p:txBody>
      </p:sp>
    </p:spTree>
    <p:extLst>
      <p:ext uri="{BB962C8B-B14F-4D97-AF65-F5344CB8AC3E}">
        <p14:creationId xmlns:p14="http://schemas.microsoft.com/office/powerpoint/2010/main" val="3723085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685800" y="1447800"/>
            <a:ext cx="7680960" cy="4724400"/>
          </a:xfrm>
        </p:spPr>
        <p:txBody>
          <a:bodyPr>
            <a:normAutofit/>
          </a:bodyPr>
          <a:lstStyle/>
          <a:p>
            <a:endParaRPr lang="en-US" b="1" i="1" dirty="0"/>
          </a:p>
          <a:p>
            <a:endParaRPr lang="en-US" b="1" i="1" dirty="0"/>
          </a:p>
          <a:p>
            <a:endParaRPr lang="en-US" b="1" i="1" dirty="0"/>
          </a:p>
          <a:p>
            <a:pPr algn="ctr"/>
            <a:endParaRPr lang="en-US" b="1" i="1" dirty="0"/>
          </a:p>
          <a:p>
            <a:pPr algn="ctr"/>
            <a:r>
              <a:rPr lang="en-US" b="1" i="1" dirty="0"/>
              <a:t>When looking at all of the behaviors along this continuum there are a number of ways to either say something or do something in each category. There are many ways to take action and many opportunities to take action with no one right answer.</a:t>
            </a:r>
          </a:p>
          <a:p>
            <a:pPr algn="ctr"/>
            <a:r>
              <a:rPr lang="en-US" i="1" dirty="0"/>
              <a:t>(Adapted from The Touch Continuum, Anderson, 2000.)</a:t>
            </a:r>
            <a:endParaRPr lang="en-US" dirty="0"/>
          </a:p>
        </p:txBody>
      </p:sp>
      <p:sp>
        <p:nvSpPr>
          <p:cNvPr id="3" name="Title 2"/>
          <p:cNvSpPr>
            <a:spLocks noGrp="1"/>
          </p:cNvSpPr>
          <p:nvPr>
            <p:ph type="title"/>
          </p:nvPr>
        </p:nvSpPr>
        <p:spPr>
          <a:xfrm>
            <a:off x="982133" y="457201"/>
            <a:ext cx="7704667" cy="990599"/>
          </a:xfrm>
        </p:spPr>
        <p:txBody>
          <a:bodyPr/>
          <a:lstStyle/>
          <a:p>
            <a:r>
              <a:rPr lang="en-US" dirty="0"/>
              <a:t>Continuum of Behaviors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310" y="1600199"/>
            <a:ext cx="8401050" cy="1114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37814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2628</TotalTime>
  <Words>2246</Words>
  <Application>Microsoft Office PowerPoint</Application>
  <PresentationFormat>On-screen Show (4:3)</PresentationFormat>
  <Paragraphs>170</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Corbel</vt:lpstr>
      <vt:lpstr>Parallax</vt:lpstr>
      <vt:lpstr>Bystander Intervention</vt:lpstr>
      <vt:lpstr>Importance of the Bystander Approach</vt:lpstr>
      <vt:lpstr>The Harding Community </vt:lpstr>
      <vt:lpstr>Introduction</vt:lpstr>
      <vt:lpstr>Benefits of Bystander Approach</vt:lpstr>
      <vt:lpstr>What is a Bystander?</vt:lpstr>
      <vt:lpstr>Impact of Sexual Violence</vt:lpstr>
      <vt:lpstr>Moving Toward Individual Bystander Intervention</vt:lpstr>
      <vt:lpstr>Continuum of Behaviors</vt:lpstr>
      <vt:lpstr>Steps to Intervention</vt:lpstr>
      <vt:lpstr>Situational Factors </vt:lpstr>
      <vt:lpstr>Characteristics of the Bystander</vt:lpstr>
      <vt:lpstr>Shifting Social Norms</vt:lpstr>
      <vt:lpstr>Bystander Intervention Strategies</vt:lpstr>
      <vt:lpstr>Bystander Intervention Strategies (Cont.)</vt:lpstr>
      <vt:lpstr>Bystander Intervention Strategies (Cont.)</vt:lpstr>
      <vt:lpstr>Tips for Intervening</vt:lpstr>
      <vt:lpstr>Important!</vt:lpstr>
      <vt:lpstr>How Can Bystanders Make A Difference?</vt:lpstr>
      <vt:lpstr>PowerPoint Presentation</vt:lpstr>
      <vt:lpstr>References</vt:lpstr>
      <vt:lpstr>References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Bystander Intervention</dc:title>
  <dc:creator>Kevin L Davis</dc:creator>
  <cp:lastModifiedBy>Kevin Davis</cp:lastModifiedBy>
  <cp:revision>34</cp:revision>
  <cp:lastPrinted>2014-06-09T13:49:00Z</cp:lastPrinted>
  <dcterms:created xsi:type="dcterms:W3CDTF">2014-05-28T20:51:15Z</dcterms:created>
  <dcterms:modified xsi:type="dcterms:W3CDTF">2023-10-19T15:49:05Z</dcterms:modified>
</cp:coreProperties>
</file>