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Lst>
  <p:sldSz cx="12192000" cy="6858000"/>
  <p:notesSz cx="7053263" cy="9309100"/>
  <p:embeddedFontLst>
    <p:embeddedFont>
      <p:font typeface="Arial Black" panose="020B0A04020102020204" pitchFamily="34" charset="0"/>
      <p:regular r:id="rId94"/>
      <p:bold r:id="rId95"/>
    </p:embeddedFont>
    <p:embeddedFont>
      <p:font typeface="Calibri" panose="020F0502020204030204" pitchFamily="34" charset="0"/>
      <p:regular r:id="rId96"/>
      <p:bold r:id="rId97"/>
      <p:italic r:id="rId98"/>
      <p:boldItalic r:id="rId99"/>
    </p:embeddedFont>
    <p:embeddedFont>
      <p:font typeface="Corbel" panose="020B0503020204020204" pitchFamily="34" charset="0"/>
      <p:regular r:id="rId100"/>
      <p:bold r:id="rId101"/>
      <p:italic r:id="rId102"/>
      <p:boldItalic r:id="rId10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4" roundtripDataSignature="AMtx7miJLOyScO4H60jxwLnaSzPPtr6S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0.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4.fntdata"/><Relationship Id="rId104"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7.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font" Target="fonts/font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55938"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95738" y="0"/>
            <a:ext cx="3055937"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4850" y="4479925"/>
            <a:ext cx="5643563" cy="36655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375"/>
            <a:ext cx="3055938"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95738" y="8842375"/>
            <a:ext cx="3055937"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4: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6: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7: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8: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9: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0: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1: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2: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2: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3: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4: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5: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5: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6: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6: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7: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7: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8: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8: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9: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9: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0: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30: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1: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31: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2: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32: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3: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3: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4: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34: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5: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5: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6: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6: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7: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7: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8: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8: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9: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9:notes"/>
          <p:cNvSpPr txBox="1">
            <a:spLocks noGrp="1"/>
          </p:cNvSpPr>
          <p:nvPr>
            <p:ph type="body" idx="1"/>
          </p:nvPr>
        </p:nvSpPr>
        <p:spPr>
          <a:xfrm>
            <a:off x="704850" y="4479925"/>
            <a:ext cx="5643563"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9:notes"/>
          <p:cNvSpPr txBox="1">
            <a:spLocks noGrp="1"/>
          </p:cNvSpPr>
          <p:nvPr>
            <p:ph type="sldNum" idx="12"/>
          </p:nvPr>
        </p:nvSpPr>
        <p:spPr>
          <a:xfrm>
            <a:off x="3995738" y="8842375"/>
            <a:ext cx="3055937"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4:notes"/>
          <p:cNvSpPr txBox="1">
            <a:spLocks noGrp="1"/>
          </p:cNvSpPr>
          <p:nvPr>
            <p:ph type="body" idx="1"/>
          </p:nvPr>
        </p:nvSpPr>
        <p:spPr>
          <a:xfrm>
            <a:off x="704850" y="4479925"/>
            <a:ext cx="5643563"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4:notes"/>
          <p:cNvSpPr txBox="1">
            <a:spLocks noGrp="1"/>
          </p:cNvSpPr>
          <p:nvPr>
            <p:ph type="sldNum" idx="12"/>
          </p:nvPr>
        </p:nvSpPr>
        <p:spPr>
          <a:xfrm>
            <a:off x="3995738" y="8842375"/>
            <a:ext cx="3055937"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0: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40: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1: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41:notes"/>
          <p:cNvSpPr txBox="1">
            <a:spLocks noGrp="1"/>
          </p:cNvSpPr>
          <p:nvPr>
            <p:ph type="body" idx="1"/>
          </p:nvPr>
        </p:nvSpPr>
        <p:spPr>
          <a:xfrm>
            <a:off x="704850" y="4479925"/>
            <a:ext cx="5643563"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41:notes"/>
          <p:cNvSpPr txBox="1">
            <a:spLocks noGrp="1"/>
          </p:cNvSpPr>
          <p:nvPr>
            <p:ph type="sldNum" idx="12"/>
          </p:nvPr>
        </p:nvSpPr>
        <p:spPr>
          <a:xfrm>
            <a:off x="3995738" y="8842375"/>
            <a:ext cx="3055937"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2: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42: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3: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43: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4: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44: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5: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45:notes"/>
          <p:cNvSpPr txBox="1">
            <a:spLocks noGrp="1"/>
          </p:cNvSpPr>
          <p:nvPr>
            <p:ph type="body" idx="1"/>
          </p:nvPr>
        </p:nvSpPr>
        <p:spPr>
          <a:xfrm>
            <a:off x="704850" y="4479925"/>
            <a:ext cx="5643563"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45:notes"/>
          <p:cNvSpPr txBox="1">
            <a:spLocks noGrp="1"/>
          </p:cNvSpPr>
          <p:nvPr>
            <p:ph type="sldNum" idx="12"/>
          </p:nvPr>
        </p:nvSpPr>
        <p:spPr>
          <a:xfrm>
            <a:off x="3995738" y="8842375"/>
            <a:ext cx="3055937"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6: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46: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7: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7: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8: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48:notes"/>
          <p:cNvSpPr txBox="1">
            <a:spLocks noGrp="1"/>
          </p:cNvSpPr>
          <p:nvPr>
            <p:ph type="body" idx="1"/>
          </p:nvPr>
        </p:nvSpPr>
        <p:spPr>
          <a:xfrm>
            <a:off x="704850" y="4479925"/>
            <a:ext cx="5643563"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48:notes"/>
          <p:cNvSpPr txBox="1">
            <a:spLocks noGrp="1"/>
          </p:cNvSpPr>
          <p:nvPr>
            <p:ph type="sldNum" idx="12"/>
          </p:nvPr>
        </p:nvSpPr>
        <p:spPr>
          <a:xfrm>
            <a:off x="3995738" y="8842375"/>
            <a:ext cx="3055937"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9: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49: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0: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50: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1: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51: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2: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52: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3: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53: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4: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54: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5: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55: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6: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56:notes"/>
          <p:cNvSpPr txBox="1">
            <a:spLocks noGrp="1"/>
          </p:cNvSpPr>
          <p:nvPr>
            <p:ph type="body" idx="1"/>
          </p:nvPr>
        </p:nvSpPr>
        <p:spPr>
          <a:xfrm>
            <a:off x="704850" y="4479925"/>
            <a:ext cx="5643563"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56:notes"/>
          <p:cNvSpPr txBox="1">
            <a:spLocks noGrp="1"/>
          </p:cNvSpPr>
          <p:nvPr>
            <p:ph type="sldNum" idx="12"/>
          </p:nvPr>
        </p:nvSpPr>
        <p:spPr>
          <a:xfrm>
            <a:off x="3995738" y="8842375"/>
            <a:ext cx="3055937"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57: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57: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8: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58: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9: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59: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60: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60: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1: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61: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2: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62: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3: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63: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64: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64: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5: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65: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6: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66: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67: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67: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8: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68: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9: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69: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70: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70: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71: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71: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72: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72: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73: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73: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74: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74: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75: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75: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76: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76: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77: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77: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78: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78: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9: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79: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80: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80: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81: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81: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82: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82:notes"/>
          <p:cNvSpPr txBox="1">
            <a:spLocks noGrp="1"/>
          </p:cNvSpPr>
          <p:nvPr>
            <p:ph type="body" idx="1"/>
          </p:nvPr>
        </p:nvSpPr>
        <p:spPr>
          <a:xfrm>
            <a:off x="704850" y="4479925"/>
            <a:ext cx="5643563"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82:notes"/>
          <p:cNvSpPr txBox="1">
            <a:spLocks noGrp="1"/>
          </p:cNvSpPr>
          <p:nvPr>
            <p:ph type="sldNum" idx="12"/>
          </p:nvPr>
        </p:nvSpPr>
        <p:spPr>
          <a:xfrm>
            <a:off x="3995738" y="8842375"/>
            <a:ext cx="3055937"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83: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83: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84: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84: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85: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85:notes"/>
          <p:cNvSpPr txBox="1">
            <a:spLocks noGrp="1"/>
          </p:cNvSpPr>
          <p:nvPr>
            <p:ph type="body" idx="1"/>
          </p:nvPr>
        </p:nvSpPr>
        <p:spPr>
          <a:xfrm>
            <a:off x="704850" y="4479925"/>
            <a:ext cx="5643563"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85:notes"/>
          <p:cNvSpPr txBox="1">
            <a:spLocks noGrp="1"/>
          </p:cNvSpPr>
          <p:nvPr>
            <p:ph type="sldNum" idx="12"/>
          </p:nvPr>
        </p:nvSpPr>
        <p:spPr>
          <a:xfrm>
            <a:off x="3995738" y="8842375"/>
            <a:ext cx="3055937"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86: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p86: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87: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87: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88: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88: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89: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89: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704850" y="4479925"/>
            <a:ext cx="5643563"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9:notes"/>
          <p:cNvSpPr txBox="1">
            <a:spLocks noGrp="1"/>
          </p:cNvSpPr>
          <p:nvPr>
            <p:ph type="sldNum" idx="12"/>
          </p:nvPr>
        </p:nvSpPr>
        <p:spPr>
          <a:xfrm>
            <a:off x="3995738" y="8842375"/>
            <a:ext cx="3055937"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90: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p90: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91:notes"/>
          <p:cNvSpPr txBox="1">
            <a:spLocks noGrp="1"/>
          </p:cNvSpPr>
          <p:nvPr>
            <p:ph type="body" idx="1"/>
          </p:nvPr>
        </p:nvSpPr>
        <p:spPr>
          <a:xfrm>
            <a:off x="704850" y="4479925"/>
            <a:ext cx="5643563"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91:notes"/>
          <p:cNvSpPr>
            <a:spLocks noGrp="1" noRot="1" noChangeAspect="1"/>
          </p:cNvSpPr>
          <p:nvPr>
            <p:ph type="sldImg" idx="2"/>
          </p:nvPr>
        </p:nvSpPr>
        <p:spPr>
          <a:xfrm>
            <a:off x="735013" y="1163638"/>
            <a:ext cx="5583237"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9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Arial Black"/>
              <a:buNone/>
              <a:defRPr sz="6000" b="1" i="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87D47"/>
              </a:buClr>
              <a:buSzPts val="3200"/>
              <a:buNone/>
              <a:defRPr sz="3200" b="1" i="0">
                <a:solidFill>
                  <a:srgbClr val="987D47"/>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 name="Google Shape;17;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8" name="Google Shape;18;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 name="Google Shape;19;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93"/>
          <p:cNvPicPr preferRelativeResize="0"/>
          <p:nvPr/>
        </p:nvPicPr>
        <p:blipFill rotWithShape="1">
          <a:blip r:embed="rId2">
            <a:alphaModFix/>
          </a:blip>
          <a:srcRect/>
          <a:stretch/>
        </p:blipFill>
        <p:spPr>
          <a:xfrm>
            <a:off x="665547" y="831850"/>
            <a:ext cx="5143500" cy="1701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0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87D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7" name="Google Shape;77;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8" name="Google Shape;78;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87D47"/>
              </a:buClr>
              <a:buSzPts val="6000"/>
              <a:buFont typeface="Arial Black"/>
              <a:buNone/>
              <a:defRPr sz="6000" b="1" i="0">
                <a:solidFill>
                  <a:srgbClr val="987D47"/>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lt1"/>
              </a:buClr>
              <a:buSzPts val="3600"/>
              <a:buChar char="•"/>
              <a:defRPr sz="3600" b="1" i="0">
                <a:solidFill>
                  <a:schemeClr val="lt1"/>
                </a:solidFill>
                <a:latin typeface="Times New Roman"/>
                <a:ea typeface="Times New Roman"/>
                <a:cs typeface="Times New Roman"/>
                <a:sym typeface="Times New Roman"/>
              </a:defRPr>
            </a:lvl1pPr>
            <a:lvl2pPr marL="914400" lvl="1" indent="-431800" algn="l">
              <a:lnSpc>
                <a:spcPct val="90000"/>
              </a:lnSpc>
              <a:spcBef>
                <a:spcPts val="500"/>
              </a:spcBef>
              <a:spcAft>
                <a:spcPts val="0"/>
              </a:spcAft>
              <a:buClr>
                <a:schemeClr val="lt1"/>
              </a:buClr>
              <a:buSzPts val="3200"/>
              <a:buChar char="•"/>
              <a:defRPr sz="3200" b="1" i="0">
                <a:solidFill>
                  <a:schemeClr val="lt1"/>
                </a:solidFill>
                <a:latin typeface="Times New Roman"/>
                <a:ea typeface="Times New Roman"/>
                <a:cs typeface="Times New Roman"/>
                <a:sym typeface="Times New Roman"/>
              </a:defRPr>
            </a:lvl2pPr>
            <a:lvl3pPr marL="1371600" lvl="2" indent="-406400" algn="l">
              <a:lnSpc>
                <a:spcPct val="90000"/>
              </a:lnSpc>
              <a:spcBef>
                <a:spcPts val="500"/>
              </a:spcBef>
              <a:spcAft>
                <a:spcPts val="0"/>
              </a:spcAft>
              <a:buClr>
                <a:schemeClr val="lt1"/>
              </a:buClr>
              <a:buSzPts val="2800"/>
              <a:buChar char="•"/>
              <a:defRPr sz="2800" b="1" i="0">
                <a:solidFill>
                  <a:schemeClr val="lt1"/>
                </a:solidFill>
                <a:latin typeface="Times New Roman"/>
                <a:ea typeface="Times New Roman"/>
                <a:cs typeface="Times New Roman"/>
                <a:sym typeface="Times New Roman"/>
              </a:defRPr>
            </a:lvl3pPr>
            <a:lvl4pPr marL="1828800" lvl="3" indent="-381000" algn="l">
              <a:lnSpc>
                <a:spcPct val="90000"/>
              </a:lnSpc>
              <a:spcBef>
                <a:spcPts val="500"/>
              </a:spcBef>
              <a:spcAft>
                <a:spcPts val="0"/>
              </a:spcAft>
              <a:buClr>
                <a:schemeClr val="lt1"/>
              </a:buClr>
              <a:buSzPts val="2400"/>
              <a:buChar char="•"/>
              <a:defRPr sz="2400" b="1" i="0">
                <a:solidFill>
                  <a:schemeClr val="lt1"/>
                </a:solidFill>
                <a:latin typeface="Times New Roman"/>
                <a:ea typeface="Times New Roman"/>
                <a:cs typeface="Times New Roman"/>
                <a:sym typeface="Times New Roman"/>
              </a:defRPr>
            </a:lvl4pPr>
            <a:lvl5pPr marL="2286000" lvl="4" indent="-381000" algn="l">
              <a:lnSpc>
                <a:spcPct val="90000"/>
              </a:lnSpc>
              <a:spcBef>
                <a:spcPts val="500"/>
              </a:spcBef>
              <a:spcAft>
                <a:spcPts val="0"/>
              </a:spcAft>
              <a:buClr>
                <a:schemeClr val="lt1"/>
              </a:buClr>
              <a:buSzPts val="2400"/>
              <a:buChar char="•"/>
              <a:defRPr sz="2400" b="1" i="0">
                <a:solidFill>
                  <a:schemeClr val="lt1"/>
                </a:solidFill>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5" name="Google Shape;25;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pic>
        <p:nvPicPr>
          <p:cNvPr id="26" name="Google Shape;26;p94"/>
          <p:cNvPicPr preferRelativeResize="0"/>
          <p:nvPr/>
        </p:nvPicPr>
        <p:blipFill rotWithShape="1">
          <a:blip r:embed="rId2">
            <a:alphaModFix/>
          </a:blip>
          <a:srcRect/>
          <a:stretch/>
        </p:blipFill>
        <p:spPr>
          <a:xfrm>
            <a:off x="10212225" y="5628323"/>
            <a:ext cx="1886857" cy="10972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87D47"/>
              </a:buClr>
              <a:buSzPts val="6000"/>
              <a:buFont typeface="Arial Black"/>
              <a:buNone/>
              <a:defRPr sz="6000" b="1" i="0">
                <a:solidFill>
                  <a:srgbClr val="987D47"/>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0" name="Google Shape;30;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9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87D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9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9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9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8" name="Google Shape;38;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9" name="Google Shape;39;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9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7"/>
          <p:cNvSpPr>
            <a:spLocks noGrp="1"/>
          </p:cNvSpPr>
          <p:nvPr>
            <p:ph type="pic" idx="2"/>
          </p:nvPr>
        </p:nvSpPr>
        <p:spPr>
          <a:xfrm>
            <a:off x="5183188" y="987425"/>
            <a:ext cx="6172200" cy="4873625"/>
          </a:xfrm>
          <a:prstGeom prst="rect">
            <a:avLst/>
          </a:prstGeom>
          <a:noFill/>
          <a:ln>
            <a:noFill/>
          </a:ln>
        </p:spPr>
      </p:sp>
      <p:sp>
        <p:nvSpPr>
          <p:cNvPr id="43" name="Google Shape;43;p9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5" name="Google Shape;45;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6" name="Google Shape;46;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97"/>
          <p:cNvPicPr preferRelativeResize="0"/>
          <p:nvPr/>
        </p:nvPicPr>
        <p:blipFill rotWithShape="1">
          <a:blip r:embed="rId2">
            <a:alphaModFix/>
          </a:blip>
          <a:srcRect/>
          <a:stretch/>
        </p:blipFill>
        <p:spPr>
          <a:xfrm>
            <a:off x="9668151" y="5670548"/>
            <a:ext cx="2743206" cy="13716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0" name="Google Shape;50;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1" name="Google Shape;51;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2" name="Google Shape;52;p98"/>
          <p:cNvPicPr preferRelativeResize="0"/>
          <p:nvPr/>
        </p:nvPicPr>
        <p:blipFill rotWithShape="1">
          <a:blip r:embed="rId2">
            <a:alphaModFix/>
          </a:blip>
          <a:srcRect/>
          <a:stretch/>
        </p:blipFill>
        <p:spPr>
          <a:xfrm>
            <a:off x="3028047" y="1644867"/>
            <a:ext cx="6135905" cy="356826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987D47"/>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9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8" name="Google Shape;58;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9" name="Google Shape;59;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60"/>
        <p:cNvGrpSpPr/>
        <p:nvPr/>
      </p:nvGrpSpPr>
      <p:grpSpPr>
        <a:xfrm>
          <a:off x="0" y="0"/>
          <a:ext cx="0" cy="0"/>
          <a:chOff x="0" y="0"/>
          <a:chExt cx="0" cy="0"/>
        </a:xfrm>
      </p:grpSpPr>
      <p:sp>
        <p:nvSpPr>
          <p:cNvPr id="61" name="Google Shape;61;p10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987D47"/>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0"/>
          <p:cNvSpPr>
            <a:spLocks noGrp="1"/>
          </p:cNvSpPr>
          <p:nvPr>
            <p:ph type="pic" idx="2"/>
          </p:nvPr>
        </p:nvSpPr>
        <p:spPr>
          <a:xfrm>
            <a:off x="5183188" y="987425"/>
            <a:ext cx="6172200" cy="4873625"/>
          </a:xfrm>
          <a:prstGeom prst="rect">
            <a:avLst/>
          </a:prstGeom>
          <a:noFill/>
          <a:ln>
            <a:noFill/>
          </a:ln>
        </p:spPr>
      </p:sp>
      <p:sp>
        <p:nvSpPr>
          <p:cNvPr id="63" name="Google Shape;63;p10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5" name="Google Shape;65;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6" name="Google Shape;66;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87D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1" name="Google Shape;71;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2" name="Google Shape;72;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987D47"/>
              </a:buClr>
              <a:buSzPts val="6000"/>
              <a:buFont typeface="Arial Black"/>
              <a:buNone/>
              <a:defRPr sz="6000" b="1" i="0" u="none" strike="noStrike" cap="none">
                <a:solidFill>
                  <a:srgbClr val="987D47"/>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chemeClr val="lt1"/>
              </a:buClr>
              <a:buSzPts val="3600"/>
              <a:buFont typeface="Arial"/>
              <a:buChar char="•"/>
              <a:defRPr sz="3600" b="1" i="0" u="none" strike="noStrike" cap="none">
                <a:solidFill>
                  <a:schemeClr val="lt1"/>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chemeClr val="lt1"/>
              </a:buClr>
              <a:buSzPts val="3200"/>
              <a:buFont typeface="Arial"/>
              <a:buChar char="•"/>
              <a:defRPr sz="3200" b="1" i="0" u="none" strike="noStrike" cap="none">
                <a:solidFill>
                  <a:schemeClr val="lt1"/>
                </a:solidFill>
                <a:latin typeface="Times New Roman"/>
                <a:ea typeface="Times New Roman"/>
                <a:cs typeface="Times New Roman"/>
                <a:sym typeface="Times New Roman"/>
              </a:defRPr>
            </a:lvl2pPr>
            <a:lvl3pPr marL="1371600" marR="0" lvl="2" indent="-406400" algn="l" rtl="0">
              <a:lnSpc>
                <a:spcPct val="90000"/>
              </a:lnSpc>
              <a:spcBef>
                <a:spcPts val="500"/>
              </a:spcBef>
              <a:spcAft>
                <a:spcPts val="0"/>
              </a:spcAft>
              <a:buClr>
                <a:schemeClr val="lt1"/>
              </a:buClr>
              <a:buSzPts val="2800"/>
              <a:buFont typeface="Arial"/>
              <a:buChar char="•"/>
              <a:defRPr sz="2800" b="1" i="0" u="none" strike="noStrike" cap="none">
                <a:solidFill>
                  <a:schemeClr val="lt1"/>
                </a:solidFill>
                <a:latin typeface="Times New Roman"/>
                <a:ea typeface="Times New Roman"/>
                <a:cs typeface="Times New Roman"/>
                <a:sym typeface="Times New Roman"/>
              </a:defRPr>
            </a:lvl3pPr>
            <a:lvl4pPr marL="1828800" marR="0" lvl="3" indent="-381000" algn="l" rtl="0">
              <a:lnSpc>
                <a:spcPct val="90000"/>
              </a:lnSpc>
              <a:spcBef>
                <a:spcPts val="500"/>
              </a:spcBef>
              <a:spcAft>
                <a:spcPts val="0"/>
              </a:spcAft>
              <a:buClr>
                <a:schemeClr val="lt1"/>
              </a:buClr>
              <a:buSzPts val="2400"/>
              <a:buFont typeface="Arial"/>
              <a:buChar char="•"/>
              <a:defRPr sz="2400" b="1" i="0" u="none" strike="noStrike" cap="none">
                <a:solidFill>
                  <a:schemeClr val="lt1"/>
                </a:solidFill>
                <a:latin typeface="Times New Roman"/>
                <a:ea typeface="Times New Roman"/>
                <a:cs typeface="Times New Roman"/>
                <a:sym typeface="Times New Roman"/>
              </a:defRPr>
            </a:lvl4pPr>
            <a:lvl5pPr marL="2286000" marR="0" lvl="4" indent="-381000" algn="l" rtl="0">
              <a:lnSpc>
                <a:spcPct val="90000"/>
              </a:lnSpc>
              <a:spcBef>
                <a:spcPts val="500"/>
              </a:spcBef>
              <a:spcAft>
                <a:spcPts val="0"/>
              </a:spcAft>
              <a:buClr>
                <a:schemeClr val="lt1"/>
              </a:buClr>
              <a:buSzPts val="2400"/>
              <a:buFont typeface="Arial"/>
              <a:buChar char="•"/>
              <a:defRPr sz="2400" b="1" i="0" u="none" strike="noStrike" cap="none">
                <a:solidFill>
                  <a:schemeClr val="lt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tel:310.506.439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tel:310.506.443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tel:310.506.4397"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PABxWp_GgR1SgM&amp;tbnid=nviomfNmhzJDNM:&amp;ved=0CAUQjRw&amp;url=http://artsonline.monash.edu.au/businessdevelopment/preventingvawgbreakfast/&amp;ei=UkV-U9PKLdOLqga9yoLICg&amp;bvm=bv.67229260,d.b2k&amp;psig=AFQjCNHtovQR-_eDnlv1w68vRmAhxmUBbg&amp;ust=1400870587213045"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acha.org/info_resources/06_Campus_Violence.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timelycare.com/hardin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harding.edu/titlei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Arial Black"/>
              <a:buNone/>
            </a:pPr>
            <a:r>
              <a:rPr lang="en-US">
                <a:latin typeface="Corbel"/>
                <a:ea typeface="Corbel"/>
                <a:cs typeface="Corbel"/>
                <a:sym typeface="Corbel"/>
              </a:rPr>
              <a:t>Title IX and Other Sexual Misconduct</a:t>
            </a:r>
            <a:endParaRPr/>
          </a:p>
        </p:txBody>
      </p:sp>
      <p:sp>
        <p:nvSpPr>
          <p:cNvPr id="84" name="Google Shape;84;p1"/>
          <p:cNvSpPr txBox="1">
            <a:spLocks noGrp="1"/>
          </p:cNvSpPr>
          <p:nvPr>
            <p:ph type="body" idx="1"/>
          </p:nvPr>
        </p:nvSpPr>
        <p:spPr>
          <a:xfrm>
            <a:off x="685800" y="4648200"/>
            <a:ext cx="10515600" cy="143033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987D47"/>
              </a:buClr>
              <a:buSzPts val="3200"/>
              <a:buNone/>
            </a:pPr>
            <a:r>
              <a:rPr lang="en-US" sz="4000">
                <a:latin typeface="Corbel"/>
                <a:ea typeface="Corbel"/>
                <a:cs typeface="Corbel"/>
                <a:sym typeface="Corbel"/>
              </a:rPr>
              <a:t>Awareness of and prevention of sexual violence and sexual harassment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Marcus Thomas- Assistant Dean for Student Development, Supportive Measures</a:t>
            </a:r>
            <a:endParaRPr/>
          </a:p>
        </p:txBody>
      </p:sp>
      <p:pic>
        <p:nvPicPr>
          <p:cNvPr id="152" name="Google Shape;152;p10"/>
          <p:cNvPicPr preferRelativeResize="0">
            <a:picLocks noGrp="1"/>
          </p:cNvPicPr>
          <p:nvPr>
            <p:ph type="body" idx="4294967295"/>
          </p:nvPr>
        </p:nvPicPr>
        <p:blipFill rotWithShape="1">
          <a:blip r:embed="rId3">
            <a:alphaModFix/>
          </a:blip>
          <a:srcRect/>
          <a:stretch/>
        </p:blipFill>
        <p:spPr>
          <a:xfrm>
            <a:off x="1066800" y="2297936"/>
            <a:ext cx="1590675" cy="2381250"/>
          </a:xfrm>
          <a:prstGeom prst="rect">
            <a:avLst/>
          </a:prstGeom>
          <a:noFill/>
          <a:ln>
            <a:noFill/>
          </a:ln>
        </p:spPr>
      </p:pic>
      <p:sp>
        <p:nvSpPr>
          <p:cNvPr id="153" name="Google Shape;153;p10"/>
          <p:cNvSpPr txBox="1"/>
          <p:nvPr/>
        </p:nvSpPr>
        <p:spPr>
          <a:xfrm>
            <a:off x="914400" y="4824769"/>
            <a:ext cx="267546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orbel"/>
                <a:ea typeface="Corbel"/>
                <a:cs typeface="Corbel"/>
                <a:sym typeface="Corbel"/>
              </a:rPr>
              <a:t>Student Center Office 218</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Ph 501-279-4442</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mathomas@harding.edu</a:t>
            </a:r>
            <a:endParaRPr/>
          </a:p>
        </p:txBody>
      </p:sp>
      <p:sp>
        <p:nvSpPr>
          <p:cNvPr id="154" name="Google Shape;154;p10"/>
          <p:cNvSpPr txBox="1"/>
          <p:nvPr/>
        </p:nvSpPr>
        <p:spPr>
          <a:xfrm>
            <a:off x="4343400" y="2209800"/>
            <a:ext cx="533400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orbel"/>
                <a:ea typeface="Corbel"/>
                <a:cs typeface="Corbel"/>
                <a:sym typeface="Corbel"/>
              </a:rPr>
              <a:t>I am Marcus Thomas, Assistant Dean for Student Development. I provide supportive measures for those who file Title IX complaints including changes in academic, living, transportation, and working situations.</a:t>
            </a:r>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Arial Black"/>
              <a:buNone/>
            </a:pPr>
            <a:r>
              <a:rPr lang="en-US">
                <a:latin typeface="Corbel"/>
                <a:ea typeface="Corbel"/>
                <a:cs typeface="Corbel"/>
                <a:sym typeface="Corbel"/>
              </a:rPr>
              <a:t>Section 2</a:t>
            </a:r>
            <a:endParaRPr/>
          </a:p>
        </p:txBody>
      </p:sp>
      <p:sp>
        <p:nvSpPr>
          <p:cNvPr id="160" name="Google Shape;160;p11"/>
          <p:cNvSpPr txBox="1">
            <a:spLocks noGrp="1"/>
          </p:cNvSpPr>
          <p:nvPr>
            <p:ph type="body" idx="1"/>
          </p:nvPr>
        </p:nvSpPr>
        <p:spPr>
          <a:xfrm>
            <a:off x="609600" y="4648200"/>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987D47"/>
              </a:buClr>
              <a:buSzPts val="3200"/>
              <a:buNone/>
            </a:pPr>
            <a:r>
              <a:rPr lang="en-US" sz="4000">
                <a:latin typeface="Corbel"/>
                <a:ea typeface="Corbel"/>
                <a:cs typeface="Corbel"/>
                <a:sym typeface="Corbel"/>
              </a:rPr>
              <a:t>Legal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Prohibited Conduct</a:t>
            </a:r>
            <a:endParaRPr/>
          </a:p>
        </p:txBody>
      </p:sp>
      <p:sp>
        <p:nvSpPr>
          <p:cNvPr id="166" name="Google Shape;166;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Harding University prohibits all forms of sex discrimination including sexual harassment, sexual assault, dating violence, domestic violence, and stalking in accordance with Title IX and the Violence Against Women Act (VAWA).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Statement of Non-Discrimination</a:t>
            </a:r>
            <a:endParaRPr/>
          </a:p>
        </p:txBody>
      </p:sp>
      <p:sp>
        <p:nvSpPr>
          <p:cNvPr id="172" name="Google Shape;172;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Harding University does not unlawfully discriminate on the basis of sex and prohibits sex discrimination in any education program or activity that it operates, as required by Title IX, including employment and admission. Complaints of discrimination based on sex will be handled under the Title IX Misconduct Policy or other appropriate University grievance procedures.</a:t>
            </a:r>
            <a:endParaRPr/>
          </a:p>
          <a:p>
            <a:pPr marL="457200" lvl="0" indent="-22860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Harding University’s Religious Exemption</a:t>
            </a:r>
            <a:endParaRPr/>
          </a:p>
        </p:txBody>
      </p:sp>
      <p:sp>
        <p:nvSpPr>
          <p:cNvPr id="178" name="Google Shape;17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3600"/>
              <a:buChar char="•"/>
            </a:pPr>
            <a:r>
              <a:rPr lang="en-US" sz="2400" b="0" i="0" u="none" strike="noStrike">
                <a:solidFill>
                  <a:schemeClr val="lt1"/>
                </a:solidFill>
                <a:latin typeface="Corbel"/>
                <a:ea typeface="Corbel"/>
                <a:cs typeface="Corbel"/>
                <a:sym typeface="Corbel"/>
              </a:rPr>
              <a:t>As a faith-based institution, the University is exempted from certain laws and regulations concerning discrimination.  The University maintains the right, with regard to admissions, enrollment, employment, and other matters, to uphold and apply its religious beliefs related to, among other issues, marriage, sex (gender), gender identity, sexual orientation, sexual activity, pregnancy, and abortion.</a:t>
            </a:r>
            <a:r>
              <a:rPr lang="en-US" sz="2400" b="0">
                <a:solidFill>
                  <a:schemeClr val="lt1"/>
                </a:solidFill>
                <a:latin typeface="Corbel"/>
                <a:ea typeface="Corbel"/>
                <a:cs typeface="Corbel"/>
                <a:sym typeface="Corbel"/>
              </a:rPr>
              <a:t> </a:t>
            </a:r>
            <a:r>
              <a:rPr lang="en-US" sz="2400" b="0">
                <a:latin typeface="Corbel"/>
                <a:ea typeface="Corbel"/>
                <a:cs typeface="Corbel"/>
                <a:sym typeface="Corbel"/>
              </a:rPr>
              <a:t>Individuals are strongly encouraged to report all incidents of Sexual Misconduct, including Title IX Sexual Harassment, Non-Title IX Sexual Harassment, Sexual Assault, Domestic Violence, Dating Violence, Stalking, and Sexual Exploitation, even when the individual has a concern that they have engaged in conduct that may violate other University policies or expectations related to sexual activity.</a:t>
            </a:r>
            <a:endParaRPr/>
          </a:p>
          <a:p>
            <a:pPr marL="0" lvl="0" indent="0" algn="l" rtl="0">
              <a:lnSpc>
                <a:spcPct val="90000"/>
              </a:lnSpc>
              <a:spcBef>
                <a:spcPts val="1000"/>
              </a:spcBef>
              <a:spcAft>
                <a:spcPts val="0"/>
              </a:spcAft>
              <a:buSzPts val="3600"/>
              <a:buNone/>
            </a:pPr>
            <a:br>
              <a:rPr lang="en-US" sz="2400" b="0">
                <a:latin typeface="Corbel"/>
                <a:ea typeface="Corbel"/>
                <a:cs typeface="Corbel"/>
                <a:sym typeface="Corbel"/>
              </a:rPr>
            </a:br>
            <a:endParaRPr sz="2400" b="0">
              <a:latin typeface="Corbel"/>
              <a:ea typeface="Corbel"/>
              <a:cs typeface="Corbel"/>
              <a:sym typeface="Corbel"/>
            </a:endParaRPr>
          </a:p>
        </p:txBody>
      </p:sp>
      <p:sp>
        <p:nvSpPr>
          <p:cNvPr id="179" name="Google Shape;179;p14"/>
          <p:cNvSpPr txBox="1"/>
          <p:nvPr/>
        </p:nvSpPr>
        <p:spPr>
          <a:xfrm>
            <a:off x="3810000" y="3244334"/>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180" name="Google Shape;180;p14"/>
          <p:cNvSpPr txBox="1"/>
          <p:nvPr/>
        </p:nvSpPr>
        <p:spPr>
          <a:xfrm>
            <a:off x="3810000" y="3244334"/>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181" name="Google Shape;181;p14"/>
          <p:cNvSpPr txBox="1"/>
          <p:nvPr/>
        </p:nvSpPr>
        <p:spPr>
          <a:xfrm>
            <a:off x="3810000" y="3244334"/>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txBox="1">
            <a:spLocks noGrp="1"/>
          </p:cNvSpPr>
          <p:nvPr>
            <p:ph type="title"/>
          </p:nvPr>
        </p:nvSpPr>
        <p:spPr>
          <a:xfrm>
            <a:off x="10668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Sexual Harassment and Sex Discrimination</a:t>
            </a:r>
            <a:endParaRPr/>
          </a:p>
        </p:txBody>
      </p:sp>
      <p:sp>
        <p:nvSpPr>
          <p:cNvPr id="187" name="Google Shape;18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400" b="0">
                <a:latin typeface="Corbel"/>
                <a:ea typeface="Corbel"/>
                <a:cs typeface="Corbel"/>
                <a:sym typeface="Corbel"/>
              </a:rPr>
              <a:t>Title IX sexual harassment includes sexual harassment and other harassment on the basis of sex when it takes the form of:</a:t>
            </a:r>
            <a:endParaRPr/>
          </a:p>
          <a:p>
            <a:pPr marL="914400" lvl="1" indent="-431800" algn="l" rtl="0">
              <a:lnSpc>
                <a:spcPct val="90000"/>
              </a:lnSpc>
              <a:spcBef>
                <a:spcPts val="500"/>
              </a:spcBef>
              <a:spcAft>
                <a:spcPts val="0"/>
              </a:spcAft>
              <a:buSzPts val="3200"/>
              <a:buChar char="•"/>
            </a:pPr>
            <a:r>
              <a:rPr lang="en-US" sz="2400" b="0">
                <a:latin typeface="Corbel"/>
                <a:ea typeface="Corbel"/>
                <a:cs typeface="Corbel"/>
                <a:sym typeface="Corbel"/>
              </a:rPr>
              <a:t>Sexual Harassment (Quid Pro Quo)</a:t>
            </a:r>
            <a:endParaRPr/>
          </a:p>
          <a:p>
            <a:pPr marL="914400" lvl="1" indent="-431800" algn="l" rtl="0">
              <a:lnSpc>
                <a:spcPct val="90000"/>
              </a:lnSpc>
              <a:spcBef>
                <a:spcPts val="500"/>
              </a:spcBef>
              <a:spcAft>
                <a:spcPts val="0"/>
              </a:spcAft>
              <a:buSzPts val="3200"/>
              <a:buChar char="•"/>
            </a:pPr>
            <a:r>
              <a:rPr lang="en-US" sz="2400" b="0">
                <a:latin typeface="Corbel"/>
                <a:ea typeface="Corbel"/>
                <a:cs typeface="Corbel"/>
                <a:sym typeface="Corbel"/>
              </a:rPr>
              <a:t>Sexual Assault, Dating Violence, Domestic Violence, and Stalking* </a:t>
            </a:r>
            <a:endParaRPr/>
          </a:p>
          <a:p>
            <a:pPr marL="914400" lvl="1" indent="-431800" algn="l" rtl="0">
              <a:lnSpc>
                <a:spcPct val="90000"/>
              </a:lnSpc>
              <a:spcBef>
                <a:spcPts val="500"/>
              </a:spcBef>
              <a:spcAft>
                <a:spcPts val="0"/>
              </a:spcAft>
              <a:buSzPts val="3200"/>
              <a:buChar char="•"/>
            </a:pPr>
            <a:r>
              <a:rPr lang="en-US" sz="2400" b="0">
                <a:latin typeface="Corbel"/>
                <a:ea typeface="Corbel"/>
                <a:cs typeface="Corbel"/>
                <a:sym typeface="Corbel"/>
              </a:rPr>
              <a:t>Hostile Environment Harassment</a:t>
            </a:r>
            <a:endParaRPr/>
          </a:p>
          <a:p>
            <a:pPr marL="457200" lvl="0" indent="-228600" algn="l" rtl="0">
              <a:lnSpc>
                <a:spcPct val="90000"/>
              </a:lnSpc>
              <a:spcBef>
                <a:spcPts val="1000"/>
              </a:spcBef>
              <a:spcAft>
                <a:spcPts val="0"/>
              </a:spcAft>
              <a:buClr>
                <a:schemeClr val="lt1"/>
              </a:buClr>
              <a:buSzPts val="3600"/>
              <a:buNone/>
            </a:pPr>
            <a:endParaRPr/>
          </a:p>
        </p:txBody>
      </p:sp>
      <p:sp>
        <p:nvSpPr>
          <p:cNvPr id="188" name="Google Shape;188;p15"/>
          <p:cNvSpPr txBox="1"/>
          <p:nvPr/>
        </p:nvSpPr>
        <p:spPr>
          <a:xfrm>
            <a:off x="1371600" y="5486400"/>
            <a:ext cx="77724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Corbel"/>
                <a:ea typeface="Corbel"/>
                <a:cs typeface="Corbel"/>
                <a:sym typeface="Corbel"/>
              </a:rPr>
              <a:t>* This conduct is prohibited by both Title IX and the Violence Against Women Act (VAWA)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Title IX and Jurisdiction</a:t>
            </a:r>
            <a:endParaRPr/>
          </a:p>
        </p:txBody>
      </p:sp>
      <p:sp>
        <p:nvSpPr>
          <p:cNvPr id="194" name="Google Shape;194;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The U.S. Department of Education's Office for Civil Rights (OCR) enforces, among other laws, Title IX of the Education Amendments of 1972 (Title IX). Title IX protects people from discrimination based on sex in education programs or activities that receive Federal financial assistance. Title IX states that: "No person in the United States shall, on the basis of sex, be excluded from participation in, be denied the benefits of, or be subjected to discrimination under any education program or activity receiving Federal financial assistance."</a:t>
            </a:r>
            <a:endParaRPr/>
          </a:p>
          <a:p>
            <a:pPr marL="457200" lvl="0" indent="-22860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Title IX and Jurisdiction (Cont.)</a:t>
            </a:r>
            <a:endParaRPr/>
          </a:p>
        </p:txBody>
      </p:sp>
      <p:sp>
        <p:nvSpPr>
          <p:cNvPr id="200" name="Google Shape;200;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Because Harding receives federal funds, the University is required to abide by Title IX and all applicable regulations implementing Title IX, except to the extent that application of Title IX would be inconsistent with the religious tenets of the University.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Arial Black"/>
              <a:buNone/>
            </a:pPr>
            <a:r>
              <a:rPr lang="en-US">
                <a:latin typeface="Corbel"/>
                <a:ea typeface="Corbel"/>
                <a:cs typeface="Corbel"/>
                <a:sym typeface="Corbel"/>
              </a:rPr>
              <a:t>Section 3</a:t>
            </a:r>
            <a:endParaRPr/>
          </a:p>
        </p:txBody>
      </p:sp>
      <p:sp>
        <p:nvSpPr>
          <p:cNvPr id="206" name="Google Shape;206;p18"/>
          <p:cNvSpPr txBox="1">
            <a:spLocks noGrp="1"/>
          </p:cNvSpPr>
          <p:nvPr>
            <p:ph type="body" idx="1"/>
          </p:nvPr>
        </p:nvSpPr>
        <p:spPr>
          <a:xfrm>
            <a:off x="685800" y="4562475"/>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987D47"/>
              </a:buClr>
              <a:buSzPts val="3200"/>
              <a:buNone/>
            </a:pPr>
            <a:r>
              <a:rPr lang="en-US" sz="4000">
                <a:latin typeface="Corbel"/>
                <a:ea typeface="Corbel"/>
                <a:cs typeface="Corbel"/>
                <a:sym typeface="Corbel"/>
              </a:rPr>
              <a:t>Reporting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What do I Report?</a:t>
            </a:r>
            <a:endParaRPr/>
          </a:p>
        </p:txBody>
      </p:sp>
      <p:sp>
        <p:nvSpPr>
          <p:cNvPr id="212" name="Google Shape;212;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457200" lvl="0" indent="-457200" algn="l" rtl="0">
              <a:lnSpc>
                <a:spcPct val="90000"/>
              </a:lnSpc>
              <a:spcBef>
                <a:spcPts val="1000"/>
              </a:spcBef>
              <a:spcAft>
                <a:spcPts val="0"/>
              </a:spcAft>
              <a:buClr>
                <a:schemeClr val="lt1"/>
              </a:buClr>
              <a:buSzPct val="117647"/>
              <a:buChar char="•"/>
            </a:pPr>
            <a:r>
              <a:rPr lang="en-US" b="0">
                <a:latin typeface="Corbel"/>
                <a:ea typeface="Corbel"/>
                <a:cs typeface="Corbel"/>
                <a:sym typeface="Corbel"/>
              </a:rPr>
              <a:t>Sexual Harassment- A form of sex discrimination that means sexual harassment and other harassment on the basis of sex that is:</a:t>
            </a:r>
            <a:endParaRPr/>
          </a:p>
          <a:p>
            <a:pPr marL="914400" lvl="1" indent="-431800" algn="l" rtl="0">
              <a:lnSpc>
                <a:spcPct val="90000"/>
              </a:lnSpc>
              <a:spcBef>
                <a:spcPts val="500"/>
              </a:spcBef>
              <a:spcAft>
                <a:spcPts val="0"/>
              </a:spcAft>
              <a:buSzPct val="117647"/>
              <a:buChar char="•"/>
            </a:pPr>
            <a:r>
              <a:rPr lang="en-US" b="0">
                <a:latin typeface="Corbel"/>
                <a:ea typeface="Corbel"/>
                <a:cs typeface="Corbel"/>
                <a:sym typeface="Corbel"/>
              </a:rPr>
              <a:t>Quid Pro Quo Harassment- An employee, agent, or other person authorized by Harding University to provide an aid, benefit, or service under Harding’s education program or activity explicitly or impliedly conditioning the provision of such aid, benefit, or service on a person’s participation in unwelcome sexual conduct.</a:t>
            </a:r>
            <a:endParaRPr/>
          </a:p>
          <a:p>
            <a:pPr marL="914400" lvl="1" indent="-431800" algn="l" rtl="0">
              <a:lnSpc>
                <a:spcPct val="90000"/>
              </a:lnSpc>
              <a:spcBef>
                <a:spcPts val="500"/>
              </a:spcBef>
              <a:spcAft>
                <a:spcPts val="0"/>
              </a:spcAft>
              <a:buSzPct val="117647"/>
              <a:buChar char="•"/>
            </a:pPr>
            <a:r>
              <a:rPr lang="en-US" b="0">
                <a:latin typeface="Corbel"/>
                <a:ea typeface="Corbel"/>
                <a:cs typeface="Corbel"/>
                <a:sym typeface="Corbel"/>
              </a:rPr>
              <a:t>Hostile Environment Harassment- Unwelcome sex-based  conduct that, based on the totality of the circumstances, is subjectively and objectively offensive and is so severe or pervasive that it limits or denies a person’s ability to participate in or benefit from Harding’s education program or activity (i.e. creates a hostile environment).</a:t>
            </a:r>
            <a:endParaRPr/>
          </a:p>
          <a:p>
            <a:pPr marL="457200" lvl="0" indent="-228600" algn="l" rtl="0">
              <a:lnSpc>
                <a:spcPct val="90000"/>
              </a:lnSpc>
              <a:spcBef>
                <a:spcPts val="1000"/>
              </a:spcBef>
              <a:spcAft>
                <a:spcPts val="0"/>
              </a:spcAft>
              <a:buClr>
                <a:schemeClr val="lt1"/>
              </a:buClr>
              <a:buSzPct val="117647"/>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342900" y="18415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Corbel"/>
                <a:ea typeface="Corbel"/>
                <a:cs typeface="Corbel"/>
                <a:sym typeface="Corbel"/>
              </a:rPr>
              <a:t>Your Safety is Important to Us</a:t>
            </a:r>
            <a:endParaRPr sz="4000">
              <a:latin typeface="Corbel"/>
              <a:ea typeface="Corbel"/>
              <a:cs typeface="Corbel"/>
              <a:sym typeface="Corbel"/>
            </a:endParaRPr>
          </a:p>
        </p:txBody>
      </p:sp>
      <p:sp>
        <p:nvSpPr>
          <p:cNvPr id="90" name="Google Shape;90;p2"/>
          <p:cNvSpPr txBox="1">
            <a:spLocks noGrp="1"/>
          </p:cNvSpPr>
          <p:nvPr>
            <p:ph type="body" idx="1"/>
          </p:nvPr>
        </p:nvSpPr>
        <p:spPr>
          <a:xfrm>
            <a:off x="838200" y="2743200"/>
            <a:ext cx="10515600" cy="1851025"/>
          </a:xfrm>
          <a:prstGeom prst="rect">
            <a:avLst/>
          </a:prstGeom>
          <a:noFill/>
          <a:ln>
            <a:noFill/>
          </a:ln>
        </p:spPr>
        <p:txBody>
          <a:bodyPr spcFirstLastPara="1" wrap="square" lIns="91425" tIns="45700" rIns="91425" bIns="45700" anchor="t" anchorCtr="0">
            <a:normAutofit/>
          </a:bodyPr>
          <a:lstStyle/>
          <a:p>
            <a:pPr marL="457200" lvl="0" indent="-443865" algn="l" rtl="0">
              <a:lnSpc>
                <a:spcPct val="100000"/>
              </a:lnSpc>
              <a:spcBef>
                <a:spcPts val="0"/>
              </a:spcBef>
              <a:spcAft>
                <a:spcPts val="0"/>
              </a:spcAft>
              <a:buSzPts val="2800"/>
              <a:buChar char="•"/>
            </a:pPr>
            <a:r>
              <a:rPr lang="en-US" sz="3200" b="0">
                <a:latin typeface="Corbel"/>
                <a:ea typeface="Corbel"/>
                <a:cs typeface="Corbel"/>
                <a:sym typeface="Corbel"/>
              </a:rPr>
              <a:t>Our priority is you! We want to make sure that all students, faculty, and staff on campus have a safe, harassment-free environment in which to learn and grow. </a:t>
            </a:r>
            <a:endParaRPr/>
          </a:p>
          <a:p>
            <a:pPr marL="457200" lvl="0" indent="-228600" algn="l" rtl="0">
              <a:lnSpc>
                <a:spcPct val="90000"/>
              </a:lnSpc>
              <a:spcBef>
                <a:spcPts val="3400"/>
              </a:spcBef>
              <a:spcAft>
                <a:spcPts val="0"/>
              </a:spcAft>
              <a:buClr>
                <a:schemeClr val="lt1"/>
              </a:buClr>
              <a:buSzPts val="36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What do I Report? (Cont.)</a:t>
            </a:r>
            <a:endParaRPr/>
          </a:p>
        </p:txBody>
      </p:sp>
      <p:sp>
        <p:nvSpPr>
          <p:cNvPr id="218" name="Google Shape;218;p20"/>
          <p:cNvSpPr txBox="1">
            <a:spLocks noGrp="1"/>
          </p:cNvSpPr>
          <p:nvPr>
            <p:ph type="body" idx="1"/>
          </p:nvPr>
        </p:nvSpPr>
        <p:spPr>
          <a:xfrm>
            <a:off x="838200" y="1600200"/>
            <a:ext cx="10515600" cy="4575175"/>
          </a:xfrm>
          <a:prstGeom prst="rect">
            <a:avLst/>
          </a:prstGeom>
          <a:noFill/>
          <a:ln>
            <a:noFill/>
          </a:ln>
        </p:spPr>
        <p:txBody>
          <a:bodyPr spcFirstLastPara="1" wrap="square" lIns="91425" tIns="45700" rIns="91425" bIns="45700" anchor="t" anchorCtr="0">
            <a:normAutofit fontScale="32500" lnSpcReduction="20000"/>
          </a:bodyPr>
          <a:lstStyle/>
          <a:p>
            <a:pPr marL="457200" lvl="0" indent="-457200" algn="l" rtl="0">
              <a:lnSpc>
                <a:spcPct val="90000"/>
              </a:lnSpc>
              <a:spcBef>
                <a:spcPts val="1000"/>
              </a:spcBef>
              <a:spcAft>
                <a:spcPts val="0"/>
              </a:spcAft>
              <a:buSzPct val="217194"/>
              <a:buChar char="•"/>
            </a:pPr>
            <a:r>
              <a:rPr lang="en-US" sz="5100" b="0">
                <a:latin typeface="Corbel"/>
                <a:ea typeface="Corbel"/>
                <a:cs typeface="Corbel"/>
                <a:sym typeface="Corbel"/>
              </a:rPr>
              <a:t>Sexual Assault- An offense classified as a forcible or nonforcible sex offense under the uniform crime reporting system of the Federal Bureau of Investigation. This category of prohibited conduct includes the following:</a:t>
            </a:r>
            <a:endParaRPr/>
          </a:p>
          <a:p>
            <a:pPr marL="914400" lvl="1" indent="-431800" algn="l" rtl="0">
              <a:lnSpc>
                <a:spcPct val="90000"/>
              </a:lnSpc>
              <a:spcBef>
                <a:spcPts val="500"/>
              </a:spcBef>
              <a:spcAft>
                <a:spcPts val="0"/>
              </a:spcAft>
              <a:buSzPct val="193061"/>
              <a:buChar char="•"/>
            </a:pPr>
            <a:r>
              <a:rPr lang="en-US" sz="5100" b="0">
                <a:latin typeface="Corbel"/>
                <a:ea typeface="Corbel"/>
                <a:cs typeface="Corbel"/>
                <a:sym typeface="Corbel"/>
              </a:rPr>
              <a:t>Rape: The actual or attempted penetration, however slightly, of a person, forcibly and/or against that person's will or not forcibly or against the person's will in instances where the victim is incapable of giving consent because of their temporary or permanent mental or physical incapacity.</a:t>
            </a:r>
            <a:endParaRPr/>
          </a:p>
          <a:p>
            <a:pPr marL="914400" lvl="1" indent="-431800" algn="l" rtl="0">
              <a:lnSpc>
                <a:spcPct val="90000"/>
              </a:lnSpc>
              <a:spcBef>
                <a:spcPts val="500"/>
              </a:spcBef>
              <a:spcAft>
                <a:spcPts val="0"/>
              </a:spcAft>
              <a:buSzPct val="193061"/>
              <a:buChar char="•"/>
            </a:pPr>
            <a:r>
              <a:rPr lang="en-US" sz="5100" b="0">
                <a:latin typeface="Corbel"/>
                <a:ea typeface="Corbel"/>
                <a:cs typeface="Corbel"/>
                <a:sym typeface="Corbel"/>
              </a:rPr>
              <a:t>Sodomy: Oral or anal sexual intercourse with another person, forcibly and/or against that person's will or not forcibly or against the person's will in instances where the victim is incapable of giving consent because of their youth or because of their temporary or permanent mental or physical incapacity.</a:t>
            </a:r>
            <a:endParaRPr/>
          </a:p>
          <a:p>
            <a:pPr marL="914400" lvl="1" indent="-431800" algn="l" rtl="0">
              <a:lnSpc>
                <a:spcPct val="90000"/>
              </a:lnSpc>
              <a:spcBef>
                <a:spcPts val="500"/>
              </a:spcBef>
              <a:spcAft>
                <a:spcPts val="0"/>
              </a:spcAft>
              <a:buSzPct val="193061"/>
              <a:buChar char="•"/>
            </a:pPr>
            <a:r>
              <a:rPr lang="en-US" sz="5100" b="0">
                <a:latin typeface="Corbel"/>
                <a:ea typeface="Corbel"/>
                <a:cs typeface="Corbel"/>
                <a:sym typeface="Corbel"/>
              </a:rPr>
              <a:t>Sexual Assault With An Object: To use an object or instrument to unlawfully penetrate, however slightly, the genital or anal opening of the body of another person, forcibly and/or against that person's will or not forcibly or against the person's will in instances where the victim is incapable of giving consent because of their youth or because of their temporary or permanent mental or physical incapacity.</a:t>
            </a:r>
            <a:endParaRPr/>
          </a:p>
          <a:p>
            <a:pPr marL="914400" lvl="1" indent="-431800" algn="l" rtl="0">
              <a:lnSpc>
                <a:spcPct val="90000"/>
              </a:lnSpc>
              <a:spcBef>
                <a:spcPts val="500"/>
              </a:spcBef>
              <a:spcAft>
                <a:spcPts val="0"/>
              </a:spcAft>
              <a:buSzPct val="193061"/>
              <a:buChar char="•"/>
            </a:pPr>
            <a:r>
              <a:rPr lang="en-US" sz="5100" b="0">
                <a:latin typeface="Corbel"/>
                <a:ea typeface="Corbel"/>
                <a:cs typeface="Corbel"/>
                <a:sym typeface="Corbel"/>
              </a:rPr>
              <a:t>Fondling: The touching of the private body parts of another person for the purpose of sexual gratification, forcibly and/or against that person's will or not forcibly or against the person's will in instances where the victim is incapable of giving consent because of their youth or because of their temporary or permanent mental or physical incapacity.</a:t>
            </a:r>
            <a:endParaRPr/>
          </a:p>
          <a:p>
            <a:pPr marL="914400" lvl="1" indent="-431800" algn="l" rtl="0">
              <a:lnSpc>
                <a:spcPct val="90000"/>
              </a:lnSpc>
              <a:spcBef>
                <a:spcPts val="500"/>
              </a:spcBef>
              <a:spcAft>
                <a:spcPts val="0"/>
              </a:spcAft>
              <a:buSzPct val="193061"/>
              <a:buChar char="•"/>
            </a:pPr>
            <a:r>
              <a:rPr lang="en-US" sz="5100" b="0">
                <a:latin typeface="Corbel"/>
                <a:ea typeface="Corbel"/>
                <a:cs typeface="Corbel"/>
                <a:sym typeface="Corbel"/>
              </a:rPr>
              <a:t>Incest: Nonforcible sexual intercourse between persons who are related to each other within the degrees wherein marriage is prohibited by law.</a:t>
            </a:r>
            <a:endParaRPr/>
          </a:p>
          <a:p>
            <a:pPr marL="914400" lvl="1" indent="-431800" algn="l" rtl="0">
              <a:lnSpc>
                <a:spcPct val="90000"/>
              </a:lnSpc>
              <a:spcBef>
                <a:spcPts val="500"/>
              </a:spcBef>
              <a:spcAft>
                <a:spcPts val="0"/>
              </a:spcAft>
              <a:buSzPct val="193061"/>
              <a:buChar char="•"/>
            </a:pPr>
            <a:r>
              <a:rPr lang="en-US" sz="5100" b="0">
                <a:latin typeface="Corbel"/>
                <a:ea typeface="Corbel"/>
                <a:cs typeface="Corbel"/>
                <a:sym typeface="Corbel"/>
              </a:rPr>
              <a:t>Statutory Rape: Nonforcible sexual intercourse with a person who is under the statutory age of consent of 18 years old.</a:t>
            </a:r>
            <a:endParaRPr/>
          </a:p>
          <a:p>
            <a:pPr marL="457200" lvl="0" indent="-228600" algn="l" rtl="0">
              <a:lnSpc>
                <a:spcPct val="90000"/>
              </a:lnSpc>
              <a:spcBef>
                <a:spcPts val="1000"/>
              </a:spcBef>
              <a:spcAft>
                <a:spcPts val="0"/>
              </a:spcAft>
              <a:buClr>
                <a:schemeClr val="lt1"/>
              </a:buClr>
              <a:buSzPct val="307692"/>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What do I Report? (Cont.)</a:t>
            </a:r>
            <a:endParaRPr/>
          </a:p>
        </p:txBody>
      </p:sp>
      <p:sp>
        <p:nvSpPr>
          <p:cNvPr id="224" name="Google Shape;22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Dating Violence- violence committed by a person: (A) who is or has been in a social relationship of a romantic or intimate nature with the victim; and (B) where the existence of such a relationship shall be determined based on a consideration of the following factors: </a:t>
            </a:r>
            <a:endParaRPr/>
          </a:p>
          <a:p>
            <a:pPr marL="914400" lvl="1" indent="-431800" algn="l" rtl="0">
              <a:lnSpc>
                <a:spcPct val="90000"/>
              </a:lnSpc>
              <a:spcBef>
                <a:spcPts val="500"/>
              </a:spcBef>
              <a:spcAft>
                <a:spcPts val="0"/>
              </a:spcAft>
              <a:buSzPts val="3200"/>
              <a:buChar char="•"/>
            </a:pPr>
            <a:r>
              <a:rPr lang="en-US" sz="2800" b="0">
                <a:latin typeface="Corbel"/>
                <a:ea typeface="Corbel"/>
                <a:cs typeface="Corbel"/>
                <a:sym typeface="Corbel"/>
              </a:rPr>
              <a:t>The length of the relationship;</a:t>
            </a:r>
            <a:endParaRPr/>
          </a:p>
          <a:p>
            <a:pPr marL="914400" lvl="1" indent="-431800" algn="l" rtl="0">
              <a:lnSpc>
                <a:spcPct val="90000"/>
              </a:lnSpc>
              <a:spcBef>
                <a:spcPts val="500"/>
              </a:spcBef>
              <a:spcAft>
                <a:spcPts val="0"/>
              </a:spcAft>
              <a:buSzPts val="3200"/>
              <a:buChar char="•"/>
            </a:pPr>
            <a:r>
              <a:rPr lang="en-US" sz="2800" b="0">
                <a:latin typeface="Corbel"/>
                <a:ea typeface="Corbel"/>
                <a:cs typeface="Corbel"/>
                <a:sym typeface="Corbel"/>
              </a:rPr>
              <a:t>The type of relationship; and</a:t>
            </a:r>
            <a:endParaRPr/>
          </a:p>
          <a:p>
            <a:pPr marL="914400" lvl="1" indent="-431800" algn="l" rtl="0">
              <a:lnSpc>
                <a:spcPct val="90000"/>
              </a:lnSpc>
              <a:spcBef>
                <a:spcPts val="500"/>
              </a:spcBef>
              <a:spcAft>
                <a:spcPts val="0"/>
              </a:spcAft>
              <a:buSzPts val="3200"/>
              <a:buChar char="•"/>
            </a:pPr>
            <a:r>
              <a:rPr lang="en-US" sz="2800" b="0">
                <a:latin typeface="Corbel"/>
                <a:ea typeface="Corbel"/>
                <a:cs typeface="Corbel"/>
                <a:sym typeface="Corbel"/>
              </a:rPr>
              <a:t>The frequency of interaction between the persons involved in the relationship.</a:t>
            </a:r>
            <a:endParaRPr/>
          </a:p>
          <a:p>
            <a:pPr marL="457200" lvl="0" indent="-22860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What do I Report? (Cont.)</a:t>
            </a:r>
            <a:endParaRPr/>
          </a:p>
        </p:txBody>
      </p:sp>
      <p:sp>
        <p:nvSpPr>
          <p:cNvPr id="230" name="Google Shape;230;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10000"/>
          </a:bodyPr>
          <a:lstStyle/>
          <a:p>
            <a:pPr marL="457200" lvl="0" indent="-457200" algn="l" rtl="0">
              <a:lnSpc>
                <a:spcPct val="90000"/>
              </a:lnSpc>
              <a:spcBef>
                <a:spcPts val="1000"/>
              </a:spcBef>
              <a:spcAft>
                <a:spcPts val="0"/>
              </a:spcAft>
              <a:buClr>
                <a:schemeClr val="lt1"/>
              </a:buClr>
              <a:buSzPct val="117647"/>
              <a:buChar char="•"/>
            </a:pPr>
            <a:r>
              <a:rPr lang="en-US" b="0">
                <a:latin typeface="Corbel"/>
                <a:ea typeface="Corbel"/>
                <a:cs typeface="Corbel"/>
                <a:sym typeface="Corbel"/>
              </a:rPr>
              <a:t>Domestic Violence- a felony or misdemeanor crime committed by a person who:</a:t>
            </a:r>
            <a:endParaRPr/>
          </a:p>
          <a:p>
            <a:pPr marL="914400" lvl="1" indent="-431800" algn="l" rtl="0">
              <a:lnSpc>
                <a:spcPct val="90000"/>
              </a:lnSpc>
              <a:spcBef>
                <a:spcPts val="500"/>
              </a:spcBef>
              <a:spcAft>
                <a:spcPts val="0"/>
              </a:spcAft>
              <a:buSzPct val="117647"/>
              <a:buChar char="•"/>
            </a:pPr>
            <a:r>
              <a:rPr lang="en-US" b="0">
                <a:latin typeface="Corbel"/>
                <a:ea typeface="Corbel"/>
                <a:cs typeface="Corbel"/>
                <a:sym typeface="Corbel"/>
              </a:rPr>
              <a:t>Is a current or former spouse or intimate partner of the victim under the family or domestic violence laws of the state of Arkansas, or a person similarly situated to a spouse of the victim;</a:t>
            </a:r>
            <a:endParaRPr/>
          </a:p>
          <a:p>
            <a:pPr marL="914400" lvl="1" indent="-431800" algn="l" rtl="0">
              <a:lnSpc>
                <a:spcPct val="90000"/>
              </a:lnSpc>
              <a:spcBef>
                <a:spcPts val="500"/>
              </a:spcBef>
              <a:spcAft>
                <a:spcPts val="0"/>
              </a:spcAft>
              <a:buSzPct val="117647"/>
              <a:buChar char="•"/>
            </a:pPr>
            <a:r>
              <a:rPr lang="en-US" b="0">
                <a:latin typeface="Corbel"/>
                <a:ea typeface="Corbel"/>
                <a:cs typeface="Corbel"/>
                <a:sym typeface="Corbel"/>
              </a:rPr>
              <a:t>Is cohabitating, or has cohabitated, with the victim as a spouse or intimate partner;</a:t>
            </a:r>
            <a:endParaRPr/>
          </a:p>
          <a:p>
            <a:pPr marL="914400" lvl="1" indent="-431800" algn="l" rtl="0">
              <a:lnSpc>
                <a:spcPct val="90000"/>
              </a:lnSpc>
              <a:spcBef>
                <a:spcPts val="500"/>
              </a:spcBef>
              <a:spcAft>
                <a:spcPts val="0"/>
              </a:spcAft>
              <a:buSzPct val="117647"/>
              <a:buChar char="•"/>
            </a:pPr>
            <a:r>
              <a:rPr lang="en-US" b="0">
                <a:latin typeface="Corbel"/>
                <a:ea typeface="Corbel"/>
                <a:cs typeface="Corbel"/>
                <a:sym typeface="Corbel"/>
              </a:rPr>
              <a:t>Shares a child in common with the victim; or</a:t>
            </a:r>
            <a:endParaRPr/>
          </a:p>
          <a:p>
            <a:pPr marL="914400" lvl="1" indent="-431800" algn="l" rtl="0">
              <a:lnSpc>
                <a:spcPct val="90000"/>
              </a:lnSpc>
              <a:spcBef>
                <a:spcPts val="500"/>
              </a:spcBef>
              <a:spcAft>
                <a:spcPts val="0"/>
              </a:spcAft>
              <a:buSzPct val="117647"/>
              <a:buChar char="•"/>
            </a:pPr>
            <a:r>
              <a:rPr lang="en-US" b="0">
                <a:latin typeface="Corbel"/>
                <a:ea typeface="Corbel"/>
                <a:cs typeface="Corbel"/>
                <a:sym typeface="Corbel"/>
              </a:rPr>
              <a:t>Commits acts against a youth or adult victim who is protected from those acts under the domestic or family violence laws of the state of Arkansas.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What do I Report? (Cont.)</a:t>
            </a:r>
            <a:endParaRPr/>
          </a:p>
        </p:txBody>
      </p:sp>
      <p:sp>
        <p:nvSpPr>
          <p:cNvPr id="236" name="Google Shape;236;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lnSpc>
                <a:spcPct val="90000"/>
              </a:lnSpc>
              <a:spcBef>
                <a:spcPts val="1000"/>
              </a:spcBef>
              <a:spcAft>
                <a:spcPts val="0"/>
              </a:spcAft>
              <a:buClr>
                <a:schemeClr val="lt1"/>
              </a:buClr>
              <a:buSzPct val="140762"/>
              <a:buChar char="•"/>
            </a:pPr>
            <a:r>
              <a:rPr lang="en-US" sz="3300" b="0">
                <a:latin typeface="Corbel"/>
                <a:ea typeface="Corbel"/>
                <a:cs typeface="Corbel"/>
                <a:sym typeface="Corbel"/>
              </a:rPr>
              <a:t>Stalking- engaging in a course of conduct directed at a specific person that would cause a reasonable person to: (A) fear for their safety or the safety of others; or (B) suffer substantial emotional distress. </a:t>
            </a:r>
            <a:endParaRPr/>
          </a:p>
          <a:p>
            <a:pPr marL="914400" lvl="1" indent="-431800" algn="l" rtl="0">
              <a:lnSpc>
                <a:spcPct val="90000"/>
              </a:lnSpc>
              <a:spcBef>
                <a:spcPts val="500"/>
              </a:spcBef>
              <a:spcAft>
                <a:spcPts val="0"/>
              </a:spcAft>
              <a:buSzPct val="129032"/>
              <a:buChar char="•"/>
            </a:pPr>
            <a:r>
              <a:rPr lang="en-US" b="0">
                <a:latin typeface="Corbel"/>
                <a:ea typeface="Corbel"/>
                <a:cs typeface="Corbel"/>
                <a:sym typeface="Corbel"/>
              </a:rPr>
              <a:t>For the purposes of this definition, course of conduct means two or more acts, including, but not limited to, acts in which the Respondent directly, indirectly, or through third parties, by any action, method, device, or means, follows, monitors, observes, surveils, threatens, or communicates to or about a person, or interferes with a person's property. Reasonable person means a reasonable person under similar circumstances and with similar identities to the Complainant. Substantial emotional distress means significant mental suffering or anguish that may but does not necessarily require medical or other professional treatment or counseling.</a:t>
            </a:r>
            <a:endParaRPr/>
          </a:p>
          <a:p>
            <a:pPr marL="457200" lvl="0" indent="-228600" algn="l" rtl="0">
              <a:lnSpc>
                <a:spcPct val="90000"/>
              </a:lnSpc>
              <a:spcBef>
                <a:spcPts val="1000"/>
              </a:spcBef>
              <a:spcAft>
                <a:spcPts val="0"/>
              </a:spcAft>
              <a:buClr>
                <a:schemeClr val="lt1"/>
              </a:buClr>
              <a:buSzPct val="129032"/>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How Do I Report?</a:t>
            </a:r>
            <a:endParaRPr/>
          </a:p>
        </p:txBody>
      </p:sp>
      <p:sp>
        <p:nvSpPr>
          <p:cNvPr id="242" name="Google Shape;242;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Report any incident of sexual harassment, including sexual violence, to the Office of Student Life located in Student Center Room 218.</a:t>
            </a:r>
            <a:endParaRPr/>
          </a:p>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Student Life will then assist with contacting a Title IX or Deputy Title IX Coordinator</a:t>
            </a:r>
            <a:endParaRPr/>
          </a:p>
          <a:p>
            <a:pPr marL="0" lvl="0" indent="0" algn="l" rtl="0">
              <a:lnSpc>
                <a:spcPct val="90000"/>
              </a:lnSpc>
              <a:spcBef>
                <a:spcPts val="1000"/>
              </a:spcBef>
              <a:spcAft>
                <a:spcPts val="0"/>
              </a:spcAft>
              <a:buSzPts val="3600"/>
              <a:buNone/>
            </a:pPr>
            <a:endParaRPr b="0">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How Do I Report? (Cont.)</a:t>
            </a:r>
            <a:endParaRPr/>
          </a:p>
        </p:txBody>
      </p:sp>
      <p:sp>
        <p:nvSpPr>
          <p:cNvPr id="248" name="Google Shape;24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Title IX complaints:</a:t>
            </a:r>
            <a:endParaRPr/>
          </a:p>
          <a:p>
            <a:pPr marL="914400" lvl="1" indent="-431800" algn="l" rtl="0">
              <a:lnSpc>
                <a:spcPct val="90000"/>
              </a:lnSpc>
              <a:spcBef>
                <a:spcPts val="500"/>
              </a:spcBef>
              <a:spcAft>
                <a:spcPts val="0"/>
              </a:spcAft>
              <a:buSzPts val="3200"/>
              <a:buChar char="•"/>
            </a:pPr>
            <a:r>
              <a:rPr lang="en-US" sz="2800" b="0">
                <a:latin typeface="Corbel"/>
                <a:ea typeface="Corbel"/>
                <a:cs typeface="Corbel"/>
                <a:sym typeface="Corbel"/>
              </a:rPr>
              <a:t>Reports may be made to a deputy Title IX coordinator in person, by mail, by telephone, or by email, using the contact information in the next slides, or by any other means that results in the  Deputy Title IX coordinator receiving the person's verbal or written report; or,</a:t>
            </a:r>
            <a:endParaRPr/>
          </a:p>
          <a:p>
            <a:pPr marL="914400" lvl="1" indent="-431800" algn="l" rtl="0">
              <a:lnSpc>
                <a:spcPct val="90000"/>
              </a:lnSpc>
              <a:spcBef>
                <a:spcPts val="500"/>
              </a:spcBef>
              <a:spcAft>
                <a:spcPts val="0"/>
              </a:spcAft>
              <a:buSzPts val="3200"/>
              <a:buChar char="•"/>
            </a:pPr>
            <a:r>
              <a:rPr lang="en-US" sz="2800" b="0">
                <a:latin typeface="Corbel"/>
                <a:ea typeface="Corbel"/>
                <a:cs typeface="Corbel"/>
                <a:sym typeface="Corbel"/>
              </a:rPr>
              <a:t>Reports may be made to any employee who will then provide the contact information for Harding’s Deputy Title IX Coordinators.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Harding’s Title IX Coordinators</a:t>
            </a:r>
            <a:endParaRPr/>
          </a:p>
        </p:txBody>
      </p:sp>
      <p:sp>
        <p:nvSpPr>
          <p:cNvPr id="254" name="Google Shape;254;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1000"/>
              </a:spcBef>
              <a:spcAft>
                <a:spcPts val="0"/>
              </a:spcAft>
              <a:buClr>
                <a:schemeClr val="lt1"/>
              </a:buClr>
              <a:buSzPct val="108108"/>
              <a:buChar char="•"/>
            </a:pPr>
            <a:r>
              <a:rPr lang="en-US" b="0" i="1">
                <a:latin typeface="Corbel"/>
                <a:ea typeface="Corbel"/>
                <a:cs typeface="Corbel"/>
                <a:sym typeface="Corbel"/>
              </a:rPr>
              <a:t>Kevin Davis</a:t>
            </a:r>
            <a:br>
              <a:rPr lang="en-US" b="0">
                <a:latin typeface="Corbel"/>
                <a:ea typeface="Corbel"/>
                <a:cs typeface="Corbel"/>
                <a:sym typeface="Corbel"/>
              </a:rPr>
            </a:br>
            <a:r>
              <a:rPr lang="en-US" b="0">
                <a:latin typeface="Corbel"/>
                <a:ea typeface="Corbel"/>
                <a:cs typeface="Corbel"/>
                <a:sym typeface="Corbel"/>
              </a:rPr>
              <a:t>University Title IX Coordinator</a:t>
            </a:r>
            <a:br>
              <a:rPr lang="en-US" b="0">
                <a:latin typeface="Corbel"/>
                <a:ea typeface="Corbel"/>
                <a:cs typeface="Corbel"/>
                <a:sym typeface="Corbel"/>
              </a:rPr>
            </a:br>
            <a:r>
              <a:rPr lang="en-US" b="0">
                <a:latin typeface="Corbel"/>
                <a:ea typeface="Corbel"/>
                <a:cs typeface="Corbel"/>
                <a:sym typeface="Corbel"/>
              </a:rPr>
              <a:t>Assistant Director of Public Safety</a:t>
            </a:r>
            <a:br>
              <a:rPr lang="en-US" b="0">
                <a:latin typeface="Corbel"/>
                <a:ea typeface="Corbel"/>
                <a:cs typeface="Corbel"/>
                <a:sym typeface="Corbel"/>
              </a:rPr>
            </a:br>
            <a:r>
              <a:rPr lang="en-US" b="0">
                <a:latin typeface="Corbel"/>
                <a:ea typeface="Corbel"/>
                <a:cs typeface="Corbel"/>
                <a:sym typeface="Corbel"/>
              </a:rPr>
              <a:t>Harding University</a:t>
            </a:r>
            <a:br>
              <a:rPr lang="en-US" b="0">
                <a:latin typeface="Corbel"/>
                <a:ea typeface="Corbel"/>
                <a:cs typeface="Corbel"/>
                <a:sym typeface="Corbel"/>
              </a:rPr>
            </a:br>
            <a:r>
              <a:rPr lang="en-US" b="0">
                <a:latin typeface="Corbel"/>
                <a:ea typeface="Corbel"/>
                <a:cs typeface="Corbel"/>
                <a:sym typeface="Corbel"/>
              </a:rPr>
              <a:t>915 E. Market Ave. Box 10841</a:t>
            </a:r>
            <a:br>
              <a:rPr lang="en-US" b="0">
                <a:latin typeface="Corbel"/>
                <a:ea typeface="Corbel"/>
                <a:cs typeface="Corbel"/>
                <a:sym typeface="Corbel"/>
              </a:rPr>
            </a:br>
            <a:r>
              <a:rPr lang="en-US" b="0">
                <a:latin typeface="Corbel"/>
                <a:ea typeface="Corbel"/>
                <a:cs typeface="Corbel"/>
                <a:sym typeface="Corbel"/>
              </a:rPr>
              <a:t>Kendall Hall, Office 113</a:t>
            </a:r>
            <a:br>
              <a:rPr lang="en-US" b="0">
                <a:latin typeface="Corbel"/>
                <a:ea typeface="Corbel"/>
                <a:cs typeface="Corbel"/>
                <a:sym typeface="Corbel"/>
              </a:rPr>
            </a:br>
            <a:r>
              <a:rPr lang="en-US" b="0">
                <a:latin typeface="Corbel"/>
                <a:ea typeface="Corbel"/>
                <a:cs typeface="Corbel"/>
                <a:sym typeface="Corbel"/>
              </a:rPr>
              <a:t>Searcy, AR 72149</a:t>
            </a:r>
            <a:br>
              <a:rPr lang="en-US" b="0">
                <a:latin typeface="Corbel"/>
                <a:ea typeface="Corbel"/>
                <a:cs typeface="Corbel"/>
                <a:sym typeface="Corbel"/>
              </a:rPr>
            </a:br>
            <a:r>
              <a:rPr lang="en-US" b="0" u="sng">
                <a:solidFill>
                  <a:schemeClr val="hlink"/>
                </a:solidFill>
                <a:latin typeface="Corbel"/>
                <a:ea typeface="Corbel"/>
                <a:cs typeface="Corbel"/>
                <a:sym typeface="Corbel"/>
                <a:hlinkClick r:id="rId3"/>
              </a:rPr>
              <a:t>501-279-5000</a:t>
            </a:r>
            <a:br>
              <a:rPr lang="en-US" b="0">
                <a:latin typeface="Corbel"/>
                <a:ea typeface="Corbel"/>
                <a:cs typeface="Corbel"/>
                <a:sym typeface="Corbel"/>
              </a:rPr>
            </a:br>
            <a:r>
              <a:rPr lang="en-US" b="0">
                <a:latin typeface="Corbel"/>
                <a:ea typeface="Corbel"/>
                <a:cs typeface="Corbel"/>
                <a:sym typeface="Corbel"/>
              </a:rPr>
              <a:t>kdavis@harding.edu</a:t>
            </a:r>
            <a:endParaRPr b="0" u="sng">
              <a:latin typeface="Corbel"/>
              <a:ea typeface="Corbel"/>
              <a:cs typeface="Corbel"/>
              <a:sym typeface="Corbel"/>
            </a:endParaRPr>
          </a:p>
          <a:p>
            <a:pPr marL="457200" lvl="0" indent="-457200" algn="l" rtl="0">
              <a:lnSpc>
                <a:spcPct val="90000"/>
              </a:lnSpc>
              <a:spcBef>
                <a:spcPts val="1000"/>
              </a:spcBef>
              <a:spcAft>
                <a:spcPts val="0"/>
              </a:spcAft>
              <a:buClr>
                <a:schemeClr val="lt1"/>
              </a:buClr>
              <a:buSzPct val="108108"/>
              <a:buChar char="•"/>
            </a:pPr>
            <a:r>
              <a:rPr lang="en-US" b="0">
                <a:latin typeface="Corbel"/>
                <a:ea typeface="Corbel"/>
                <a:cs typeface="Corbel"/>
                <a:sym typeface="Corbel"/>
              </a:rPr>
              <a:t>Manages overall compliance with Title IX.</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Harding’s Title IX Coordinators</a:t>
            </a:r>
            <a:endParaRPr/>
          </a:p>
        </p:txBody>
      </p:sp>
      <p:sp>
        <p:nvSpPr>
          <p:cNvPr id="260" name="Google Shape;260;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1000"/>
              </a:spcBef>
              <a:spcAft>
                <a:spcPts val="0"/>
              </a:spcAft>
              <a:buClr>
                <a:schemeClr val="lt1"/>
              </a:buClr>
              <a:buSzPct val="108108"/>
              <a:buChar char="•"/>
            </a:pPr>
            <a:r>
              <a:rPr lang="en-US" b="0" i="1">
                <a:latin typeface="Corbel"/>
                <a:ea typeface="Corbel"/>
                <a:cs typeface="Corbel"/>
                <a:sym typeface="Corbel"/>
              </a:rPr>
              <a:t>Amie Carter</a:t>
            </a:r>
            <a:br>
              <a:rPr lang="en-US" b="0" i="1">
                <a:latin typeface="Corbel"/>
                <a:ea typeface="Corbel"/>
                <a:cs typeface="Corbel"/>
                <a:sym typeface="Corbel"/>
              </a:rPr>
            </a:br>
            <a:r>
              <a:rPr lang="en-US" b="0">
                <a:latin typeface="Corbel"/>
                <a:ea typeface="Corbel"/>
                <a:cs typeface="Corbel"/>
                <a:sym typeface="Corbel"/>
              </a:rPr>
              <a:t>Deputy Title IX Coordinator for Employees</a:t>
            </a:r>
            <a:br>
              <a:rPr lang="en-US" b="0">
                <a:latin typeface="Corbel"/>
                <a:ea typeface="Corbel"/>
                <a:cs typeface="Corbel"/>
                <a:sym typeface="Corbel"/>
              </a:rPr>
            </a:br>
            <a:r>
              <a:rPr lang="en-US" b="0">
                <a:latin typeface="Corbel"/>
                <a:ea typeface="Corbel"/>
                <a:cs typeface="Corbel"/>
                <a:sym typeface="Corbel"/>
              </a:rPr>
              <a:t>Assistant Director of Human Resources</a:t>
            </a:r>
            <a:br>
              <a:rPr lang="en-US" b="0">
                <a:latin typeface="Corbel"/>
                <a:ea typeface="Corbel"/>
                <a:cs typeface="Corbel"/>
                <a:sym typeface="Corbel"/>
              </a:rPr>
            </a:br>
            <a:r>
              <a:rPr lang="en-US" b="0">
                <a:latin typeface="Corbel"/>
                <a:ea typeface="Corbel"/>
                <a:cs typeface="Corbel"/>
                <a:sym typeface="Corbel"/>
              </a:rPr>
              <a:t>Harding University</a:t>
            </a:r>
            <a:br>
              <a:rPr lang="en-US" b="0">
                <a:latin typeface="Corbel"/>
                <a:ea typeface="Corbel"/>
                <a:cs typeface="Corbel"/>
                <a:sym typeface="Corbel"/>
              </a:rPr>
            </a:br>
            <a:r>
              <a:rPr lang="en-US" b="0">
                <a:latin typeface="Corbel"/>
                <a:ea typeface="Corbel"/>
                <a:cs typeface="Corbel"/>
                <a:sym typeface="Corbel"/>
              </a:rPr>
              <a:t>915 E. Market Ave.</a:t>
            </a:r>
            <a:br>
              <a:rPr lang="en-US" b="0">
                <a:latin typeface="Corbel"/>
                <a:ea typeface="Corbel"/>
                <a:cs typeface="Corbel"/>
                <a:sym typeface="Corbel"/>
              </a:rPr>
            </a:br>
            <a:r>
              <a:rPr lang="en-US" b="0">
                <a:latin typeface="Corbel"/>
                <a:ea typeface="Corbel"/>
                <a:cs typeface="Corbel"/>
                <a:sym typeface="Corbel"/>
              </a:rPr>
              <a:t>Ezell Building, Office 131</a:t>
            </a:r>
            <a:br>
              <a:rPr lang="en-US" b="0">
                <a:latin typeface="Corbel"/>
                <a:ea typeface="Corbel"/>
                <a:cs typeface="Corbel"/>
                <a:sym typeface="Corbel"/>
              </a:rPr>
            </a:br>
            <a:r>
              <a:rPr lang="en-US" b="0">
                <a:latin typeface="Corbel"/>
                <a:ea typeface="Corbel"/>
                <a:cs typeface="Corbel"/>
                <a:sym typeface="Corbel"/>
              </a:rPr>
              <a:t>Searcy, AR 72149</a:t>
            </a:r>
            <a:br>
              <a:rPr lang="en-US" b="0">
                <a:latin typeface="Corbel"/>
                <a:ea typeface="Corbel"/>
                <a:cs typeface="Corbel"/>
                <a:sym typeface="Corbel"/>
              </a:rPr>
            </a:br>
            <a:r>
              <a:rPr lang="en-US" b="0" u="sng">
                <a:solidFill>
                  <a:schemeClr val="hlink"/>
                </a:solidFill>
                <a:latin typeface="Corbel"/>
                <a:ea typeface="Corbel"/>
                <a:cs typeface="Corbel"/>
                <a:sym typeface="Corbel"/>
                <a:hlinkClick r:id="rId3"/>
              </a:rPr>
              <a:t>501-279-4027</a:t>
            </a:r>
            <a:br>
              <a:rPr lang="en-US" b="0">
                <a:latin typeface="Corbel"/>
                <a:ea typeface="Corbel"/>
                <a:cs typeface="Corbel"/>
                <a:sym typeface="Corbel"/>
              </a:rPr>
            </a:br>
            <a:r>
              <a:rPr lang="en-US" b="0">
                <a:latin typeface="Corbel"/>
                <a:ea typeface="Corbel"/>
                <a:cs typeface="Corbel"/>
                <a:sym typeface="Corbel"/>
              </a:rPr>
              <a:t>ascarter@harding.edu</a:t>
            </a:r>
            <a:endParaRPr/>
          </a:p>
          <a:p>
            <a:pPr marL="457200" lvl="0" indent="-457200" algn="l" rtl="0">
              <a:lnSpc>
                <a:spcPct val="90000"/>
              </a:lnSpc>
              <a:spcBef>
                <a:spcPts val="1000"/>
              </a:spcBef>
              <a:spcAft>
                <a:spcPts val="0"/>
              </a:spcAft>
              <a:buClr>
                <a:schemeClr val="lt1"/>
              </a:buClr>
              <a:buSzPct val="108108"/>
              <a:buChar char="•"/>
            </a:pPr>
            <a:r>
              <a:rPr lang="en-US" b="0">
                <a:latin typeface="Corbel"/>
                <a:ea typeface="Corbel"/>
                <a:cs typeface="Corbel"/>
                <a:sym typeface="Corbel"/>
              </a:rPr>
              <a:t>Handles allegations involving employees.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Harding’s Title IX Coordinators</a:t>
            </a:r>
            <a:endParaRPr/>
          </a:p>
        </p:txBody>
      </p:sp>
      <p:sp>
        <p:nvSpPr>
          <p:cNvPr id="266" name="Google Shape;266;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1000"/>
              </a:spcBef>
              <a:spcAft>
                <a:spcPts val="0"/>
              </a:spcAft>
              <a:buClr>
                <a:schemeClr val="lt1"/>
              </a:buClr>
              <a:buSzPct val="108108"/>
              <a:buChar char="•"/>
            </a:pPr>
            <a:r>
              <a:rPr lang="en-US" b="0" i="1">
                <a:latin typeface="Corbel"/>
                <a:ea typeface="Corbel"/>
                <a:cs typeface="Corbel"/>
                <a:sym typeface="Corbel"/>
              </a:rPr>
              <a:t>Debra Nesbitt</a:t>
            </a:r>
            <a:br>
              <a:rPr lang="en-US" b="0">
                <a:latin typeface="Corbel"/>
                <a:ea typeface="Corbel"/>
                <a:cs typeface="Corbel"/>
                <a:sym typeface="Corbel"/>
              </a:rPr>
            </a:br>
            <a:r>
              <a:rPr lang="en-US" b="0">
                <a:latin typeface="Corbel"/>
                <a:ea typeface="Corbel"/>
                <a:cs typeface="Corbel"/>
                <a:sym typeface="Corbel"/>
              </a:rPr>
              <a:t>Deputy Title IX Coordinator for Students</a:t>
            </a:r>
            <a:br>
              <a:rPr lang="en-US" b="0">
                <a:latin typeface="Corbel"/>
                <a:ea typeface="Corbel"/>
                <a:cs typeface="Corbel"/>
                <a:sym typeface="Corbel"/>
              </a:rPr>
            </a:br>
            <a:r>
              <a:rPr lang="en-US" b="0">
                <a:latin typeface="Corbel"/>
                <a:ea typeface="Corbel"/>
                <a:cs typeface="Corbel"/>
                <a:sym typeface="Corbel"/>
              </a:rPr>
              <a:t>Pryor Hall Residence Life Coordinator</a:t>
            </a:r>
            <a:br>
              <a:rPr lang="en-US" b="0">
                <a:latin typeface="Corbel"/>
                <a:ea typeface="Corbel"/>
                <a:cs typeface="Corbel"/>
                <a:sym typeface="Corbel"/>
              </a:rPr>
            </a:br>
            <a:r>
              <a:rPr lang="en-US" b="0">
                <a:latin typeface="Corbel"/>
                <a:ea typeface="Corbel"/>
                <a:cs typeface="Corbel"/>
                <a:sym typeface="Corbel"/>
              </a:rPr>
              <a:t>Harding University</a:t>
            </a:r>
            <a:br>
              <a:rPr lang="en-US" b="0">
                <a:latin typeface="Corbel"/>
                <a:ea typeface="Corbel"/>
                <a:cs typeface="Corbel"/>
                <a:sym typeface="Corbel"/>
              </a:rPr>
            </a:br>
            <a:r>
              <a:rPr lang="en-US" b="0">
                <a:latin typeface="Corbel"/>
                <a:ea typeface="Corbel"/>
                <a:cs typeface="Corbel"/>
                <a:sym typeface="Corbel"/>
              </a:rPr>
              <a:t>915 E. Market Ave. </a:t>
            </a:r>
            <a:br>
              <a:rPr lang="en-US" b="0">
                <a:latin typeface="Corbel"/>
                <a:ea typeface="Corbel"/>
                <a:cs typeface="Corbel"/>
                <a:sym typeface="Corbel"/>
              </a:rPr>
            </a:br>
            <a:r>
              <a:rPr lang="en-US" b="0">
                <a:latin typeface="Corbel"/>
                <a:ea typeface="Corbel"/>
                <a:cs typeface="Corbel"/>
                <a:sym typeface="Corbel"/>
              </a:rPr>
              <a:t>Pryor Hall, RLC Office</a:t>
            </a:r>
            <a:br>
              <a:rPr lang="en-US" b="0">
                <a:latin typeface="Corbel"/>
                <a:ea typeface="Corbel"/>
                <a:cs typeface="Corbel"/>
                <a:sym typeface="Corbel"/>
              </a:rPr>
            </a:br>
            <a:r>
              <a:rPr lang="en-US" b="0">
                <a:latin typeface="Corbel"/>
                <a:ea typeface="Corbel"/>
                <a:cs typeface="Corbel"/>
                <a:sym typeface="Corbel"/>
              </a:rPr>
              <a:t>Searcy, AR 72149</a:t>
            </a:r>
            <a:br>
              <a:rPr lang="en-US" b="0">
                <a:latin typeface="Corbel"/>
                <a:ea typeface="Corbel"/>
                <a:cs typeface="Corbel"/>
                <a:sym typeface="Corbel"/>
              </a:rPr>
            </a:br>
            <a:r>
              <a:rPr lang="en-US" b="0" u="sng">
                <a:solidFill>
                  <a:schemeClr val="hlink"/>
                </a:solidFill>
                <a:latin typeface="Corbel"/>
                <a:ea typeface="Corbel"/>
                <a:cs typeface="Corbel"/>
                <a:sym typeface="Corbel"/>
                <a:hlinkClick r:id="rId3"/>
              </a:rPr>
              <a:t>501-279-5900</a:t>
            </a:r>
            <a:br>
              <a:rPr lang="en-US" b="0">
                <a:latin typeface="Corbel"/>
                <a:ea typeface="Corbel"/>
                <a:cs typeface="Corbel"/>
                <a:sym typeface="Corbel"/>
              </a:rPr>
            </a:br>
            <a:r>
              <a:rPr lang="en-US" b="0">
                <a:latin typeface="Corbel"/>
                <a:ea typeface="Corbel"/>
                <a:cs typeface="Corbel"/>
                <a:sym typeface="Corbel"/>
              </a:rPr>
              <a:t>dnesbitt@harding.edu</a:t>
            </a:r>
            <a:endParaRPr b="0" u="sng">
              <a:latin typeface="Corbel"/>
              <a:ea typeface="Corbel"/>
              <a:cs typeface="Corbel"/>
              <a:sym typeface="Corbel"/>
            </a:endParaRPr>
          </a:p>
          <a:p>
            <a:pPr marL="457200" lvl="0" indent="-457200" algn="l" rtl="0">
              <a:lnSpc>
                <a:spcPct val="90000"/>
              </a:lnSpc>
              <a:spcBef>
                <a:spcPts val="1000"/>
              </a:spcBef>
              <a:spcAft>
                <a:spcPts val="0"/>
              </a:spcAft>
              <a:buClr>
                <a:schemeClr val="lt1"/>
              </a:buClr>
              <a:buSzPct val="108108"/>
              <a:buChar char="•"/>
            </a:pPr>
            <a:r>
              <a:rPr lang="en-US" b="0">
                <a:latin typeface="Corbel"/>
                <a:ea typeface="Corbel"/>
                <a:cs typeface="Corbel"/>
                <a:sym typeface="Corbel"/>
              </a:rPr>
              <a:t>Handles allegations involving students. Handles allegations at Harding Academy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Harding’s Title IX Coordinators</a:t>
            </a:r>
            <a:endParaRPr/>
          </a:p>
        </p:txBody>
      </p:sp>
      <p:sp>
        <p:nvSpPr>
          <p:cNvPr id="272" name="Google Shape;27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1000"/>
              </a:spcBef>
              <a:spcAft>
                <a:spcPts val="0"/>
              </a:spcAft>
              <a:buClr>
                <a:schemeClr val="lt1"/>
              </a:buClr>
              <a:buSzPct val="108108"/>
              <a:buChar char="•"/>
            </a:pPr>
            <a:r>
              <a:rPr lang="en-US" b="0" i="1">
                <a:latin typeface="Corbel"/>
                <a:ea typeface="Corbel"/>
                <a:cs typeface="Corbel"/>
                <a:sym typeface="Corbel"/>
              </a:rPr>
              <a:t>Amanda Colon</a:t>
            </a:r>
            <a:br>
              <a:rPr lang="en-US" b="0">
                <a:latin typeface="Corbel"/>
                <a:ea typeface="Corbel"/>
                <a:cs typeface="Corbel"/>
                <a:sym typeface="Corbel"/>
              </a:rPr>
            </a:br>
            <a:r>
              <a:rPr lang="en-US" b="0">
                <a:latin typeface="Corbel"/>
                <a:ea typeface="Corbel"/>
                <a:cs typeface="Corbel"/>
                <a:sym typeface="Corbel"/>
              </a:rPr>
              <a:t>Deputy Title IX Coordinator for Students</a:t>
            </a:r>
            <a:br>
              <a:rPr lang="en-US" b="0">
                <a:latin typeface="Corbel"/>
                <a:ea typeface="Corbel"/>
                <a:cs typeface="Corbel"/>
                <a:sym typeface="Corbel"/>
              </a:rPr>
            </a:br>
            <a:r>
              <a:rPr lang="en-US" b="0">
                <a:latin typeface="Corbel"/>
                <a:ea typeface="Corbel"/>
                <a:cs typeface="Corbel"/>
                <a:sym typeface="Corbel"/>
              </a:rPr>
              <a:t>Graduate Hall Residence Life Coordinator</a:t>
            </a:r>
            <a:br>
              <a:rPr lang="en-US" b="0">
                <a:latin typeface="Corbel"/>
                <a:ea typeface="Corbel"/>
                <a:cs typeface="Corbel"/>
                <a:sym typeface="Corbel"/>
              </a:rPr>
            </a:br>
            <a:r>
              <a:rPr lang="en-US" b="0">
                <a:latin typeface="Corbel"/>
                <a:ea typeface="Corbel"/>
                <a:cs typeface="Corbel"/>
                <a:sym typeface="Corbel"/>
              </a:rPr>
              <a:t>Harding University</a:t>
            </a:r>
            <a:br>
              <a:rPr lang="en-US" b="0">
                <a:latin typeface="Corbel"/>
                <a:ea typeface="Corbel"/>
                <a:cs typeface="Corbel"/>
                <a:sym typeface="Corbel"/>
              </a:rPr>
            </a:br>
            <a:r>
              <a:rPr lang="en-US" b="0">
                <a:latin typeface="Corbel"/>
                <a:ea typeface="Corbel"/>
                <a:cs typeface="Corbel"/>
                <a:sym typeface="Corbel"/>
              </a:rPr>
              <a:t>915 E. Market Ave. </a:t>
            </a:r>
            <a:br>
              <a:rPr lang="en-US" b="0">
                <a:latin typeface="Corbel"/>
                <a:ea typeface="Corbel"/>
                <a:cs typeface="Corbel"/>
                <a:sym typeface="Corbel"/>
              </a:rPr>
            </a:br>
            <a:r>
              <a:rPr lang="en-US" b="0">
                <a:latin typeface="Corbel"/>
                <a:ea typeface="Corbel"/>
                <a:cs typeface="Corbel"/>
                <a:sym typeface="Corbel"/>
              </a:rPr>
              <a:t>Graduate Hall, RLC Office</a:t>
            </a:r>
            <a:br>
              <a:rPr lang="en-US" b="0">
                <a:latin typeface="Corbel"/>
                <a:ea typeface="Corbel"/>
                <a:cs typeface="Corbel"/>
                <a:sym typeface="Corbel"/>
              </a:rPr>
            </a:br>
            <a:r>
              <a:rPr lang="en-US" b="0">
                <a:latin typeface="Corbel"/>
                <a:ea typeface="Corbel"/>
                <a:cs typeface="Corbel"/>
                <a:sym typeface="Corbel"/>
              </a:rPr>
              <a:t>Searcy, AR 72149</a:t>
            </a:r>
            <a:br>
              <a:rPr lang="en-US" b="0">
                <a:latin typeface="Corbel"/>
                <a:ea typeface="Corbel"/>
                <a:cs typeface="Corbel"/>
                <a:sym typeface="Corbel"/>
              </a:rPr>
            </a:br>
            <a:r>
              <a:rPr lang="en-US" b="0" u="sng">
                <a:solidFill>
                  <a:srgbClr val="2F5496"/>
                </a:solidFill>
                <a:latin typeface="Corbel"/>
                <a:ea typeface="Corbel"/>
                <a:cs typeface="Corbel"/>
                <a:sym typeface="Corbel"/>
              </a:rPr>
              <a:t>501-305-8433 </a:t>
            </a:r>
            <a:br>
              <a:rPr lang="en-US" b="0">
                <a:latin typeface="Corbel"/>
                <a:ea typeface="Corbel"/>
                <a:cs typeface="Corbel"/>
                <a:sym typeface="Corbel"/>
              </a:rPr>
            </a:br>
            <a:r>
              <a:rPr lang="en-US" b="0">
                <a:latin typeface="Corbel"/>
                <a:ea typeface="Corbel"/>
                <a:cs typeface="Corbel"/>
                <a:sym typeface="Corbel"/>
              </a:rPr>
              <a:t>aecolon@harding.edu</a:t>
            </a:r>
            <a:endParaRPr b="0" u="sng">
              <a:latin typeface="Corbel"/>
              <a:ea typeface="Corbel"/>
              <a:cs typeface="Corbel"/>
              <a:sym typeface="Corbel"/>
            </a:endParaRPr>
          </a:p>
          <a:p>
            <a:pPr marL="457200" lvl="0" indent="-457200" algn="l" rtl="0">
              <a:lnSpc>
                <a:spcPct val="90000"/>
              </a:lnSpc>
              <a:spcBef>
                <a:spcPts val="1000"/>
              </a:spcBef>
              <a:spcAft>
                <a:spcPts val="0"/>
              </a:spcAft>
              <a:buClr>
                <a:schemeClr val="lt1"/>
              </a:buClr>
              <a:buSzPct val="108108"/>
              <a:buChar char="•"/>
            </a:pPr>
            <a:r>
              <a:rPr lang="en-US" b="0">
                <a:latin typeface="Corbel"/>
                <a:ea typeface="Corbel"/>
                <a:cs typeface="Corbel"/>
                <a:sym typeface="Corbel"/>
              </a:rPr>
              <a:t>Handles allegations involving students.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838200" y="2362200"/>
            <a:ext cx="10515600" cy="28527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a:latin typeface="Corbel"/>
                <a:ea typeface="Corbel"/>
                <a:cs typeface="Corbel"/>
                <a:sym typeface="Corbel"/>
              </a:rPr>
              <a:t>Section 1</a:t>
            </a:r>
            <a:endParaRPr>
              <a:latin typeface="Corbel"/>
              <a:ea typeface="Corbel"/>
              <a:cs typeface="Corbel"/>
              <a:sym typeface="Corbel"/>
            </a:endParaRPr>
          </a:p>
        </p:txBody>
      </p:sp>
      <p:sp>
        <p:nvSpPr>
          <p:cNvPr id="96" name="Google Shape;96;p3"/>
          <p:cNvSpPr txBox="1">
            <a:spLocks noGrp="1"/>
          </p:cNvSpPr>
          <p:nvPr>
            <p:ph type="body" idx="1"/>
          </p:nvPr>
        </p:nvSpPr>
        <p:spPr>
          <a:xfrm>
            <a:off x="609600" y="4087065"/>
            <a:ext cx="4419600" cy="95081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987D47"/>
              </a:buClr>
              <a:buSzPts val="3200"/>
              <a:buNone/>
            </a:pPr>
            <a:r>
              <a:rPr lang="en-US" sz="4000">
                <a:latin typeface="Corbel"/>
                <a:ea typeface="Corbel"/>
                <a:cs typeface="Corbel"/>
                <a:sym typeface="Corbel"/>
              </a:rPr>
              <a:t>Meet the Team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Victim Rights</a:t>
            </a:r>
            <a:endParaRPr/>
          </a:p>
        </p:txBody>
      </p:sp>
      <p:sp>
        <p:nvSpPr>
          <p:cNvPr id="278" name="Google Shape;27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When a student or employee reports to Harding University that the student or employee has been a victim of sexual harassment, dating violence, domestic violence, sexual assault, or stalking, whether the offense occurred on or off campus, Harding University will provide the student or employee a written explanation of the student’s or employee’s rights and options.</a:t>
            </a:r>
            <a:endParaRPr/>
          </a:p>
          <a:p>
            <a:pPr marL="457200" lvl="0" indent="-22860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Reporting Crime</a:t>
            </a:r>
            <a:endParaRPr/>
          </a:p>
        </p:txBody>
      </p:sp>
      <p:sp>
        <p:nvSpPr>
          <p:cNvPr id="284" name="Google Shape;284;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457200" lvl="0" indent="-457200" algn="l" rtl="0">
              <a:lnSpc>
                <a:spcPct val="90000"/>
              </a:lnSpc>
              <a:spcBef>
                <a:spcPts val="1000"/>
              </a:spcBef>
              <a:spcAft>
                <a:spcPts val="0"/>
              </a:spcAft>
              <a:buSzPct val="142857"/>
              <a:buFont typeface="Arial"/>
              <a:buChar char="•"/>
            </a:pPr>
            <a:r>
              <a:rPr lang="en-US" b="0">
                <a:latin typeface="Corbel"/>
                <a:ea typeface="Corbel"/>
                <a:cs typeface="Corbel"/>
                <a:sym typeface="Corbel"/>
              </a:rPr>
              <a:t>The victim of Dating Violence, Domestic Violence, Sexual Assault, and Stalking has the option to:</a:t>
            </a:r>
            <a:endParaRPr/>
          </a:p>
          <a:p>
            <a:pPr marL="1828800" lvl="3" indent="-381000" algn="l" rtl="0">
              <a:lnSpc>
                <a:spcPct val="90000"/>
              </a:lnSpc>
              <a:spcBef>
                <a:spcPts val="500"/>
              </a:spcBef>
              <a:spcAft>
                <a:spcPts val="0"/>
              </a:spcAft>
              <a:buSzPct val="142857"/>
              <a:buChar char="•"/>
            </a:pPr>
            <a:r>
              <a:rPr lang="en-US" b="0">
                <a:latin typeface="Corbel"/>
                <a:ea typeface="Corbel"/>
                <a:cs typeface="Corbel"/>
                <a:sym typeface="Corbel"/>
              </a:rPr>
              <a:t>Decline to notify law enforcement authorities.</a:t>
            </a:r>
            <a:endParaRPr/>
          </a:p>
          <a:p>
            <a:pPr marL="1828800" lvl="3" indent="-381000" algn="l" rtl="0">
              <a:lnSpc>
                <a:spcPct val="90000"/>
              </a:lnSpc>
              <a:spcBef>
                <a:spcPts val="500"/>
              </a:spcBef>
              <a:spcAft>
                <a:spcPts val="0"/>
              </a:spcAft>
              <a:buSzPct val="142857"/>
              <a:buChar char="•"/>
            </a:pPr>
            <a:r>
              <a:rPr lang="en-US" b="0">
                <a:latin typeface="Corbel"/>
                <a:ea typeface="Corbel"/>
                <a:cs typeface="Corbel"/>
                <a:sym typeface="Corbel"/>
              </a:rPr>
              <a:t>Notify law enforcement authorities themselves of the crime (by contacting the Searcy Police Department for incidents occurring within city limits or another law enforcement agency as appropriate).</a:t>
            </a:r>
            <a:endParaRPr/>
          </a:p>
          <a:p>
            <a:pPr marL="1828800" lvl="3" indent="-381000" algn="l" rtl="0">
              <a:lnSpc>
                <a:spcPct val="90000"/>
              </a:lnSpc>
              <a:spcBef>
                <a:spcPts val="500"/>
              </a:spcBef>
              <a:spcAft>
                <a:spcPts val="0"/>
              </a:spcAft>
              <a:buSzPct val="142857"/>
              <a:buChar char="•"/>
            </a:pPr>
            <a:r>
              <a:rPr lang="en-US" b="0">
                <a:latin typeface="Corbel"/>
                <a:ea typeface="Corbel"/>
                <a:cs typeface="Corbel"/>
                <a:sym typeface="Corbel"/>
              </a:rPr>
              <a:t>Be assisted by Harding University officials in contacting local authorities of the crime if the victim so chooses. </a:t>
            </a:r>
            <a:endParaRPr/>
          </a:p>
          <a:p>
            <a:pPr marL="1828800" lvl="3" indent="-381000" algn="l" rtl="0">
              <a:lnSpc>
                <a:spcPct val="90000"/>
              </a:lnSpc>
              <a:spcBef>
                <a:spcPts val="500"/>
              </a:spcBef>
              <a:spcAft>
                <a:spcPts val="0"/>
              </a:spcAft>
              <a:buSzPct val="142857"/>
              <a:buChar char="•"/>
            </a:pPr>
            <a:r>
              <a:rPr lang="en-US" b="0">
                <a:latin typeface="Corbel"/>
                <a:ea typeface="Corbel"/>
                <a:cs typeface="Corbel"/>
                <a:sym typeface="Corbel"/>
              </a:rPr>
              <a:t>The incident may be reported to law enforcement personnel with the victim retaining the option of pressing charges immediately, at a later date, or not at all. The filing of criminal or civil charges against the alleged offender will not preclude disciplinary action on the part of the University, if the alleged offender is a student.</a:t>
            </a:r>
            <a:endParaRPr/>
          </a:p>
          <a:p>
            <a:pPr marL="457200" lvl="0" indent="-457200" algn="l" rtl="0">
              <a:lnSpc>
                <a:spcPct val="90000"/>
              </a:lnSpc>
              <a:spcBef>
                <a:spcPts val="1000"/>
              </a:spcBef>
              <a:spcAft>
                <a:spcPts val="0"/>
              </a:spcAft>
              <a:buSzPct val="142857"/>
              <a:buFont typeface="Arial"/>
              <a:buChar char="•"/>
            </a:pPr>
            <a:r>
              <a:rPr lang="en-US" b="0">
                <a:latin typeface="Corbel"/>
                <a:ea typeface="Corbel"/>
                <a:cs typeface="Corbel"/>
                <a:sym typeface="Corbel"/>
              </a:rPr>
              <a:t>Harding University will assist a victim who has obtained an order of protection, no contact order, restraining order or similar lawful orders issued by a criminal, civil, or tribal court. Public Safety will also assist the victim by contacting the Searcy Police Department for criminal enforcement of such an order.</a:t>
            </a:r>
            <a:endParaRPr/>
          </a:p>
          <a:p>
            <a:pPr marL="457200" lvl="0" indent="-228600" algn="l" rtl="0">
              <a:lnSpc>
                <a:spcPct val="90000"/>
              </a:lnSpc>
              <a:spcBef>
                <a:spcPts val="1000"/>
              </a:spcBef>
              <a:spcAft>
                <a:spcPts val="0"/>
              </a:spcAft>
              <a:buClr>
                <a:schemeClr val="lt1"/>
              </a:buClr>
              <a:buSzPct val="142857"/>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Arial Black"/>
              <a:buNone/>
            </a:pPr>
            <a:r>
              <a:rPr lang="en-US">
                <a:latin typeface="Corbel"/>
                <a:ea typeface="Corbel"/>
                <a:cs typeface="Corbel"/>
                <a:sym typeface="Corbel"/>
              </a:rPr>
              <a:t>Section 4</a:t>
            </a:r>
            <a:endParaRPr/>
          </a:p>
        </p:txBody>
      </p:sp>
      <p:sp>
        <p:nvSpPr>
          <p:cNvPr id="290" name="Google Shape;290;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987D47"/>
              </a:buClr>
              <a:buSzPts val="3200"/>
              <a:buNone/>
            </a:pPr>
            <a:r>
              <a:rPr lang="en-US" sz="4000">
                <a:latin typeface="Corbel"/>
                <a:ea typeface="Corbel"/>
                <a:cs typeface="Corbel"/>
                <a:sym typeface="Corbel"/>
              </a:rPr>
              <a:t>Be Informed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Consent</a:t>
            </a:r>
            <a:endParaRPr/>
          </a:p>
        </p:txBody>
      </p:sp>
      <p:sp>
        <p:nvSpPr>
          <p:cNvPr id="296" name="Google Shape;296;p33"/>
          <p:cNvSpPr txBox="1">
            <a:spLocks noGrp="1"/>
          </p:cNvSpPr>
          <p:nvPr>
            <p:ph type="body" idx="1"/>
          </p:nvPr>
        </p:nvSpPr>
        <p:spPr>
          <a:xfrm>
            <a:off x="838200" y="1825625"/>
            <a:ext cx="7010400" cy="4351338"/>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1000"/>
              </a:spcBef>
              <a:spcAft>
                <a:spcPts val="0"/>
              </a:spcAft>
              <a:buSzPts val="3600"/>
              <a:buFont typeface="Arial"/>
              <a:buChar char="•"/>
            </a:pPr>
            <a:r>
              <a:rPr lang="en-US" sz="2400" b="0">
                <a:solidFill>
                  <a:schemeClr val="lt1"/>
                </a:solidFill>
                <a:latin typeface="Corbel"/>
                <a:ea typeface="Corbel"/>
                <a:cs typeface="Corbel"/>
                <a:sym typeface="Corbel"/>
              </a:rPr>
              <a:t>Consent means words or overt actions by a person in advance clearly communicating a freely given present agreement to participate in a particular sexual contact or activity.  Words or overt actions clearly communicate consent when a reasonable person in the circumstances would believe those words or actions indicate a willingness to participate in a mutually agreed-upon sexual contact or activity.  Although consent does not need to be verbal, verbal communication is the most reliable form of asking for and obtaining consent.  It is the responsibility of the person initiating the specific sexual contact or activity to obtain consent for that contact or activity.</a:t>
            </a:r>
            <a:endParaRPr/>
          </a:p>
          <a:p>
            <a:pPr marL="457200" lvl="0" indent="-228600" algn="l" rtl="0">
              <a:lnSpc>
                <a:spcPct val="90000"/>
              </a:lnSpc>
              <a:spcBef>
                <a:spcPts val="1000"/>
              </a:spcBef>
              <a:spcAft>
                <a:spcPts val="0"/>
              </a:spcAft>
              <a:buSzPts val="3600"/>
              <a:buFont typeface="Arial"/>
              <a:buNone/>
            </a:pPr>
            <a:endParaRPr sz="2400" b="0">
              <a:solidFill>
                <a:schemeClr val="lt1"/>
              </a:solidFill>
              <a:latin typeface="Corbel"/>
              <a:ea typeface="Corbel"/>
              <a:cs typeface="Corbel"/>
              <a:sym typeface="Corbel"/>
            </a:endParaRPr>
          </a:p>
        </p:txBody>
      </p:sp>
      <p:pic>
        <p:nvPicPr>
          <p:cNvPr id="297" name="Google Shape;297;p33" descr="http://artsonline.monash.edu.au/businessdevelopment/files/2013/10/iStock-image-for-Art-Breakfast-flyer.jpg">
            <a:hlinkClick r:id="rId3"/>
          </p:cNvPr>
          <p:cNvPicPr preferRelativeResize="0"/>
          <p:nvPr/>
        </p:nvPicPr>
        <p:blipFill rotWithShape="1">
          <a:blip r:embed="rId4">
            <a:alphaModFix/>
          </a:blip>
          <a:srcRect/>
          <a:stretch/>
        </p:blipFill>
        <p:spPr>
          <a:xfrm>
            <a:off x="8001000" y="1981200"/>
            <a:ext cx="3099099" cy="32202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Consent (Cont.)</a:t>
            </a:r>
            <a:endParaRPr/>
          </a:p>
        </p:txBody>
      </p:sp>
      <p:sp>
        <p:nvSpPr>
          <p:cNvPr id="303" name="Google Shape;303;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lnSpc>
                <a:spcPct val="90000"/>
              </a:lnSpc>
              <a:spcBef>
                <a:spcPts val="1000"/>
              </a:spcBef>
              <a:spcAft>
                <a:spcPts val="0"/>
              </a:spcAft>
              <a:buClr>
                <a:schemeClr val="lt1"/>
              </a:buClr>
              <a:buSzPct val="129032"/>
              <a:buChar char="•"/>
            </a:pPr>
            <a:r>
              <a:rPr lang="en-US" b="0">
                <a:latin typeface="Corbel"/>
                <a:ea typeface="Corbel"/>
                <a:cs typeface="Corbel"/>
                <a:sym typeface="Corbel"/>
              </a:rPr>
              <a:t>Consent to one form of sexual contact or activity does not, by itself, constitute consent to any other forms of sexual contact or activity.</a:t>
            </a:r>
            <a:endParaRPr/>
          </a:p>
          <a:p>
            <a:pPr marL="457200" lvl="0" indent="-457200" algn="l" rtl="0">
              <a:lnSpc>
                <a:spcPct val="90000"/>
              </a:lnSpc>
              <a:spcBef>
                <a:spcPts val="1000"/>
              </a:spcBef>
              <a:spcAft>
                <a:spcPts val="0"/>
              </a:spcAft>
              <a:buClr>
                <a:schemeClr val="lt1"/>
              </a:buClr>
              <a:buSzPct val="129032"/>
              <a:buChar char="•"/>
            </a:pPr>
            <a:r>
              <a:rPr lang="en-US" b="0">
                <a:latin typeface="Corbel"/>
                <a:ea typeface="Corbel"/>
                <a:cs typeface="Corbel"/>
                <a:sym typeface="Corbel"/>
              </a:rPr>
              <a:t>Consent can be withdrawn at any time.  When consent is withdrawn, the sexual contact or activity for which consent was initially provided must stop.</a:t>
            </a:r>
            <a:endParaRPr/>
          </a:p>
          <a:p>
            <a:pPr marL="457200" lvl="0" indent="-457200" algn="l" rtl="0">
              <a:lnSpc>
                <a:spcPct val="90000"/>
              </a:lnSpc>
              <a:spcBef>
                <a:spcPts val="1000"/>
              </a:spcBef>
              <a:spcAft>
                <a:spcPts val="0"/>
              </a:spcAft>
              <a:buClr>
                <a:schemeClr val="lt1"/>
              </a:buClr>
              <a:buSzPct val="129032"/>
              <a:buChar char="•"/>
            </a:pPr>
            <a:r>
              <a:rPr lang="en-US" b="0">
                <a:latin typeface="Corbel"/>
                <a:ea typeface="Corbel"/>
                <a:cs typeface="Corbel"/>
                <a:sym typeface="Corbel"/>
              </a:rPr>
              <a:t>Consent is active, not passive.  Silence or the absence of resistance or saying "no," in and of themselves, cannot be interpreted as consent.</a:t>
            </a:r>
            <a:endParaRPr/>
          </a:p>
          <a:p>
            <a:pPr marL="457200" lvl="0" indent="-457200" algn="l" rtl="0">
              <a:lnSpc>
                <a:spcPct val="90000"/>
              </a:lnSpc>
              <a:spcBef>
                <a:spcPts val="1000"/>
              </a:spcBef>
              <a:spcAft>
                <a:spcPts val="0"/>
              </a:spcAft>
              <a:buClr>
                <a:schemeClr val="lt1"/>
              </a:buClr>
              <a:buSzPct val="129032"/>
              <a:buChar char="•"/>
            </a:pPr>
            <a:r>
              <a:rPr lang="en-US" b="0">
                <a:latin typeface="Corbel"/>
                <a:ea typeface="Corbel"/>
                <a:cs typeface="Corbel"/>
                <a:sym typeface="Corbel"/>
              </a:rPr>
              <a:t>Whether an individual actively and willingly participates in conduct may be a factor in determining whether there was consent.</a:t>
            </a:r>
            <a:endParaRPr/>
          </a:p>
          <a:p>
            <a:pPr marL="457200" lvl="0" indent="-228600" algn="l" rtl="0">
              <a:lnSpc>
                <a:spcPct val="90000"/>
              </a:lnSpc>
              <a:spcBef>
                <a:spcPts val="1000"/>
              </a:spcBef>
              <a:spcAft>
                <a:spcPts val="0"/>
              </a:spcAft>
              <a:buClr>
                <a:schemeClr val="lt1"/>
              </a:buClr>
              <a:buSzPct val="129032"/>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Consent (Cont.)</a:t>
            </a:r>
            <a:endParaRPr/>
          </a:p>
        </p:txBody>
      </p:sp>
      <p:sp>
        <p:nvSpPr>
          <p:cNvPr id="309" name="Google Shape;309;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lnSpc>
                <a:spcPct val="90000"/>
              </a:lnSpc>
              <a:spcBef>
                <a:spcPts val="1000"/>
              </a:spcBef>
              <a:spcAft>
                <a:spcPts val="0"/>
              </a:spcAft>
              <a:buClr>
                <a:schemeClr val="lt1"/>
              </a:buClr>
              <a:buSzPct val="129032"/>
              <a:buChar char="•"/>
            </a:pPr>
            <a:r>
              <a:rPr lang="en-US" b="0">
                <a:latin typeface="Corbel"/>
                <a:ea typeface="Corbel"/>
                <a:cs typeface="Corbel"/>
                <a:sym typeface="Corbel"/>
              </a:rPr>
              <a:t>Previous relationships or previous consents do not, by themselves, constitute consent to future sexual contact or activity.  In cases of prior relationships, the manner and nature of prior communications between the parties and the context of the relationship may be factors in determining whether there was consent.</a:t>
            </a:r>
            <a:endParaRPr/>
          </a:p>
          <a:p>
            <a:pPr marL="457200" lvl="0" indent="-457200" algn="l" rtl="0">
              <a:lnSpc>
                <a:spcPct val="90000"/>
              </a:lnSpc>
              <a:spcBef>
                <a:spcPts val="1000"/>
              </a:spcBef>
              <a:spcAft>
                <a:spcPts val="0"/>
              </a:spcAft>
              <a:buClr>
                <a:schemeClr val="lt1"/>
              </a:buClr>
              <a:buSzPct val="129032"/>
              <a:buChar char="•"/>
            </a:pPr>
            <a:r>
              <a:rPr lang="en-US" b="0">
                <a:latin typeface="Corbel"/>
                <a:ea typeface="Corbel"/>
                <a:cs typeface="Corbel"/>
                <a:sym typeface="Corbel"/>
              </a:rPr>
              <a:t>An existing sexual, romantic, or marital relationship does not, by itself, constitute consent.</a:t>
            </a:r>
            <a:endParaRPr/>
          </a:p>
          <a:p>
            <a:pPr marL="457200" lvl="0" indent="-457200" algn="l" rtl="0">
              <a:lnSpc>
                <a:spcPct val="90000"/>
              </a:lnSpc>
              <a:spcBef>
                <a:spcPts val="1000"/>
              </a:spcBef>
              <a:spcAft>
                <a:spcPts val="0"/>
              </a:spcAft>
              <a:buClr>
                <a:schemeClr val="lt1"/>
              </a:buClr>
              <a:buSzPct val="129032"/>
              <a:buChar char="•"/>
            </a:pPr>
            <a:r>
              <a:rPr lang="en-US" b="0">
                <a:latin typeface="Corbel"/>
                <a:ea typeface="Corbel"/>
                <a:cs typeface="Corbel"/>
                <a:sym typeface="Corbel"/>
              </a:rPr>
              <a:t>Prior sexual activity with other individuals does not imply consent.</a:t>
            </a:r>
            <a:endParaRPr/>
          </a:p>
          <a:p>
            <a:pPr marL="457200" lvl="0" indent="-457200" algn="l" rtl="0">
              <a:lnSpc>
                <a:spcPct val="90000"/>
              </a:lnSpc>
              <a:spcBef>
                <a:spcPts val="1000"/>
              </a:spcBef>
              <a:spcAft>
                <a:spcPts val="0"/>
              </a:spcAft>
              <a:buClr>
                <a:schemeClr val="lt1"/>
              </a:buClr>
              <a:buSzPct val="129032"/>
              <a:buChar char="•"/>
            </a:pPr>
            <a:r>
              <a:rPr lang="en-US" b="0">
                <a:latin typeface="Corbel"/>
                <a:ea typeface="Corbel"/>
                <a:cs typeface="Corbel"/>
                <a:sym typeface="Corbel"/>
              </a:rPr>
              <a:t>Consent cannot be procured, expressly or implicitly, by use of force, intimidation, threats, or coercion, as that term is defined below.</a:t>
            </a:r>
            <a:endParaRPr/>
          </a:p>
          <a:p>
            <a:pPr marL="457200" lvl="0" indent="-228600" algn="l" rtl="0">
              <a:lnSpc>
                <a:spcPct val="90000"/>
              </a:lnSpc>
              <a:spcBef>
                <a:spcPts val="1000"/>
              </a:spcBef>
              <a:spcAft>
                <a:spcPts val="0"/>
              </a:spcAft>
              <a:buClr>
                <a:schemeClr val="lt1"/>
              </a:buClr>
              <a:buSzPct val="129032"/>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Consent (Cont.)</a:t>
            </a:r>
            <a:endParaRPr/>
          </a:p>
        </p:txBody>
      </p:sp>
      <p:sp>
        <p:nvSpPr>
          <p:cNvPr id="315" name="Google Shape;315;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An individual known to be—or who should be known to be—incapacitated, as defined below, cannot consent to sexual contact or activity initiated by another individual.</a:t>
            </a:r>
            <a:endParaRPr/>
          </a:p>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Use of alcohol or other drugs will never function to excuse behavior that violates the Title IX Miscoduct Policy.</a:t>
            </a:r>
            <a:endParaRPr/>
          </a:p>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Consent can only be given if one is of legal age.  In Arkansas, the legal age of consent is 16.</a:t>
            </a:r>
            <a:endParaRPr/>
          </a:p>
          <a:p>
            <a:pPr marL="457200" lvl="0" indent="-22860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Consent (Cont.)</a:t>
            </a:r>
            <a:endParaRPr/>
          </a:p>
        </p:txBody>
      </p:sp>
      <p:sp>
        <p:nvSpPr>
          <p:cNvPr id="321" name="Google Shape;32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Coercion is conduct or intimidation that would compel an individual to do something against their will by:</a:t>
            </a:r>
            <a:endParaRPr/>
          </a:p>
          <a:p>
            <a:pPr marL="482600" lvl="1" indent="0" algn="l" rtl="0">
              <a:lnSpc>
                <a:spcPct val="90000"/>
              </a:lnSpc>
              <a:spcBef>
                <a:spcPts val="500"/>
              </a:spcBef>
              <a:spcAft>
                <a:spcPts val="0"/>
              </a:spcAft>
              <a:buSzPts val="3200"/>
              <a:buNone/>
            </a:pPr>
            <a:r>
              <a:rPr lang="en-US" sz="2400" b="0">
                <a:latin typeface="Corbel"/>
                <a:ea typeface="Corbel"/>
                <a:cs typeface="Corbel"/>
                <a:sym typeface="Corbel"/>
              </a:rPr>
              <a:t>	(1) the use of physical force, </a:t>
            </a:r>
            <a:endParaRPr/>
          </a:p>
          <a:p>
            <a:pPr marL="482600" lvl="1" indent="0" algn="l" rtl="0">
              <a:lnSpc>
                <a:spcPct val="90000"/>
              </a:lnSpc>
              <a:spcBef>
                <a:spcPts val="500"/>
              </a:spcBef>
              <a:spcAft>
                <a:spcPts val="0"/>
              </a:spcAft>
              <a:buSzPts val="3200"/>
              <a:buNone/>
            </a:pPr>
            <a:r>
              <a:rPr lang="en-US" sz="2400" b="0">
                <a:latin typeface="Corbel"/>
                <a:ea typeface="Corbel"/>
                <a:cs typeface="Corbel"/>
                <a:sym typeface="Corbel"/>
              </a:rPr>
              <a:t>	(2) threats of severely damaging consequences, or </a:t>
            </a:r>
            <a:endParaRPr/>
          </a:p>
          <a:p>
            <a:pPr marL="482600" lvl="1" indent="0" algn="l" rtl="0">
              <a:lnSpc>
                <a:spcPct val="90000"/>
              </a:lnSpc>
              <a:spcBef>
                <a:spcPts val="500"/>
              </a:spcBef>
              <a:spcAft>
                <a:spcPts val="0"/>
              </a:spcAft>
              <a:buSzPts val="3200"/>
              <a:buNone/>
            </a:pPr>
            <a:r>
              <a:rPr lang="en-US" sz="2400" b="0">
                <a:latin typeface="Corbel"/>
                <a:ea typeface="Corbel"/>
                <a:cs typeface="Corbel"/>
                <a:sym typeface="Corbel"/>
              </a:rPr>
              <a:t>	(3) pressure that would reasonably place an individual in fear of severely 		damaging consequences.  </a:t>
            </a:r>
            <a:endParaRPr/>
          </a:p>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Coercion is more than an effort to persuade or attract another person to engage in sexual activity.  Coercive behavior differs from seductive behavior based on the degree and type of pressure someone uses to obtain consent from another.</a:t>
            </a:r>
            <a:endParaRPr/>
          </a:p>
          <a:p>
            <a:pPr marL="457200" lvl="0" indent="-22860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Consent (Cont.)</a:t>
            </a:r>
            <a:endParaRPr/>
          </a:p>
        </p:txBody>
      </p:sp>
      <p:sp>
        <p:nvSpPr>
          <p:cNvPr id="327" name="Google Shape;327;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55000" lnSpcReduction="20000"/>
          </a:bodyPr>
          <a:lstStyle/>
          <a:p>
            <a:pPr marL="457200" lvl="0" indent="-457200" algn="l" rtl="0">
              <a:lnSpc>
                <a:spcPct val="90000"/>
              </a:lnSpc>
              <a:spcBef>
                <a:spcPts val="1000"/>
              </a:spcBef>
              <a:spcAft>
                <a:spcPts val="0"/>
              </a:spcAft>
              <a:buClr>
                <a:schemeClr val="lt1"/>
              </a:buClr>
              <a:buSzPct val="181818"/>
              <a:buChar char="•"/>
            </a:pPr>
            <a:r>
              <a:rPr lang="en-US" b="0">
                <a:latin typeface="Corbel"/>
                <a:ea typeface="Corbel"/>
                <a:cs typeface="Corbel"/>
                <a:sym typeface="Corbel"/>
              </a:rPr>
              <a:t>Incapacitation is the physical and/or mental inability to understand the fact, nature, or extent of the sexual situation.  Incapacitation may result from mental or physical disability, sleep, unconsciousness, involuntary physical restraint, or from the influence of drugs or alcohol.  With respect to incapacitation due to the ingestion of alcohol or other drugs, incapacitation requires more than being under the influence of alcohol or other drugs; a person is not incapacitated just because they have been drinking or using other drugs.  Where alcohol and other drugs are involved, incapacitation is determined based on the facts and circumstances of the particular situation, looking at whether the individual was able to understand the fact, nature, or extent of the sexual situation; whether the individual was able to communicate decisions regarding consent, non-consent, or the withdrawal of consent; and whether such condition was known or reasonably should have been known to the respondent or a reasonable, sober person in the respondent’s position.  </a:t>
            </a:r>
            <a:endParaRPr/>
          </a:p>
          <a:p>
            <a:pPr marL="457200" lvl="0" indent="-457200" algn="l" rtl="0">
              <a:lnSpc>
                <a:spcPct val="90000"/>
              </a:lnSpc>
              <a:spcBef>
                <a:spcPts val="1000"/>
              </a:spcBef>
              <a:spcAft>
                <a:spcPts val="0"/>
              </a:spcAft>
              <a:buClr>
                <a:schemeClr val="lt1"/>
              </a:buClr>
              <a:buSzPct val="181818"/>
              <a:buChar char="•"/>
            </a:pPr>
            <a:r>
              <a:rPr lang="en-US" b="0">
                <a:latin typeface="Corbel"/>
                <a:ea typeface="Corbel"/>
                <a:cs typeface="Corbel"/>
                <a:sym typeface="Corbel"/>
              </a:rPr>
              <a:t>Use of drugs or alcohol by the respondent is not a defense against allegations of Sex Discrimination.  Regardless of their own level of intoxication, individuals who are initiating sexual contact are always responsible for obtaining consent before proceeding with sexual activity.</a:t>
            </a:r>
            <a:endParaRPr/>
          </a:p>
          <a:p>
            <a:pPr marL="457200" lvl="0" indent="-228600" algn="l" rtl="0">
              <a:lnSpc>
                <a:spcPct val="90000"/>
              </a:lnSpc>
              <a:spcBef>
                <a:spcPts val="1000"/>
              </a:spcBef>
              <a:spcAft>
                <a:spcPts val="0"/>
              </a:spcAft>
              <a:buClr>
                <a:schemeClr val="lt1"/>
              </a:buClr>
              <a:buSzPct val="181818"/>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Consent (Cont.)</a:t>
            </a:r>
            <a:endParaRPr/>
          </a:p>
        </p:txBody>
      </p:sp>
      <p:sp>
        <p:nvSpPr>
          <p:cNvPr id="334" name="Google Shape;334;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285750" lvl="0" indent="0" algn="l" rtl="0">
              <a:lnSpc>
                <a:spcPct val="90000"/>
              </a:lnSpc>
              <a:spcBef>
                <a:spcPts val="0"/>
              </a:spcBef>
              <a:spcAft>
                <a:spcPts val="0"/>
              </a:spcAft>
              <a:buSzPts val="1000"/>
              <a:buNone/>
            </a:pPr>
            <a:r>
              <a:rPr lang="en-US" b="0">
                <a:solidFill>
                  <a:schemeClr val="lt1"/>
                </a:solidFill>
                <a:latin typeface="Corbel"/>
                <a:ea typeface="Corbel"/>
                <a:cs typeface="Corbel"/>
                <a:sym typeface="Corbel"/>
              </a:rPr>
              <a:t>Examples of Consent:</a:t>
            </a:r>
            <a:endParaRPr/>
          </a:p>
          <a:p>
            <a:pPr marL="800100" marR="285750" lvl="1" indent="-342900" algn="l" rtl="0">
              <a:lnSpc>
                <a:spcPct val="90000"/>
              </a:lnSpc>
              <a:spcBef>
                <a:spcPts val="0"/>
              </a:spcBef>
              <a:spcAft>
                <a:spcPts val="0"/>
              </a:spcAft>
              <a:buSzPts val="1000"/>
              <a:buFont typeface="Noto Sans Symbols"/>
              <a:buChar char="∙"/>
            </a:pPr>
            <a:r>
              <a:rPr lang="en-US" sz="1800" b="0">
                <a:solidFill>
                  <a:schemeClr val="lt1"/>
                </a:solidFill>
                <a:latin typeface="Corbel"/>
                <a:ea typeface="Corbel"/>
                <a:cs typeface="Corbel"/>
                <a:sym typeface="Corbel"/>
              </a:rPr>
              <a:t>Asking permission before you change the type or degree of sexual activity with phrases like “Is this OK?”</a:t>
            </a:r>
            <a:endParaRPr/>
          </a:p>
          <a:p>
            <a:pPr marL="800100" marR="285750" lvl="1" indent="-342900" algn="l" rtl="0">
              <a:lnSpc>
                <a:spcPct val="90000"/>
              </a:lnSpc>
              <a:spcBef>
                <a:spcPts val="0"/>
              </a:spcBef>
              <a:spcAft>
                <a:spcPts val="0"/>
              </a:spcAft>
              <a:buSzPts val="1000"/>
              <a:buFont typeface="Noto Sans Symbols"/>
              <a:buChar char="∙"/>
            </a:pPr>
            <a:r>
              <a:rPr lang="en-US" sz="1800" b="0">
                <a:solidFill>
                  <a:schemeClr val="lt1"/>
                </a:solidFill>
                <a:latin typeface="Corbel"/>
                <a:ea typeface="Corbel"/>
                <a:cs typeface="Corbel"/>
                <a:sym typeface="Corbel"/>
              </a:rPr>
              <a:t>Confirming that there is reciprocal interest before initiating any physical touch.</a:t>
            </a:r>
            <a:endParaRPr/>
          </a:p>
          <a:p>
            <a:pPr marL="800100" marR="285750" lvl="1" indent="-342900" algn="l" rtl="0">
              <a:lnSpc>
                <a:spcPct val="90000"/>
              </a:lnSpc>
              <a:spcBef>
                <a:spcPts val="0"/>
              </a:spcBef>
              <a:spcAft>
                <a:spcPts val="0"/>
              </a:spcAft>
              <a:buSzPts val="1000"/>
              <a:buFont typeface="Noto Sans Symbols"/>
              <a:buChar char="∙"/>
            </a:pPr>
            <a:r>
              <a:rPr lang="en-US" sz="1800" b="0">
                <a:solidFill>
                  <a:schemeClr val="lt1"/>
                </a:solidFill>
                <a:latin typeface="Corbel"/>
                <a:ea typeface="Corbel"/>
                <a:cs typeface="Corbel"/>
                <a:sym typeface="Corbel"/>
              </a:rPr>
              <a:t>Letting your partner know that you can stop at any time.</a:t>
            </a:r>
            <a:endParaRPr/>
          </a:p>
          <a:p>
            <a:pPr marL="800100" marR="285750" lvl="1" indent="-342900" algn="l" rtl="0">
              <a:lnSpc>
                <a:spcPct val="90000"/>
              </a:lnSpc>
              <a:spcBef>
                <a:spcPts val="0"/>
              </a:spcBef>
              <a:spcAft>
                <a:spcPts val="0"/>
              </a:spcAft>
              <a:buSzPts val="1000"/>
              <a:buFont typeface="Noto Sans Symbols"/>
              <a:buChar char="∙"/>
            </a:pPr>
            <a:r>
              <a:rPr lang="en-US" sz="1800" b="0">
                <a:solidFill>
                  <a:schemeClr val="lt1"/>
                </a:solidFill>
                <a:latin typeface="Corbel"/>
                <a:ea typeface="Corbel"/>
                <a:cs typeface="Corbel"/>
                <a:sym typeface="Corbel"/>
              </a:rPr>
              <a:t>Periodically checking in with your partner, such as asking “Is this still okay?”</a:t>
            </a:r>
            <a:endParaRPr/>
          </a:p>
          <a:p>
            <a:pPr marL="800100" marR="285750" lvl="1" indent="-342900" algn="l" rtl="0">
              <a:lnSpc>
                <a:spcPct val="90000"/>
              </a:lnSpc>
              <a:spcBef>
                <a:spcPts val="0"/>
              </a:spcBef>
              <a:spcAft>
                <a:spcPts val="0"/>
              </a:spcAft>
              <a:buSzPts val="1000"/>
              <a:buFont typeface="Noto Sans Symbols"/>
              <a:buChar char="∙"/>
            </a:pPr>
            <a:r>
              <a:rPr lang="en-US" sz="1800" b="0">
                <a:solidFill>
                  <a:schemeClr val="lt1"/>
                </a:solidFill>
                <a:latin typeface="Corbel"/>
                <a:ea typeface="Corbel"/>
                <a:cs typeface="Corbel"/>
                <a:sym typeface="Corbel"/>
              </a:rPr>
              <a:t>Providing positive feedback when you’re comfortable with an activity.</a:t>
            </a:r>
            <a:endParaRPr/>
          </a:p>
          <a:p>
            <a:pPr marL="800100" marR="285750" lvl="1" indent="-342900" algn="l" rtl="0">
              <a:lnSpc>
                <a:spcPct val="90000"/>
              </a:lnSpc>
              <a:spcBef>
                <a:spcPts val="0"/>
              </a:spcBef>
              <a:spcAft>
                <a:spcPts val="0"/>
              </a:spcAft>
              <a:buSzPts val="1000"/>
              <a:buFont typeface="Noto Sans Symbols"/>
              <a:buChar char="∙"/>
            </a:pPr>
            <a:r>
              <a:rPr lang="en-US" sz="1800" b="0">
                <a:solidFill>
                  <a:schemeClr val="lt1"/>
                </a:solidFill>
                <a:latin typeface="Corbel"/>
                <a:ea typeface="Corbel"/>
                <a:cs typeface="Corbel"/>
                <a:sym typeface="Corbel"/>
              </a:rPr>
              <a:t>Explicitly agreeing to certain activities, either by saying “yes” or another affirmative statement, like “I’m open to trying.”</a:t>
            </a:r>
            <a:endParaRPr/>
          </a:p>
          <a:p>
            <a:pPr marL="800100" marR="285750" lvl="1" indent="-342900" algn="l" rtl="0">
              <a:lnSpc>
                <a:spcPct val="90000"/>
              </a:lnSpc>
              <a:spcBef>
                <a:spcPts val="0"/>
              </a:spcBef>
              <a:spcAft>
                <a:spcPts val="0"/>
              </a:spcAft>
              <a:buSzPts val="1000"/>
              <a:buFont typeface="Noto Sans Symbols"/>
              <a:buChar char="∙"/>
            </a:pPr>
            <a:r>
              <a:rPr lang="en-US" sz="1800" b="0">
                <a:solidFill>
                  <a:schemeClr val="lt1"/>
                </a:solidFill>
                <a:latin typeface="Corbel"/>
                <a:ea typeface="Corbel"/>
                <a:cs typeface="Corbel"/>
                <a:sym typeface="Corbel"/>
              </a:rPr>
              <a:t>Using physical cues to let the other person know you’re comfortable taking things to the next level.</a:t>
            </a:r>
            <a:endParaRPr/>
          </a:p>
          <a:p>
            <a:pPr marL="800100" marR="285750" lvl="1" indent="-279400" algn="l" rtl="0">
              <a:lnSpc>
                <a:spcPct val="90000"/>
              </a:lnSpc>
              <a:spcBef>
                <a:spcPts val="0"/>
              </a:spcBef>
              <a:spcAft>
                <a:spcPts val="0"/>
              </a:spcAft>
              <a:buSzPts val="1000"/>
              <a:buFont typeface="Noto Sans Symbols"/>
              <a:buNone/>
            </a:pPr>
            <a:endParaRPr sz="1400" b="0">
              <a:solidFill>
                <a:schemeClr val="lt1"/>
              </a:solidFill>
              <a:latin typeface="Corbel"/>
              <a:ea typeface="Corbel"/>
              <a:cs typeface="Corbel"/>
              <a:sym typeface="Corbel"/>
            </a:endParaRPr>
          </a:p>
          <a:p>
            <a:pPr marL="800100" marR="285750" lvl="1" indent="-279400" algn="l" rtl="0">
              <a:lnSpc>
                <a:spcPct val="90000"/>
              </a:lnSpc>
              <a:spcBef>
                <a:spcPts val="0"/>
              </a:spcBef>
              <a:spcAft>
                <a:spcPts val="0"/>
              </a:spcAft>
              <a:buSzPts val="1000"/>
              <a:buFont typeface="Noto Sans Symbols"/>
              <a:buNone/>
            </a:pPr>
            <a:endParaRPr sz="1400" b="0">
              <a:solidFill>
                <a:schemeClr val="lt1"/>
              </a:solidFill>
              <a:latin typeface="Corbel"/>
              <a:ea typeface="Corbel"/>
              <a:cs typeface="Corbel"/>
              <a:sym typeface="Corbel"/>
            </a:endParaRPr>
          </a:p>
          <a:p>
            <a:pPr marL="800100" marR="285750" lvl="1" indent="-279400" algn="l" rtl="0">
              <a:lnSpc>
                <a:spcPct val="90000"/>
              </a:lnSpc>
              <a:spcBef>
                <a:spcPts val="0"/>
              </a:spcBef>
              <a:spcAft>
                <a:spcPts val="0"/>
              </a:spcAft>
              <a:buSzPts val="1000"/>
              <a:buFont typeface="Noto Sans Symbols"/>
              <a:buNone/>
            </a:pPr>
            <a:endParaRPr sz="1400" b="0">
              <a:solidFill>
                <a:schemeClr val="lt1"/>
              </a:solidFill>
              <a:latin typeface="Corbel"/>
              <a:ea typeface="Corbel"/>
              <a:cs typeface="Corbel"/>
              <a:sym typeface="Corbel"/>
            </a:endParaRPr>
          </a:p>
          <a:p>
            <a:pPr marL="800100" marR="285750" lvl="1" indent="-279400" algn="l" rtl="0">
              <a:lnSpc>
                <a:spcPct val="90000"/>
              </a:lnSpc>
              <a:spcBef>
                <a:spcPts val="0"/>
              </a:spcBef>
              <a:spcAft>
                <a:spcPts val="0"/>
              </a:spcAft>
              <a:buSzPts val="1000"/>
              <a:buFont typeface="Noto Sans Symbols"/>
              <a:buNone/>
            </a:pPr>
            <a:endParaRPr sz="1400" b="0">
              <a:solidFill>
                <a:schemeClr val="lt1"/>
              </a:solidFill>
              <a:latin typeface="Corbel"/>
              <a:ea typeface="Corbel"/>
              <a:cs typeface="Corbel"/>
              <a:sym typeface="Corbel"/>
            </a:endParaRPr>
          </a:p>
          <a:p>
            <a:pPr marL="800100" marR="285750" lvl="1" indent="-279400" algn="l" rtl="0">
              <a:lnSpc>
                <a:spcPct val="90000"/>
              </a:lnSpc>
              <a:spcBef>
                <a:spcPts val="0"/>
              </a:spcBef>
              <a:spcAft>
                <a:spcPts val="0"/>
              </a:spcAft>
              <a:buSzPts val="1000"/>
              <a:buFont typeface="Noto Sans Symbols"/>
              <a:buNone/>
            </a:pPr>
            <a:endParaRPr sz="1400" b="0">
              <a:solidFill>
                <a:schemeClr val="lt1"/>
              </a:solidFill>
              <a:latin typeface="Corbel"/>
              <a:ea typeface="Corbel"/>
              <a:cs typeface="Corbel"/>
              <a:sym typeface="Corbel"/>
            </a:endParaRPr>
          </a:p>
          <a:p>
            <a:pPr marL="800100" marR="285750" lvl="1" indent="-279400" algn="l" rtl="0">
              <a:lnSpc>
                <a:spcPct val="90000"/>
              </a:lnSpc>
              <a:spcBef>
                <a:spcPts val="0"/>
              </a:spcBef>
              <a:spcAft>
                <a:spcPts val="0"/>
              </a:spcAft>
              <a:buSzPts val="1000"/>
              <a:buFont typeface="Noto Sans Symbols"/>
              <a:buNone/>
            </a:pPr>
            <a:endParaRPr sz="1400">
              <a:solidFill>
                <a:srgbClr val="333333"/>
              </a:solidFill>
            </a:endParaRPr>
          </a:p>
          <a:p>
            <a:pPr marL="800100" marR="285750" lvl="1" indent="-279400" algn="l" rtl="0">
              <a:lnSpc>
                <a:spcPct val="90000"/>
              </a:lnSpc>
              <a:spcBef>
                <a:spcPts val="0"/>
              </a:spcBef>
              <a:spcAft>
                <a:spcPts val="0"/>
              </a:spcAft>
              <a:buSzPts val="1000"/>
              <a:buFont typeface="Noto Sans Symbols"/>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Robin Maynard- Chief Legal and Compliance Officer</a:t>
            </a:r>
            <a:endParaRPr/>
          </a:p>
        </p:txBody>
      </p:sp>
      <p:sp>
        <p:nvSpPr>
          <p:cNvPr id="103" name="Google Shape;103;p4"/>
          <p:cNvSpPr txBox="1"/>
          <p:nvPr/>
        </p:nvSpPr>
        <p:spPr>
          <a:xfrm>
            <a:off x="4686300" y="1900518"/>
            <a:ext cx="4191000" cy="47397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orbel"/>
                <a:ea typeface="Corbel"/>
                <a:cs typeface="Corbel"/>
                <a:sym typeface="Corbel"/>
              </a:rPr>
              <a:t>Welcome to Title IX training! I am Robin Maynard, a new Harding employee. Beginning on September 23</a:t>
            </a:r>
            <a:r>
              <a:rPr lang="en-US" sz="1800" b="0" i="0" u="none" strike="noStrike" cap="none" baseline="30000">
                <a:solidFill>
                  <a:schemeClr val="lt1"/>
                </a:solidFill>
                <a:latin typeface="Corbel"/>
                <a:ea typeface="Corbel"/>
                <a:cs typeface="Corbel"/>
                <a:sym typeface="Corbel"/>
              </a:rPr>
              <a:t>rd</a:t>
            </a:r>
            <a:r>
              <a:rPr lang="en-US" sz="1800" b="0" i="0" u="none" strike="noStrike" cap="none">
                <a:solidFill>
                  <a:schemeClr val="lt1"/>
                </a:solidFill>
                <a:latin typeface="Corbel"/>
                <a:ea typeface="Corbel"/>
                <a:cs typeface="Corbel"/>
                <a:sym typeface="Corbel"/>
              </a:rPr>
              <a:t>, I will assume the role of Chief Legal and Compliance Officer for Harding University.</a:t>
            </a:r>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These are often difficult — and not fun — topics to discuss, but they are really important to our campus culture. We wanted to introduce this training personally so you can better connect our faces with our roles. Please let any of us know if you have any questions about the content of this training or anything else related to Title IX.</a:t>
            </a:r>
            <a:endParaRPr/>
          </a:p>
          <a:p>
            <a:pPr marL="0" marR="0" lvl="0" indent="0" algn="l" rtl="0">
              <a:spcBef>
                <a:spcPts val="0"/>
              </a:spcBef>
              <a:spcAft>
                <a:spcPts val="0"/>
              </a:spcAft>
              <a:buNone/>
            </a:pPr>
            <a:br>
              <a:rPr lang="en-US"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104" name="Google Shape;104;p4"/>
          <p:cNvSpPr txBox="1"/>
          <p:nvPr/>
        </p:nvSpPr>
        <p:spPr>
          <a:xfrm>
            <a:off x="838200" y="4876800"/>
            <a:ext cx="259926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orbel"/>
                <a:ea typeface="Corbel"/>
                <a:cs typeface="Corbel"/>
                <a:sym typeface="Corbel"/>
              </a:rPr>
              <a:t>Heritage Office Suite 101</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Ph 501-279-4317</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rmaynard@harding.edu</a:t>
            </a:r>
            <a:endParaRPr/>
          </a:p>
        </p:txBody>
      </p:sp>
      <p:pic>
        <p:nvPicPr>
          <p:cNvPr id="105" name="Google Shape;105;p4"/>
          <p:cNvPicPr preferRelativeResize="0"/>
          <p:nvPr/>
        </p:nvPicPr>
        <p:blipFill rotWithShape="1">
          <a:blip r:embed="rId3">
            <a:alphaModFix/>
          </a:blip>
          <a:srcRect/>
          <a:stretch/>
        </p:blipFill>
        <p:spPr>
          <a:xfrm>
            <a:off x="838200" y="1905000"/>
            <a:ext cx="2133600" cy="276577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Consent (Cont.)</a:t>
            </a:r>
            <a:endParaRPr/>
          </a:p>
        </p:txBody>
      </p:sp>
      <p:sp>
        <p:nvSpPr>
          <p:cNvPr id="340" name="Google Shape;340;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3600"/>
              <a:buChar char="•"/>
            </a:pPr>
            <a:r>
              <a:rPr lang="en-US" sz="1800" b="0">
                <a:solidFill>
                  <a:schemeClr val="lt1"/>
                </a:solidFill>
                <a:latin typeface="Corbel"/>
                <a:ea typeface="Corbel"/>
                <a:cs typeface="Corbel"/>
                <a:sym typeface="Corbel"/>
              </a:rPr>
              <a:t>If you’re not sure that you’re getting a clear, enthusiastic yes from your partner, it is your responsibility to ask.</a:t>
            </a:r>
            <a:r>
              <a:rPr lang="en-US" sz="1800" b="0" i="1">
                <a:solidFill>
                  <a:schemeClr val="lt1"/>
                </a:solidFill>
                <a:latin typeface="Corbel"/>
                <a:ea typeface="Corbel"/>
                <a:cs typeface="Corbel"/>
                <a:sym typeface="Corbel"/>
              </a:rPr>
              <a:t> </a:t>
            </a:r>
            <a:r>
              <a:rPr lang="en-US" sz="1800" b="0">
                <a:solidFill>
                  <a:schemeClr val="lt1"/>
                </a:solidFill>
                <a:latin typeface="Corbel"/>
                <a:ea typeface="Corbel"/>
                <a:cs typeface="Corbel"/>
                <a:sym typeface="Corbel"/>
              </a:rPr>
              <a:t> You cannot assume that you have consent because someone is not physically resisting or verbally refusing sexual contact.  Consent is not to be inferred from silence, passivity, or a lack of resistance.</a:t>
            </a:r>
            <a:endParaRPr sz="1800" b="0">
              <a:solidFill>
                <a:schemeClr val="lt1"/>
              </a:solidFill>
              <a:latin typeface="Corbel"/>
              <a:ea typeface="Corbel"/>
              <a:cs typeface="Corbel"/>
              <a:sym typeface="Corbel"/>
            </a:endParaRPr>
          </a:p>
          <a:p>
            <a:pPr marL="0" lvl="0" indent="228600" algn="l" rtl="0">
              <a:lnSpc>
                <a:spcPct val="107000"/>
              </a:lnSpc>
              <a:spcBef>
                <a:spcPts val="800"/>
              </a:spcBef>
              <a:spcAft>
                <a:spcPts val="800"/>
              </a:spcAft>
              <a:buSzPts val="3600"/>
              <a:buNone/>
            </a:pPr>
            <a:endParaRPr sz="1800">
              <a:latin typeface="Calibri"/>
              <a:ea typeface="Calibri"/>
              <a:cs typeface="Calibri"/>
              <a:sym typeface="Calibri"/>
            </a:endParaRPr>
          </a:p>
        </p:txBody>
      </p:sp>
      <p:pic>
        <p:nvPicPr>
          <p:cNvPr id="341" name="Google Shape;341;p40" descr="10 Ways to Master the Art of Asking - Lewis Center for ..."/>
          <p:cNvPicPr preferRelativeResize="0"/>
          <p:nvPr/>
        </p:nvPicPr>
        <p:blipFill rotWithShape="1">
          <a:blip r:embed="rId3">
            <a:alphaModFix/>
          </a:blip>
          <a:srcRect/>
          <a:stretch/>
        </p:blipFill>
        <p:spPr>
          <a:xfrm>
            <a:off x="3810000" y="3276600"/>
            <a:ext cx="3733800" cy="28003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Confidentiality of Victims and Other Parties</a:t>
            </a:r>
            <a:endParaRPr/>
          </a:p>
        </p:txBody>
      </p:sp>
      <p:sp>
        <p:nvSpPr>
          <p:cNvPr id="348" name="Google Shape;348;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3600"/>
              <a:buFont typeface="Arial"/>
              <a:buChar char="•"/>
            </a:pPr>
            <a:r>
              <a:rPr lang="en-US" sz="2400" b="0">
                <a:latin typeface="Corbel"/>
                <a:ea typeface="Corbel"/>
                <a:cs typeface="Corbel"/>
                <a:sym typeface="Corbel"/>
              </a:rPr>
              <a:t>As defined in 42 U.S.C.  1395(a)(20), Harding University will complete any publicly available record-keeping, for purposes of Clery Act/VAWA reporting and disclosure, without the inclusion of identifying information about the victim.</a:t>
            </a:r>
            <a:endParaRPr/>
          </a:p>
          <a:p>
            <a:pPr marL="457200" lvl="0" indent="-457200" algn="l" rtl="0">
              <a:lnSpc>
                <a:spcPct val="90000"/>
              </a:lnSpc>
              <a:spcBef>
                <a:spcPts val="1000"/>
              </a:spcBef>
              <a:spcAft>
                <a:spcPts val="0"/>
              </a:spcAft>
              <a:buSzPts val="3600"/>
              <a:buFont typeface="Arial"/>
              <a:buChar char="•"/>
            </a:pPr>
            <a:r>
              <a:rPr lang="en-US" sz="2400" b="0">
                <a:latin typeface="Corbel"/>
                <a:ea typeface="Corbel"/>
                <a:cs typeface="Corbel"/>
                <a:sym typeface="Corbel"/>
              </a:rPr>
              <a:t>Harding University will maintain as confidential any accommodations or protective measures provided to the victim, to the extent that maintaining such confidentiality would not impair the ability of the institution to provide the accommodations or protective measures. </a:t>
            </a:r>
            <a:endParaRPr/>
          </a:p>
          <a:p>
            <a:pPr marL="457200" lvl="0" indent="-228600" algn="l" rtl="0">
              <a:lnSpc>
                <a:spcPct val="90000"/>
              </a:lnSpc>
              <a:spcBef>
                <a:spcPts val="1000"/>
              </a:spcBef>
              <a:spcAft>
                <a:spcPts val="0"/>
              </a:spcAft>
              <a:buClr>
                <a:schemeClr val="lt1"/>
              </a:buClr>
              <a:buSzPts val="3600"/>
              <a:buNone/>
            </a:pPr>
            <a:endParaRPr/>
          </a:p>
        </p:txBody>
      </p:sp>
      <p:pic>
        <p:nvPicPr>
          <p:cNvPr id="349" name="Google Shape;349;p41" descr="http://www.linguaplus.com/Confidential.png"/>
          <p:cNvPicPr preferRelativeResize="0"/>
          <p:nvPr/>
        </p:nvPicPr>
        <p:blipFill rotWithShape="1">
          <a:blip r:embed="rId3">
            <a:alphaModFix/>
          </a:blip>
          <a:srcRect/>
          <a:stretch/>
        </p:blipFill>
        <p:spPr>
          <a:xfrm>
            <a:off x="5638800" y="4304179"/>
            <a:ext cx="3429000" cy="25717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Arial Black"/>
              <a:buNone/>
            </a:pPr>
            <a:r>
              <a:rPr lang="en-US">
                <a:latin typeface="Corbel"/>
                <a:ea typeface="Corbel"/>
                <a:cs typeface="Corbel"/>
                <a:sym typeface="Corbel"/>
              </a:rPr>
              <a:t>Section 5</a:t>
            </a:r>
            <a:endParaRPr/>
          </a:p>
        </p:txBody>
      </p:sp>
      <p:sp>
        <p:nvSpPr>
          <p:cNvPr id="355" name="Google Shape;355;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987D47"/>
              </a:buClr>
              <a:buSzPts val="3200"/>
              <a:buNone/>
            </a:pPr>
            <a:r>
              <a:rPr lang="en-US" sz="4000">
                <a:latin typeface="Corbel"/>
                <a:ea typeface="Corbel"/>
                <a:cs typeface="Corbel"/>
                <a:sym typeface="Corbel"/>
              </a:rPr>
              <a:t>Reducing Risk</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Know the Facts</a:t>
            </a:r>
            <a:endParaRPr/>
          </a:p>
        </p:txBody>
      </p:sp>
      <p:sp>
        <p:nvSpPr>
          <p:cNvPr id="361" name="Google Shape;36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3600"/>
              <a:buFont typeface="Arial"/>
              <a:buChar char="•"/>
            </a:pPr>
            <a:r>
              <a:rPr lang="en-US" sz="1800" b="0">
                <a:latin typeface="Corbel"/>
                <a:ea typeface="Corbel"/>
                <a:cs typeface="Corbel"/>
                <a:sym typeface="Corbel"/>
              </a:rPr>
              <a:t>Approximately 20-25% of college women are projected to be victims of an attempted or completed rape during their college careers.</a:t>
            </a:r>
            <a:r>
              <a:rPr lang="en-US" sz="1800" b="0" baseline="30000">
                <a:latin typeface="Corbel"/>
                <a:ea typeface="Corbel"/>
                <a:cs typeface="Corbel"/>
                <a:sym typeface="Corbel"/>
              </a:rPr>
              <a:t>1</a:t>
            </a:r>
            <a:endParaRPr/>
          </a:p>
          <a:p>
            <a:pPr marL="457200" lvl="0" indent="-457200" algn="l" rtl="0">
              <a:lnSpc>
                <a:spcPct val="90000"/>
              </a:lnSpc>
              <a:spcBef>
                <a:spcPts val="1000"/>
              </a:spcBef>
              <a:spcAft>
                <a:spcPts val="0"/>
              </a:spcAft>
              <a:buSzPts val="3600"/>
              <a:buFont typeface="Arial"/>
              <a:buChar char="•"/>
            </a:pPr>
            <a:r>
              <a:rPr lang="en-US" sz="1800" b="0">
                <a:solidFill>
                  <a:schemeClr val="lt1"/>
                </a:solidFill>
                <a:latin typeface="Corbel"/>
                <a:ea typeface="Corbel"/>
                <a:cs typeface="Corbel"/>
                <a:sym typeface="Corbel"/>
              </a:rPr>
              <a:t>Students</a:t>
            </a:r>
            <a:r>
              <a:rPr lang="en-US" sz="1800" b="0">
                <a:latin typeface="Corbel"/>
                <a:ea typeface="Corbel"/>
                <a:cs typeface="Corbel"/>
                <a:sym typeface="Corbel"/>
              </a:rPr>
              <a:t> cannot learn in an atmosphere where they do not feel safe.</a:t>
            </a:r>
            <a:endParaRPr/>
          </a:p>
          <a:p>
            <a:pPr marL="457200" lvl="0" indent="-457200" algn="l" rtl="0">
              <a:lnSpc>
                <a:spcPct val="90000"/>
              </a:lnSpc>
              <a:spcBef>
                <a:spcPts val="1000"/>
              </a:spcBef>
              <a:spcAft>
                <a:spcPts val="0"/>
              </a:spcAft>
              <a:buSzPts val="3600"/>
              <a:buFont typeface="Arial"/>
              <a:buChar char="•"/>
            </a:pPr>
            <a:r>
              <a:rPr lang="en-US" sz="1800" b="0">
                <a:latin typeface="Corbel"/>
                <a:ea typeface="Corbel"/>
                <a:cs typeface="Corbel"/>
                <a:sym typeface="Corbel"/>
              </a:rPr>
              <a:t>The creation of a living and learning environment that is free from sexual violence is the ultimate goal.</a:t>
            </a:r>
            <a:endParaRPr/>
          </a:p>
          <a:p>
            <a:pPr marL="457200" lvl="0" indent="-457200" algn="l" rtl="0">
              <a:lnSpc>
                <a:spcPct val="90000"/>
              </a:lnSpc>
              <a:spcBef>
                <a:spcPts val="1000"/>
              </a:spcBef>
              <a:spcAft>
                <a:spcPts val="0"/>
              </a:spcAft>
              <a:buSzPts val="3600"/>
              <a:buFont typeface="Arial"/>
              <a:buChar char="•"/>
            </a:pPr>
            <a:r>
              <a:rPr lang="en-US" sz="1800" b="0">
                <a:latin typeface="Corbel"/>
                <a:ea typeface="Corbel"/>
                <a:cs typeface="Corbel"/>
                <a:sym typeface="Corbel"/>
              </a:rPr>
              <a:t>Alcohol use/abuse is implicated in the majority of incidents of campus sexual assaults. Approximately 50-70% of all sexual assaults involve alcohol.</a:t>
            </a:r>
            <a:r>
              <a:rPr lang="en-US" sz="1800" b="0" baseline="30000">
                <a:latin typeface="Corbel"/>
                <a:ea typeface="Corbel"/>
                <a:cs typeface="Corbel"/>
                <a:sym typeface="Corbel"/>
              </a:rPr>
              <a:t>2</a:t>
            </a:r>
            <a:endParaRPr/>
          </a:p>
          <a:p>
            <a:pPr marL="457200" lvl="0" indent="-457200" algn="l" rtl="0">
              <a:lnSpc>
                <a:spcPct val="90000"/>
              </a:lnSpc>
              <a:spcBef>
                <a:spcPts val="1000"/>
              </a:spcBef>
              <a:spcAft>
                <a:spcPts val="0"/>
              </a:spcAft>
              <a:buSzPts val="3600"/>
              <a:buFont typeface="Arial"/>
              <a:buChar char="•"/>
            </a:pPr>
            <a:r>
              <a:rPr lang="en-US" sz="1800" b="0">
                <a:latin typeface="Corbel"/>
                <a:ea typeface="Corbel"/>
                <a:cs typeface="Corbel"/>
                <a:sym typeface="Corbel"/>
              </a:rPr>
              <a:t>Current research demonstrates that the majority of completed and attempted sexual assaults go unreported to law enforcement.</a:t>
            </a:r>
            <a:r>
              <a:rPr lang="en-US" sz="1800" b="0" baseline="30000">
                <a:latin typeface="Corbel"/>
                <a:ea typeface="Corbel"/>
                <a:cs typeface="Corbel"/>
                <a:sym typeface="Corbel"/>
              </a:rPr>
              <a:t>3</a:t>
            </a:r>
            <a:endParaRPr/>
          </a:p>
          <a:p>
            <a:pPr marL="457200" lvl="0" indent="-457200" algn="l" rtl="0">
              <a:lnSpc>
                <a:spcPct val="90000"/>
              </a:lnSpc>
              <a:spcBef>
                <a:spcPts val="1000"/>
              </a:spcBef>
              <a:spcAft>
                <a:spcPts val="0"/>
              </a:spcAft>
              <a:buSzPts val="3600"/>
              <a:buFont typeface="Arial"/>
              <a:buChar char="•"/>
            </a:pPr>
            <a:r>
              <a:rPr lang="en-US" sz="1800" b="0">
                <a:latin typeface="Corbel"/>
                <a:ea typeface="Corbel"/>
                <a:cs typeface="Corbel"/>
                <a:sym typeface="Corbel"/>
              </a:rPr>
              <a:t>Sexual violence is a serious and complex public health problem.</a:t>
            </a:r>
            <a:r>
              <a:rPr lang="en-US" sz="1800" b="0" baseline="30000">
                <a:latin typeface="Corbel"/>
                <a:ea typeface="Corbel"/>
                <a:cs typeface="Corbel"/>
                <a:sym typeface="Corbel"/>
              </a:rPr>
              <a:t>4</a:t>
            </a:r>
            <a:endParaRPr/>
          </a:p>
        </p:txBody>
      </p:sp>
      <p:sp>
        <p:nvSpPr>
          <p:cNvPr id="362" name="Google Shape;362;p43"/>
          <p:cNvSpPr txBox="1"/>
          <p:nvPr/>
        </p:nvSpPr>
        <p:spPr>
          <a:xfrm>
            <a:off x="1981200" y="5105400"/>
            <a:ext cx="873162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aseline="30000">
                <a:solidFill>
                  <a:schemeClr val="lt1"/>
                </a:solidFill>
                <a:latin typeface="Arial"/>
                <a:ea typeface="Arial"/>
                <a:cs typeface="Arial"/>
                <a:sym typeface="Arial"/>
              </a:rPr>
              <a:t>1</a:t>
            </a:r>
            <a:r>
              <a:rPr lang="en-US" sz="1000">
                <a:solidFill>
                  <a:schemeClr val="lt1"/>
                </a:solidFill>
                <a:latin typeface="Arial"/>
                <a:ea typeface="Arial"/>
                <a:cs typeface="Arial"/>
                <a:sym typeface="Arial"/>
              </a:rPr>
              <a:t>2005</a:t>
            </a:r>
            <a:r>
              <a:rPr lang="en-US" sz="1600">
                <a:solidFill>
                  <a:schemeClr val="lt1"/>
                </a:solidFill>
                <a:latin typeface="Arial"/>
                <a:ea typeface="Arial"/>
                <a:cs typeface="Arial"/>
                <a:sym typeface="Arial"/>
              </a:rPr>
              <a:t> </a:t>
            </a:r>
            <a:r>
              <a:rPr lang="en-US" sz="1000">
                <a:solidFill>
                  <a:schemeClr val="lt1"/>
                </a:solidFill>
                <a:latin typeface="Arial"/>
                <a:ea typeface="Arial"/>
                <a:cs typeface="Arial"/>
                <a:sym typeface="Arial"/>
              </a:rPr>
              <a:t>ACHA Campus Violence White Paper </a:t>
            </a:r>
            <a:r>
              <a:rPr lang="en-US" sz="100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www.acha.org/info_resources/06_Campus_Violence.pdf</a:t>
            </a:r>
            <a:endParaRPr sz="1000">
              <a:solidFill>
                <a:srgbClr val="0070C0"/>
              </a:solidFill>
              <a:latin typeface="Arial"/>
              <a:ea typeface="Arial"/>
              <a:cs typeface="Arial"/>
              <a:sym typeface="Arial"/>
            </a:endParaRPr>
          </a:p>
          <a:p>
            <a:pPr marL="0" marR="0" lvl="0" indent="0" algn="l" rtl="0">
              <a:spcBef>
                <a:spcPts val="0"/>
              </a:spcBef>
              <a:spcAft>
                <a:spcPts val="0"/>
              </a:spcAft>
              <a:buNone/>
            </a:pPr>
            <a:r>
              <a:rPr lang="en-US" sz="1000" baseline="30000">
                <a:solidFill>
                  <a:schemeClr val="lt1"/>
                </a:solidFill>
                <a:latin typeface="Arial"/>
                <a:ea typeface="Arial"/>
                <a:cs typeface="Arial"/>
                <a:sym typeface="Arial"/>
              </a:rPr>
              <a:t>2 </a:t>
            </a:r>
            <a:r>
              <a:rPr lang="en-US" sz="1000" i="1">
                <a:solidFill>
                  <a:schemeClr val="lt1"/>
                </a:solidFill>
                <a:latin typeface="Arial"/>
                <a:ea typeface="Arial"/>
                <a:cs typeface="Arial"/>
                <a:sym typeface="Arial"/>
              </a:rPr>
              <a:t>id</a:t>
            </a:r>
            <a:endParaRPr/>
          </a:p>
          <a:p>
            <a:pPr marL="0" marR="0" lvl="0" indent="0" algn="l" rtl="0">
              <a:spcBef>
                <a:spcPts val="0"/>
              </a:spcBef>
              <a:spcAft>
                <a:spcPts val="0"/>
              </a:spcAft>
              <a:buNone/>
            </a:pPr>
            <a:r>
              <a:rPr lang="en-US" sz="1000" baseline="30000">
                <a:solidFill>
                  <a:schemeClr val="lt1"/>
                </a:solidFill>
                <a:latin typeface="Arial"/>
                <a:ea typeface="Arial"/>
                <a:cs typeface="Arial"/>
                <a:sym typeface="Arial"/>
              </a:rPr>
              <a:t>3</a:t>
            </a:r>
            <a:r>
              <a:rPr lang="en-US" sz="1000">
                <a:solidFill>
                  <a:schemeClr val="lt1"/>
                </a:solidFill>
                <a:latin typeface="Arial"/>
                <a:ea typeface="Arial"/>
                <a:cs typeface="Arial"/>
                <a:sym typeface="Arial"/>
              </a:rPr>
              <a:t> </a:t>
            </a:r>
            <a:r>
              <a:rPr lang="en-US" sz="1000" i="1">
                <a:solidFill>
                  <a:schemeClr val="lt1"/>
                </a:solidFill>
                <a:latin typeface="Arial"/>
                <a:ea typeface="Arial"/>
                <a:cs typeface="Arial"/>
                <a:sym typeface="Arial"/>
              </a:rPr>
              <a:t>id</a:t>
            </a:r>
            <a:endParaRPr/>
          </a:p>
          <a:p>
            <a:pPr marL="0" marR="0" lvl="0" indent="0" algn="l" rtl="0">
              <a:spcBef>
                <a:spcPts val="0"/>
              </a:spcBef>
              <a:spcAft>
                <a:spcPts val="0"/>
              </a:spcAft>
              <a:buNone/>
            </a:pPr>
            <a:r>
              <a:rPr lang="en-US" sz="1000" i="1" baseline="30000">
                <a:solidFill>
                  <a:schemeClr val="lt1"/>
                </a:solidFill>
                <a:latin typeface="Arial"/>
                <a:ea typeface="Arial"/>
                <a:cs typeface="Arial"/>
                <a:sym typeface="Arial"/>
              </a:rPr>
              <a:t>4 </a:t>
            </a:r>
            <a:r>
              <a:rPr lang="en-US" sz="1000">
                <a:solidFill>
                  <a:schemeClr val="lt1"/>
                </a:solidFill>
                <a:latin typeface="Arial"/>
                <a:ea typeface="Arial"/>
                <a:cs typeface="Arial"/>
                <a:sym typeface="Arial"/>
              </a:rPr>
              <a:t>DeGue, Sarah, </a:t>
            </a:r>
            <a:r>
              <a:rPr lang="en-US" sz="1000" i="1">
                <a:solidFill>
                  <a:schemeClr val="lt1"/>
                </a:solidFill>
                <a:latin typeface="Arial"/>
                <a:ea typeface="Arial"/>
                <a:cs typeface="Arial"/>
                <a:sym typeface="Arial"/>
              </a:rPr>
              <a:t>Preventing Sexual Violence on College Campuses: Lessons from Research and Practice</a:t>
            </a:r>
            <a:r>
              <a:rPr lang="en-US" sz="1000">
                <a:solidFill>
                  <a:schemeClr val="lt1"/>
                </a:solidFill>
                <a:latin typeface="Arial"/>
                <a:ea typeface="Arial"/>
                <a:cs typeface="Arial"/>
                <a:sym typeface="Arial"/>
              </a:rPr>
              <a:t>, Prepared for the White House Task Force to Protect Students from Sexual Assault (2014)</a:t>
            </a:r>
            <a:endParaRPr sz="1000" baseline="30000">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44"/>
          <p:cNvPicPr preferRelativeResize="0"/>
          <p:nvPr/>
        </p:nvPicPr>
        <p:blipFill rotWithShape="1">
          <a:blip r:embed="rId3">
            <a:alphaModFix/>
          </a:blip>
          <a:srcRect/>
          <a:stretch/>
        </p:blipFill>
        <p:spPr>
          <a:xfrm>
            <a:off x="7772400" y="1905000"/>
            <a:ext cx="4083991" cy="2743200"/>
          </a:xfrm>
          <a:prstGeom prst="rect">
            <a:avLst/>
          </a:prstGeom>
          <a:noFill/>
          <a:ln>
            <a:noFill/>
          </a:ln>
          <a:effectLst>
            <a:outerShdw dist="35921" dir="2700000" algn="ctr" rotWithShape="0">
              <a:schemeClr val="dk2"/>
            </a:outerShdw>
          </a:effectLst>
        </p:spPr>
      </p:pic>
      <p:sp>
        <p:nvSpPr>
          <p:cNvPr id="368" name="Google Shape;36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General Safety</a:t>
            </a:r>
            <a:endParaRPr/>
          </a:p>
        </p:txBody>
      </p:sp>
      <p:sp>
        <p:nvSpPr>
          <p:cNvPr id="369" name="Google Shape;369;p44"/>
          <p:cNvSpPr txBox="1">
            <a:spLocks noGrp="1"/>
          </p:cNvSpPr>
          <p:nvPr>
            <p:ph type="body" idx="1"/>
          </p:nvPr>
        </p:nvSpPr>
        <p:spPr>
          <a:xfrm>
            <a:off x="609600" y="1690688"/>
            <a:ext cx="6813176"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3600"/>
              <a:buFont typeface="Arial"/>
              <a:buChar char="•"/>
            </a:pPr>
            <a:r>
              <a:rPr lang="en-US" sz="2400" b="0">
                <a:latin typeface="Corbel"/>
                <a:ea typeface="Corbel"/>
                <a:cs typeface="Corbel"/>
                <a:sym typeface="Corbel"/>
              </a:rPr>
              <a:t>If you sense that there is a problem, trust your instincts.</a:t>
            </a:r>
            <a:endParaRPr/>
          </a:p>
          <a:p>
            <a:pPr marL="457200" lvl="0" indent="-457200" algn="l" rtl="0">
              <a:lnSpc>
                <a:spcPct val="90000"/>
              </a:lnSpc>
              <a:spcBef>
                <a:spcPts val="1000"/>
              </a:spcBef>
              <a:spcAft>
                <a:spcPts val="0"/>
              </a:spcAft>
              <a:buSzPts val="3600"/>
              <a:buFont typeface="Arial"/>
              <a:buChar char="•"/>
            </a:pPr>
            <a:r>
              <a:rPr lang="en-US" sz="2400" b="0">
                <a:latin typeface="Corbel"/>
                <a:ea typeface="Corbel"/>
                <a:cs typeface="Corbel"/>
                <a:sym typeface="Corbel"/>
              </a:rPr>
              <a:t>If you feel uncomfortable, change the environment.</a:t>
            </a:r>
            <a:endParaRPr/>
          </a:p>
          <a:p>
            <a:pPr marL="457200" lvl="0" indent="-457200" algn="l" rtl="0">
              <a:lnSpc>
                <a:spcPct val="90000"/>
              </a:lnSpc>
              <a:spcBef>
                <a:spcPts val="1000"/>
              </a:spcBef>
              <a:spcAft>
                <a:spcPts val="0"/>
              </a:spcAft>
              <a:buSzPts val="3600"/>
              <a:buFont typeface="Arial"/>
              <a:buChar char="•"/>
            </a:pPr>
            <a:r>
              <a:rPr lang="en-US" sz="2400" b="0">
                <a:latin typeface="Corbel"/>
                <a:ea typeface="Corbel"/>
                <a:cs typeface="Corbel"/>
                <a:sym typeface="Corbel"/>
              </a:rPr>
              <a:t>Know where you are, where you are going.</a:t>
            </a:r>
            <a:endParaRPr/>
          </a:p>
          <a:p>
            <a:pPr marL="457200" lvl="0" indent="-457200" algn="l" rtl="0">
              <a:lnSpc>
                <a:spcPct val="90000"/>
              </a:lnSpc>
              <a:spcBef>
                <a:spcPts val="1000"/>
              </a:spcBef>
              <a:spcAft>
                <a:spcPts val="0"/>
              </a:spcAft>
              <a:buSzPts val="3600"/>
              <a:buFont typeface="Arial"/>
              <a:buChar char="•"/>
            </a:pPr>
            <a:r>
              <a:rPr lang="en-US" sz="2400" b="0">
                <a:latin typeface="Corbel"/>
                <a:ea typeface="Corbel"/>
                <a:cs typeface="Corbel"/>
                <a:sym typeface="Corbel"/>
              </a:rPr>
              <a:t>Tell others your plans.</a:t>
            </a:r>
            <a:endParaRPr/>
          </a:p>
          <a:p>
            <a:pPr marL="457200" lvl="0" indent="-457200" algn="l" rtl="0">
              <a:lnSpc>
                <a:spcPct val="90000"/>
              </a:lnSpc>
              <a:spcBef>
                <a:spcPts val="1000"/>
              </a:spcBef>
              <a:spcAft>
                <a:spcPts val="0"/>
              </a:spcAft>
              <a:buSzPts val="3600"/>
              <a:buFont typeface="Arial"/>
              <a:buChar char="•"/>
            </a:pPr>
            <a:r>
              <a:rPr lang="en-US" sz="2400" b="0">
                <a:latin typeface="Corbel"/>
                <a:ea typeface="Corbel"/>
                <a:cs typeface="Corbel"/>
                <a:sym typeface="Corbel"/>
              </a:rPr>
              <a:t>Stay with crowds.</a:t>
            </a:r>
            <a:endParaRPr/>
          </a:p>
          <a:p>
            <a:pPr marL="457200" lvl="0" indent="-22860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General Safety (Cont.)</a:t>
            </a:r>
            <a:endParaRPr/>
          </a:p>
        </p:txBody>
      </p:sp>
      <p:sp>
        <p:nvSpPr>
          <p:cNvPr id="376" name="Google Shape;376;p45"/>
          <p:cNvSpPr txBox="1">
            <a:spLocks noGrp="1"/>
          </p:cNvSpPr>
          <p:nvPr>
            <p:ph type="body" idx="1"/>
          </p:nvPr>
        </p:nvSpPr>
        <p:spPr>
          <a:xfrm>
            <a:off x="6096000" y="4317206"/>
            <a:ext cx="48768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3600"/>
              <a:buFont typeface="Arial"/>
              <a:buChar char="•"/>
            </a:pPr>
            <a:r>
              <a:rPr lang="en-US" sz="2400" b="0">
                <a:latin typeface="Corbel"/>
                <a:ea typeface="Corbel"/>
                <a:cs typeface="Corbel"/>
                <a:sym typeface="Corbel"/>
              </a:rPr>
              <a:t>Walk and run in well-lit areas.</a:t>
            </a:r>
            <a:endParaRPr/>
          </a:p>
          <a:p>
            <a:pPr marL="457200" lvl="0" indent="-457200" algn="l" rtl="0">
              <a:lnSpc>
                <a:spcPct val="90000"/>
              </a:lnSpc>
              <a:spcBef>
                <a:spcPts val="1000"/>
              </a:spcBef>
              <a:spcAft>
                <a:spcPts val="0"/>
              </a:spcAft>
              <a:buSzPts val="3600"/>
              <a:buFont typeface="Arial"/>
              <a:buChar char="•"/>
            </a:pPr>
            <a:r>
              <a:rPr lang="en-US" sz="2400" b="0">
                <a:latin typeface="Corbel"/>
                <a:ea typeface="Corbel"/>
                <a:cs typeface="Corbel"/>
                <a:sym typeface="Corbel"/>
              </a:rPr>
              <a:t>Report anything or anyone that looks suspicious.</a:t>
            </a:r>
            <a:endParaRPr/>
          </a:p>
          <a:p>
            <a:pPr marL="457200" lvl="0" indent="-228600" algn="l" rtl="0">
              <a:lnSpc>
                <a:spcPct val="90000"/>
              </a:lnSpc>
              <a:spcBef>
                <a:spcPts val="1000"/>
              </a:spcBef>
              <a:spcAft>
                <a:spcPts val="0"/>
              </a:spcAft>
              <a:buSzPts val="3600"/>
              <a:buFont typeface="Arial"/>
              <a:buNone/>
            </a:pPr>
            <a:endParaRPr/>
          </a:p>
          <a:p>
            <a:pPr marL="457200" lvl="0" indent="-228600" algn="l" rtl="0">
              <a:lnSpc>
                <a:spcPct val="90000"/>
              </a:lnSpc>
              <a:spcBef>
                <a:spcPts val="1000"/>
              </a:spcBef>
              <a:spcAft>
                <a:spcPts val="0"/>
              </a:spcAft>
              <a:buClr>
                <a:schemeClr val="lt1"/>
              </a:buClr>
              <a:buSzPts val="3600"/>
              <a:buNone/>
            </a:pPr>
            <a:endParaRPr/>
          </a:p>
        </p:txBody>
      </p:sp>
      <p:sp>
        <p:nvSpPr>
          <p:cNvPr id="377" name="Google Shape;377;p45"/>
          <p:cNvSpPr txBox="1">
            <a:spLocks noGrp="1"/>
          </p:cNvSpPr>
          <p:nvPr>
            <p:ph type="body" idx="4294967295"/>
          </p:nvPr>
        </p:nvSpPr>
        <p:spPr>
          <a:xfrm>
            <a:off x="533400" y="1687047"/>
            <a:ext cx="3886200" cy="4289425"/>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3600"/>
              <a:buFont typeface="Arial"/>
              <a:buChar char="•"/>
            </a:pPr>
            <a:r>
              <a:rPr lang="en-US" sz="2400" b="0">
                <a:latin typeface="Corbel"/>
                <a:ea typeface="Corbel"/>
                <a:cs typeface="Corbel"/>
                <a:sym typeface="Corbel"/>
              </a:rPr>
              <a:t>Report vehicles that appear to be “circling” campus.</a:t>
            </a:r>
            <a:endParaRPr/>
          </a:p>
          <a:p>
            <a:pPr marL="457200" lvl="0" indent="-457200" algn="l" rtl="0">
              <a:lnSpc>
                <a:spcPct val="90000"/>
              </a:lnSpc>
              <a:spcBef>
                <a:spcPts val="1000"/>
              </a:spcBef>
              <a:spcAft>
                <a:spcPts val="0"/>
              </a:spcAft>
              <a:buSzPts val="3600"/>
              <a:buFont typeface="Arial"/>
              <a:buChar char="•"/>
            </a:pPr>
            <a:r>
              <a:rPr lang="en-US" sz="2400" b="0">
                <a:latin typeface="Corbel"/>
                <a:ea typeface="Corbel"/>
                <a:cs typeface="Corbel"/>
                <a:sym typeface="Corbel"/>
              </a:rPr>
              <a:t>Report any vehicle that is harassing students.</a:t>
            </a:r>
            <a:endParaRPr/>
          </a:p>
          <a:p>
            <a:pPr marL="914400" lvl="1" indent="-431800" algn="l" rtl="0">
              <a:lnSpc>
                <a:spcPct val="90000"/>
              </a:lnSpc>
              <a:spcBef>
                <a:spcPts val="500"/>
              </a:spcBef>
              <a:spcAft>
                <a:spcPts val="0"/>
              </a:spcAft>
              <a:buSzPts val="3200"/>
              <a:buChar char="•"/>
            </a:pPr>
            <a:r>
              <a:rPr lang="en-US" sz="2400" b="0">
                <a:latin typeface="Corbel"/>
                <a:ea typeface="Corbel"/>
                <a:cs typeface="Corbel"/>
                <a:sym typeface="Corbel"/>
              </a:rPr>
              <a:t>Yelling out of windows.</a:t>
            </a:r>
            <a:endParaRPr/>
          </a:p>
          <a:p>
            <a:pPr marL="914400" lvl="1" indent="-431800" algn="l" rtl="0">
              <a:lnSpc>
                <a:spcPct val="90000"/>
              </a:lnSpc>
              <a:spcBef>
                <a:spcPts val="500"/>
              </a:spcBef>
              <a:spcAft>
                <a:spcPts val="0"/>
              </a:spcAft>
              <a:buSzPts val="3200"/>
              <a:buChar char="•"/>
            </a:pPr>
            <a:r>
              <a:rPr lang="en-US" sz="2400" b="0">
                <a:latin typeface="Corbel"/>
                <a:ea typeface="Corbel"/>
                <a:cs typeface="Corbel"/>
                <a:sym typeface="Corbel"/>
              </a:rPr>
              <a:t>Trying to entice students over to vehicle.</a:t>
            </a:r>
            <a:endParaRPr/>
          </a:p>
          <a:p>
            <a:pPr marL="457200" marR="0" lvl="0" indent="-228600" algn="l" rtl="0">
              <a:lnSpc>
                <a:spcPct val="90000"/>
              </a:lnSpc>
              <a:spcBef>
                <a:spcPts val="1000"/>
              </a:spcBef>
              <a:spcAft>
                <a:spcPts val="0"/>
              </a:spcAft>
              <a:buClr>
                <a:schemeClr val="lt1"/>
              </a:buClr>
              <a:buSzPts val="3600"/>
              <a:buFont typeface="Arial"/>
              <a:buNone/>
            </a:pPr>
            <a:endParaRPr/>
          </a:p>
        </p:txBody>
      </p:sp>
      <p:pic>
        <p:nvPicPr>
          <p:cNvPr id="378" name="Google Shape;378;p45"/>
          <p:cNvPicPr preferRelativeResize="0"/>
          <p:nvPr/>
        </p:nvPicPr>
        <p:blipFill rotWithShape="1">
          <a:blip r:embed="rId3">
            <a:alphaModFix/>
          </a:blip>
          <a:srcRect/>
          <a:stretch/>
        </p:blipFill>
        <p:spPr>
          <a:xfrm>
            <a:off x="7010400" y="1715271"/>
            <a:ext cx="2514600" cy="25146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General Safety (Cont.)</a:t>
            </a:r>
            <a:endParaRPr/>
          </a:p>
        </p:txBody>
      </p:sp>
      <p:sp>
        <p:nvSpPr>
          <p:cNvPr id="384" name="Google Shape;384;p46"/>
          <p:cNvSpPr txBox="1">
            <a:spLocks noGrp="1"/>
          </p:cNvSpPr>
          <p:nvPr>
            <p:ph type="body" idx="1"/>
          </p:nvPr>
        </p:nvSpPr>
        <p:spPr>
          <a:xfrm>
            <a:off x="6324600" y="4355120"/>
            <a:ext cx="4419600" cy="1310574"/>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1000"/>
              </a:spcBef>
              <a:spcAft>
                <a:spcPts val="0"/>
              </a:spcAft>
              <a:buSzPts val="3600"/>
              <a:buFont typeface="Arial"/>
              <a:buChar char="•"/>
            </a:pPr>
            <a:r>
              <a:rPr lang="en-US" sz="1800" b="0" i="0">
                <a:latin typeface="Corbel"/>
                <a:ea typeface="Corbel"/>
                <a:cs typeface="Corbel"/>
                <a:sym typeface="Corbel"/>
              </a:rPr>
              <a:t>Avoid parking in remote areas.</a:t>
            </a:r>
            <a:endParaRPr/>
          </a:p>
          <a:p>
            <a:pPr marL="285750" lvl="0" indent="-285750" algn="l" rtl="0">
              <a:lnSpc>
                <a:spcPct val="90000"/>
              </a:lnSpc>
              <a:spcBef>
                <a:spcPts val="1000"/>
              </a:spcBef>
              <a:spcAft>
                <a:spcPts val="0"/>
              </a:spcAft>
              <a:buSzPts val="3600"/>
              <a:buFont typeface="Arial"/>
              <a:buChar char="•"/>
            </a:pPr>
            <a:r>
              <a:rPr lang="en-US" sz="1800" b="0" i="0">
                <a:latin typeface="Corbel"/>
                <a:ea typeface="Corbel"/>
                <a:cs typeface="Corbel"/>
                <a:sym typeface="Corbel"/>
              </a:rPr>
              <a:t>Have your keys ready in hand.</a:t>
            </a:r>
            <a:endParaRPr/>
          </a:p>
          <a:p>
            <a:pPr marL="285750" lvl="0" indent="-57150" algn="l" rtl="0">
              <a:lnSpc>
                <a:spcPct val="90000"/>
              </a:lnSpc>
              <a:spcBef>
                <a:spcPts val="1000"/>
              </a:spcBef>
              <a:spcAft>
                <a:spcPts val="0"/>
              </a:spcAft>
              <a:buSzPts val="3600"/>
              <a:buFont typeface="Arial"/>
              <a:buNone/>
            </a:pPr>
            <a:endParaRPr sz="1800" i="0"/>
          </a:p>
        </p:txBody>
      </p:sp>
      <p:sp>
        <p:nvSpPr>
          <p:cNvPr id="385" name="Google Shape;385;p46"/>
          <p:cNvSpPr txBox="1">
            <a:spLocks noGrp="1"/>
          </p:cNvSpPr>
          <p:nvPr>
            <p:ph type="body" idx="4294967295"/>
          </p:nvPr>
        </p:nvSpPr>
        <p:spPr>
          <a:xfrm>
            <a:off x="762000" y="1553556"/>
            <a:ext cx="3886200" cy="19812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3600"/>
              <a:buFont typeface="Arial"/>
              <a:buChar char="•"/>
            </a:pPr>
            <a:r>
              <a:rPr lang="en-US" sz="1800" b="0">
                <a:latin typeface="Corbel"/>
                <a:ea typeface="Corbel"/>
                <a:cs typeface="Corbel"/>
                <a:sym typeface="Corbel"/>
              </a:rPr>
              <a:t>Your cell phone…Don’t leave home without it!</a:t>
            </a:r>
            <a:endParaRPr/>
          </a:p>
          <a:p>
            <a:pPr marL="457200" lvl="0" indent="-457200" algn="l" rtl="0">
              <a:lnSpc>
                <a:spcPct val="90000"/>
              </a:lnSpc>
              <a:spcBef>
                <a:spcPts val="1000"/>
              </a:spcBef>
              <a:spcAft>
                <a:spcPts val="0"/>
              </a:spcAft>
              <a:buSzPts val="3600"/>
              <a:buFont typeface="Arial"/>
              <a:buChar char="•"/>
            </a:pPr>
            <a:r>
              <a:rPr lang="en-US" sz="1800" b="0">
                <a:latin typeface="Corbel"/>
                <a:ea typeface="Corbel"/>
                <a:cs typeface="Corbel"/>
                <a:sym typeface="Corbel"/>
              </a:rPr>
              <a:t>Call 501-279-5000 and/or 911.</a:t>
            </a:r>
            <a:endParaRPr/>
          </a:p>
          <a:p>
            <a:pPr marL="457200" lvl="0" indent="-457200" algn="l" rtl="0">
              <a:lnSpc>
                <a:spcPct val="90000"/>
              </a:lnSpc>
              <a:spcBef>
                <a:spcPts val="1000"/>
              </a:spcBef>
              <a:spcAft>
                <a:spcPts val="0"/>
              </a:spcAft>
              <a:buSzPts val="3600"/>
              <a:buFont typeface="Arial"/>
              <a:buChar char="•"/>
            </a:pPr>
            <a:r>
              <a:rPr lang="en-US" sz="1800" b="0">
                <a:latin typeface="Corbel"/>
                <a:ea typeface="Corbel"/>
                <a:cs typeface="Corbel"/>
                <a:sym typeface="Corbel"/>
              </a:rPr>
              <a:t>Public Safety is open 24/7, 365 to help.</a:t>
            </a:r>
            <a:endParaRPr/>
          </a:p>
          <a:p>
            <a:pPr marL="457200" lvl="0" indent="-228600" algn="l" rtl="0">
              <a:lnSpc>
                <a:spcPct val="90000"/>
              </a:lnSpc>
              <a:spcBef>
                <a:spcPts val="1000"/>
              </a:spcBef>
              <a:spcAft>
                <a:spcPts val="0"/>
              </a:spcAft>
              <a:buSzPts val="3600"/>
              <a:buFont typeface="Arial"/>
              <a:buNone/>
            </a:pPr>
            <a:endParaRPr/>
          </a:p>
          <a:p>
            <a:pPr marL="457200" marR="0" lvl="0" indent="-228600" algn="l" rtl="0">
              <a:lnSpc>
                <a:spcPct val="90000"/>
              </a:lnSpc>
              <a:spcBef>
                <a:spcPts val="1000"/>
              </a:spcBef>
              <a:spcAft>
                <a:spcPts val="0"/>
              </a:spcAft>
              <a:buClr>
                <a:schemeClr val="lt1"/>
              </a:buClr>
              <a:buSzPts val="3600"/>
              <a:buFont typeface="Arial"/>
              <a:buNone/>
            </a:pPr>
            <a:endParaRPr/>
          </a:p>
        </p:txBody>
      </p:sp>
      <p:pic>
        <p:nvPicPr>
          <p:cNvPr id="386" name="Google Shape;386;p46"/>
          <p:cNvPicPr preferRelativeResize="0">
            <a:picLocks noGrp="1"/>
          </p:cNvPicPr>
          <p:nvPr>
            <p:ph type="body" idx="4294967295"/>
          </p:nvPr>
        </p:nvPicPr>
        <p:blipFill rotWithShape="1">
          <a:blip r:embed="rId3">
            <a:alphaModFix/>
          </a:blip>
          <a:srcRect/>
          <a:stretch/>
        </p:blipFill>
        <p:spPr>
          <a:xfrm>
            <a:off x="1628775" y="3657600"/>
            <a:ext cx="2152650" cy="3038475"/>
          </a:xfrm>
          <a:prstGeom prst="rect">
            <a:avLst/>
          </a:prstGeom>
          <a:noFill/>
          <a:ln>
            <a:noFill/>
          </a:ln>
        </p:spPr>
      </p:pic>
      <p:pic>
        <p:nvPicPr>
          <p:cNvPr id="387" name="Google Shape;387;p46" descr="illuminated_entry"/>
          <p:cNvPicPr preferRelativeResize="0"/>
          <p:nvPr/>
        </p:nvPicPr>
        <p:blipFill rotWithShape="1">
          <a:blip r:embed="rId4">
            <a:alphaModFix/>
          </a:blip>
          <a:srcRect/>
          <a:stretch/>
        </p:blipFill>
        <p:spPr>
          <a:xfrm>
            <a:off x="6477000" y="2209800"/>
            <a:ext cx="3522132" cy="1981200"/>
          </a:xfrm>
          <a:prstGeom prst="rect">
            <a:avLst/>
          </a:prstGeom>
          <a:noFill/>
          <a:ln w="9525" cap="flat" cmpd="sng">
            <a:solidFill>
              <a:srgbClr val="777777"/>
            </a:solidFill>
            <a:prstDash val="solid"/>
            <a:miter lim="800000"/>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CASE Program</a:t>
            </a:r>
            <a:endParaRPr/>
          </a:p>
        </p:txBody>
      </p:sp>
      <p:sp>
        <p:nvSpPr>
          <p:cNvPr id="393" name="Google Shape;393;p47"/>
          <p:cNvSpPr txBox="1">
            <a:spLocks noGrp="1"/>
          </p:cNvSpPr>
          <p:nvPr>
            <p:ph type="body" idx="1"/>
          </p:nvPr>
        </p:nvSpPr>
        <p:spPr>
          <a:xfrm>
            <a:off x="5410200" y="1690688"/>
            <a:ext cx="60198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3600"/>
              <a:buFont typeface="Arial"/>
              <a:buChar char="•"/>
            </a:pPr>
            <a:r>
              <a:rPr lang="en-US" sz="2000">
                <a:latin typeface="Corbel"/>
                <a:ea typeface="Corbel"/>
                <a:cs typeface="Corbel"/>
                <a:sym typeface="Corbel"/>
              </a:rPr>
              <a:t>The CASE Program provides safety escorts on golf carts to students, faculty, staff, and visitors. It operates during the fall and spring semesters from 6:00 PM until curfew, seven nights a week.</a:t>
            </a:r>
            <a:endParaRPr/>
          </a:p>
          <a:p>
            <a:pPr marL="457200" lvl="0" indent="-457200" algn="l" rtl="0">
              <a:lnSpc>
                <a:spcPct val="90000"/>
              </a:lnSpc>
              <a:spcBef>
                <a:spcPts val="1000"/>
              </a:spcBef>
              <a:spcAft>
                <a:spcPts val="0"/>
              </a:spcAft>
              <a:buSzPts val="3600"/>
              <a:buFont typeface="Arial"/>
              <a:buChar char="•"/>
            </a:pPr>
            <a:r>
              <a:rPr lang="en-US" sz="2000">
                <a:latin typeface="Corbel"/>
                <a:ea typeface="Corbel"/>
                <a:cs typeface="Corbel"/>
                <a:sym typeface="Corbel"/>
              </a:rPr>
              <a:t>Since its inception, Public Safety has provided thousands of safe rides on campus.</a:t>
            </a:r>
            <a:endParaRPr/>
          </a:p>
          <a:p>
            <a:pPr marL="457200" lvl="0" indent="-457200" algn="l" rtl="0">
              <a:lnSpc>
                <a:spcPct val="90000"/>
              </a:lnSpc>
              <a:spcBef>
                <a:spcPts val="1000"/>
              </a:spcBef>
              <a:spcAft>
                <a:spcPts val="0"/>
              </a:spcAft>
              <a:buSzPts val="3600"/>
              <a:buFont typeface="Arial"/>
              <a:buChar char="•"/>
            </a:pPr>
            <a:r>
              <a:rPr lang="en-US" sz="2000">
                <a:latin typeface="Corbel"/>
                <a:ea typeface="Corbel"/>
                <a:cs typeface="Corbel"/>
                <a:sym typeface="Corbel"/>
              </a:rPr>
              <a:t>There is no cost to students. Simply flag a golf cart down or call 501-279-5000 to ask for a ride.</a:t>
            </a:r>
            <a:endParaRPr/>
          </a:p>
        </p:txBody>
      </p:sp>
      <p:pic>
        <p:nvPicPr>
          <p:cNvPr id="394" name="Google Shape;394;p47"/>
          <p:cNvPicPr preferRelativeResize="0"/>
          <p:nvPr/>
        </p:nvPicPr>
        <p:blipFill rotWithShape="1">
          <a:blip r:embed="rId3">
            <a:alphaModFix/>
          </a:blip>
          <a:srcRect/>
          <a:stretch/>
        </p:blipFill>
        <p:spPr>
          <a:xfrm>
            <a:off x="838200" y="1828800"/>
            <a:ext cx="4198815" cy="255052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Emergency Phones</a:t>
            </a:r>
            <a:endParaRPr/>
          </a:p>
        </p:txBody>
      </p:sp>
      <p:sp>
        <p:nvSpPr>
          <p:cNvPr id="401" name="Google Shape;401;p48"/>
          <p:cNvSpPr txBox="1">
            <a:spLocks noGrp="1"/>
          </p:cNvSpPr>
          <p:nvPr>
            <p:ph type="body" idx="1"/>
          </p:nvPr>
        </p:nvSpPr>
        <p:spPr>
          <a:xfrm>
            <a:off x="838200" y="1600200"/>
            <a:ext cx="6553200" cy="4576763"/>
          </a:xfrm>
          <a:prstGeom prst="rect">
            <a:avLst/>
          </a:prstGeom>
          <a:noFill/>
          <a:ln>
            <a:noFill/>
          </a:ln>
        </p:spPr>
        <p:txBody>
          <a:bodyPr spcFirstLastPara="1" wrap="square" lIns="91425" tIns="45700" rIns="91425" bIns="45700" anchor="t" anchorCtr="0">
            <a:normAutofit fontScale="85000" lnSpcReduction="20000"/>
          </a:bodyPr>
          <a:lstStyle/>
          <a:p>
            <a:pPr marL="457200" lvl="0" indent="-457200" algn="l" rtl="0">
              <a:lnSpc>
                <a:spcPct val="90000"/>
              </a:lnSpc>
              <a:spcBef>
                <a:spcPts val="1000"/>
              </a:spcBef>
              <a:spcAft>
                <a:spcPts val="0"/>
              </a:spcAft>
              <a:buSzPct val="162895"/>
              <a:buFont typeface="Arial"/>
              <a:buChar char="•"/>
            </a:pPr>
            <a:r>
              <a:rPr lang="en-US" sz="2600" b="0">
                <a:latin typeface="Corbel"/>
                <a:ea typeface="Corbel"/>
                <a:cs typeface="Corbel"/>
                <a:sym typeface="Corbel"/>
              </a:rPr>
              <a:t>Harding University has several Emergency Phones located throughout campus. These phones contact Public Safety directly when activated. The locations are:</a:t>
            </a:r>
            <a:endParaRPr/>
          </a:p>
          <a:p>
            <a:pPr marL="803275" lvl="3" indent="-285750" algn="l" rtl="0">
              <a:lnSpc>
                <a:spcPct val="90000"/>
              </a:lnSpc>
              <a:spcBef>
                <a:spcPts val="500"/>
              </a:spcBef>
              <a:spcAft>
                <a:spcPts val="0"/>
              </a:spcAft>
              <a:buSzPct val="117647"/>
              <a:buChar char="•"/>
            </a:pPr>
            <a:r>
              <a:rPr lang="en-US" b="0">
                <a:latin typeface="Corbel"/>
                <a:ea typeface="Corbel"/>
                <a:cs typeface="Corbel"/>
                <a:sym typeface="Corbel"/>
              </a:rPr>
              <a:t>Men’s Laundry</a:t>
            </a:r>
            <a:endParaRPr/>
          </a:p>
          <a:p>
            <a:pPr marL="803275" lvl="3" indent="-285750" algn="l" rtl="0">
              <a:lnSpc>
                <a:spcPct val="90000"/>
              </a:lnSpc>
              <a:spcBef>
                <a:spcPts val="500"/>
              </a:spcBef>
              <a:spcAft>
                <a:spcPts val="0"/>
              </a:spcAft>
              <a:buSzPct val="117647"/>
              <a:buChar char="•"/>
            </a:pPr>
            <a:r>
              <a:rPr lang="en-US" b="0">
                <a:latin typeface="Corbel"/>
                <a:ea typeface="Corbel"/>
                <a:cs typeface="Corbel"/>
                <a:sym typeface="Corbel"/>
              </a:rPr>
              <a:t>Women’s Laundry</a:t>
            </a:r>
            <a:endParaRPr/>
          </a:p>
          <a:p>
            <a:pPr marL="803275" lvl="3" indent="-285750" algn="l" rtl="0">
              <a:lnSpc>
                <a:spcPct val="90000"/>
              </a:lnSpc>
              <a:spcBef>
                <a:spcPts val="500"/>
              </a:spcBef>
              <a:spcAft>
                <a:spcPts val="0"/>
              </a:spcAft>
              <a:buSzPct val="117647"/>
              <a:buChar char="•"/>
            </a:pPr>
            <a:r>
              <a:rPr lang="en-US" b="0">
                <a:latin typeface="Corbel"/>
                <a:ea typeface="Corbel"/>
                <a:cs typeface="Corbel"/>
                <a:sym typeface="Corbel"/>
              </a:rPr>
              <a:t>Intramural Softball Fields</a:t>
            </a:r>
            <a:endParaRPr/>
          </a:p>
          <a:p>
            <a:pPr marL="803275" lvl="3" indent="-285750" algn="l" rtl="0">
              <a:lnSpc>
                <a:spcPct val="90000"/>
              </a:lnSpc>
              <a:spcBef>
                <a:spcPts val="500"/>
              </a:spcBef>
              <a:spcAft>
                <a:spcPts val="0"/>
              </a:spcAft>
              <a:buSzPct val="117647"/>
              <a:buChar char="•"/>
            </a:pPr>
            <a:r>
              <a:rPr lang="en-US" b="0">
                <a:latin typeface="Corbel"/>
                <a:ea typeface="Corbel"/>
                <a:cs typeface="Corbel"/>
                <a:sym typeface="Corbel"/>
              </a:rPr>
              <a:t>Tennis Courts</a:t>
            </a:r>
            <a:endParaRPr/>
          </a:p>
          <a:p>
            <a:pPr marL="803275" lvl="3" indent="-285750" algn="l" rtl="0">
              <a:lnSpc>
                <a:spcPct val="90000"/>
              </a:lnSpc>
              <a:spcBef>
                <a:spcPts val="500"/>
              </a:spcBef>
              <a:spcAft>
                <a:spcPts val="0"/>
              </a:spcAft>
              <a:buSzPct val="117647"/>
              <a:buChar char="•"/>
            </a:pPr>
            <a:r>
              <a:rPr lang="en-US" b="0">
                <a:latin typeface="Corbel"/>
                <a:ea typeface="Corbel"/>
                <a:cs typeface="Corbel"/>
                <a:sym typeface="Corbel"/>
              </a:rPr>
              <a:t>Searcy Hall Parking Lot (South)</a:t>
            </a:r>
            <a:endParaRPr/>
          </a:p>
          <a:p>
            <a:pPr marL="803275" lvl="3" indent="-285750" algn="l" rtl="0">
              <a:lnSpc>
                <a:spcPct val="90000"/>
              </a:lnSpc>
              <a:spcBef>
                <a:spcPts val="500"/>
              </a:spcBef>
              <a:spcAft>
                <a:spcPts val="0"/>
              </a:spcAft>
              <a:buSzPct val="117647"/>
              <a:buChar char="•"/>
            </a:pPr>
            <a:r>
              <a:rPr lang="en-US" b="0">
                <a:latin typeface="Corbel"/>
                <a:ea typeface="Corbel"/>
                <a:cs typeface="Corbel"/>
                <a:sym typeface="Corbel"/>
              </a:rPr>
              <a:t>Searcy Hall Parking Lot (West)</a:t>
            </a:r>
            <a:endParaRPr/>
          </a:p>
          <a:p>
            <a:pPr marL="803275" lvl="3" indent="-285750" algn="l" rtl="0">
              <a:lnSpc>
                <a:spcPct val="90000"/>
              </a:lnSpc>
              <a:spcBef>
                <a:spcPts val="500"/>
              </a:spcBef>
              <a:spcAft>
                <a:spcPts val="0"/>
              </a:spcAft>
              <a:buSzPct val="117647"/>
              <a:buChar char="•"/>
            </a:pPr>
            <a:r>
              <a:rPr lang="en-US" b="0">
                <a:latin typeface="Corbel"/>
                <a:ea typeface="Corbel"/>
                <a:cs typeface="Corbel"/>
                <a:sym typeface="Corbel"/>
              </a:rPr>
              <a:t>Front Lawn</a:t>
            </a:r>
            <a:endParaRPr/>
          </a:p>
          <a:p>
            <a:pPr marL="803275" lvl="3" indent="-285750" algn="l" rtl="0">
              <a:lnSpc>
                <a:spcPct val="90000"/>
              </a:lnSpc>
              <a:spcBef>
                <a:spcPts val="500"/>
              </a:spcBef>
              <a:spcAft>
                <a:spcPts val="0"/>
              </a:spcAft>
              <a:buSzPct val="117647"/>
              <a:buChar char="•"/>
            </a:pPr>
            <a:r>
              <a:rPr lang="en-US" b="0">
                <a:latin typeface="Corbel"/>
                <a:ea typeface="Corbel"/>
                <a:cs typeface="Corbel"/>
                <a:sym typeface="Corbel"/>
              </a:rPr>
              <a:t>South Center for Health Sciences</a:t>
            </a:r>
            <a:endParaRPr/>
          </a:p>
          <a:p>
            <a:pPr marL="803275" lvl="3" indent="-285750" algn="l" rtl="0">
              <a:lnSpc>
                <a:spcPct val="90000"/>
              </a:lnSpc>
              <a:spcBef>
                <a:spcPts val="500"/>
              </a:spcBef>
              <a:spcAft>
                <a:spcPts val="0"/>
              </a:spcAft>
              <a:buSzPct val="117647"/>
              <a:buChar char="•"/>
            </a:pPr>
            <a:r>
              <a:rPr lang="en-US" b="0">
                <a:latin typeface="Corbel"/>
                <a:ea typeface="Corbel"/>
                <a:cs typeface="Corbel"/>
                <a:sym typeface="Corbel"/>
              </a:rPr>
              <a:t>Health Sciences II Parking Lot (2 Phones)</a:t>
            </a:r>
            <a:endParaRPr/>
          </a:p>
          <a:p>
            <a:pPr marL="803275" lvl="3" indent="-285750" algn="l" rtl="0">
              <a:lnSpc>
                <a:spcPct val="90000"/>
              </a:lnSpc>
              <a:spcBef>
                <a:spcPts val="500"/>
              </a:spcBef>
              <a:spcAft>
                <a:spcPts val="0"/>
              </a:spcAft>
              <a:buSzPct val="117647"/>
              <a:buChar char="•"/>
            </a:pPr>
            <a:r>
              <a:rPr lang="en-US" b="0">
                <a:latin typeface="Corbel"/>
                <a:ea typeface="Corbel"/>
                <a:cs typeface="Corbel"/>
                <a:sym typeface="Corbel"/>
              </a:rPr>
              <a:t>Library</a:t>
            </a:r>
            <a:endParaRPr/>
          </a:p>
          <a:p>
            <a:pPr marL="803275" lvl="3" indent="-285750" algn="l" rtl="0">
              <a:lnSpc>
                <a:spcPct val="90000"/>
              </a:lnSpc>
              <a:spcBef>
                <a:spcPts val="500"/>
              </a:spcBef>
              <a:spcAft>
                <a:spcPts val="0"/>
              </a:spcAft>
              <a:buSzPct val="117647"/>
              <a:buChar char="•"/>
            </a:pPr>
            <a:r>
              <a:rPr lang="en-US" b="0">
                <a:latin typeface="Corbel"/>
                <a:ea typeface="Corbel"/>
                <a:cs typeface="Corbel"/>
                <a:sym typeface="Corbel"/>
              </a:rPr>
              <a:t>Quad Between Grad, Armstrong, and Keller Halls</a:t>
            </a:r>
            <a:endParaRPr/>
          </a:p>
          <a:p>
            <a:pPr marL="457200" lvl="0" indent="-228600" algn="l" rtl="0">
              <a:lnSpc>
                <a:spcPct val="90000"/>
              </a:lnSpc>
              <a:spcBef>
                <a:spcPts val="1000"/>
              </a:spcBef>
              <a:spcAft>
                <a:spcPts val="0"/>
              </a:spcAft>
              <a:buClr>
                <a:schemeClr val="lt1"/>
              </a:buClr>
              <a:buSzPct val="117647"/>
              <a:buNone/>
            </a:pPr>
            <a:endParaRPr/>
          </a:p>
        </p:txBody>
      </p:sp>
      <p:pic>
        <p:nvPicPr>
          <p:cNvPr id="402" name="Google Shape;402;p48"/>
          <p:cNvPicPr preferRelativeResize="0"/>
          <p:nvPr/>
        </p:nvPicPr>
        <p:blipFill rotWithShape="1">
          <a:blip r:embed="rId3">
            <a:alphaModFix/>
          </a:blip>
          <a:srcRect/>
          <a:stretch/>
        </p:blipFill>
        <p:spPr>
          <a:xfrm>
            <a:off x="8153400" y="1752600"/>
            <a:ext cx="2800350" cy="37338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Programs Offered</a:t>
            </a:r>
            <a:endParaRPr/>
          </a:p>
        </p:txBody>
      </p:sp>
      <p:sp>
        <p:nvSpPr>
          <p:cNvPr id="408" name="Google Shape;408;p49"/>
          <p:cNvSpPr txBox="1">
            <a:spLocks noGrp="1"/>
          </p:cNvSpPr>
          <p:nvPr>
            <p:ph type="body" idx="1"/>
          </p:nvPr>
        </p:nvSpPr>
        <p:spPr>
          <a:xfrm>
            <a:off x="838200" y="1825625"/>
            <a:ext cx="7010400" cy="4351338"/>
          </a:xfrm>
          <a:prstGeom prst="rect">
            <a:avLst/>
          </a:prstGeom>
          <a:noFill/>
          <a:ln>
            <a:noFill/>
          </a:ln>
        </p:spPr>
        <p:txBody>
          <a:bodyPr spcFirstLastPara="1" wrap="square" lIns="91425" tIns="45700" rIns="91425" bIns="45700" anchor="t" anchorCtr="0">
            <a:normAutofit fontScale="70000" lnSpcReduction="20000"/>
          </a:bodyPr>
          <a:lstStyle/>
          <a:p>
            <a:pPr marL="457200" lvl="0" indent="-457200" algn="l" rtl="0">
              <a:lnSpc>
                <a:spcPct val="90000"/>
              </a:lnSpc>
              <a:spcBef>
                <a:spcPts val="1000"/>
              </a:spcBef>
              <a:spcAft>
                <a:spcPts val="0"/>
              </a:spcAft>
              <a:buSzPct val="177339"/>
              <a:buFont typeface="Arial"/>
              <a:buChar char="•"/>
            </a:pPr>
            <a:r>
              <a:rPr lang="en-US" sz="2900" b="0">
                <a:latin typeface="Corbel"/>
                <a:ea typeface="Corbel"/>
                <a:cs typeface="Corbel"/>
                <a:sym typeface="Corbel"/>
              </a:rPr>
              <a:t>The Department of Public Safety offers Rape Aggression Defense (RAD) women’s self-defense classes. These classes are designed to enhance women’s safety and to increase awareness of avoiding potentially dangerous situations.</a:t>
            </a:r>
            <a:endParaRPr/>
          </a:p>
          <a:p>
            <a:pPr marL="457200" lvl="0" indent="-457200" algn="l" rtl="0">
              <a:lnSpc>
                <a:spcPct val="90000"/>
              </a:lnSpc>
              <a:spcBef>
                <a:spcPts val="1000"/>
              </a:spcBef>
              <a:spcAft>
                <a:spcPts val="0"/>
              </a:spcAft>
              <a:buSzPct val="177339"/>
              <a:buFont typeface="Arial"/>
              <a:buChar char="•"/>
            </a:pPr>
            <a:r>
              <a:rPr lang="en-US" sz="2900" b="0">
                <a:latin typeface="Corbel"/>
                <a:ea typeface="Corbel"/>
                <a:cs typeface="Corbel"/>
                <a:sym typeface="Corbel"/>
              </a:rPr>
              <a:t>Anyone desiring counseling or information regarding dating violence, domestic violence, sexual assault, or stalking may contact the Counseling Center during regular business hours or through the Public Safety Office after hours.</a:t>
            </a:r>
            <a:endParaRPr/>
          </a:p>
          <a:p>
            <a:pPr marL="457200" lvl="0" indent="-457200" algn="l" rtl="0">
              <a:lnSpc>
                <a:spcPct val="90000"/>
              </a:lnSpc>
              <a:spcBef>
                <a:spcPts val="1000"/>
              </a:spcBef>
              <a:spcAft>
                <a:spcPts val="0"/>
              </a:spcAft>
              <a:buSzPct val="177339"/>
              <a:buFont typeface="Arial"/>
              <a:buChar char="•"/>
            </a:pPr>
            <a:r>
              <a:rPr lang="en-US" sz="2900" b="0">
                <a:latin typeface="Corbel"/>
                <a:ea typeface="Corbel"/>
                <a:cs typeface="Corbel"/>
                <a:sym typeface="Corbel"/>
              </a:rPr>
              <a:t>Brochures on sexual violence prevention are located in the Office of Student Life and the  Department of Public Safety Office.</a:t>
            </a:r>
            <a:endParaRPr/>
          </a:p>
          <a:p>
            <a:pPr marL="457200" lvl="0" indent="-457200" algn="l" rtl="0">
              <a:lnSpc>
                <a:spcPct val="90000"/>
              </a:lnSpc>
              <a:spcBef>
                <a:spcPts val="1000"/>
              </a:spcBef>
              <a:spcAft>
                <a:spcPts val="0"/>
              </a:spcAft>
              <a:buSzPct val="177339"/>
              <a:buFont typeface="Arial"/>
              <a:buChar char="•"/>
            </a:pPr>
            <a:r>
              <a:rPr lang="en-US" sz="2900" b="0">
                <a:latin typeface="Corbel"/>
                <a:ea typeface="Corbel"/>
                <a:cs typeface="Corbel"/>
                <a:sym typeface="Corbel"/>
              </a:rPr>
              <a:t>The Department of Public Safety offers a Bystander Intervention program designed to inform and empower bystanders to help prevent sexual violence.</a:t>
            </a:r>
            <a:endParaRPr/>
          </a:p>
          <a:p>
            <a:pPr marL="457200" lvl="0" indent="-228600" algn="l" rtl="0">
              <a:lnSpc>
                <a:spcPct val="90000"/>
              </a:lnSpc>
              <a:spcBef>
                <a:spcPts val="1000"/>
              </a:spcBef>
              <a:spcAft>
                <a:spcPts val="0"/>
              </a:spcAft>
              <a:buSzPct val="142857"/>
              <a:buFont typeface="Arial"/>
              <a:buNone/>
            </a:pPr>
            <a:endParaRPr/>
          </a:p>
        </p:txBody>
      </p:sp>
      <p:pic>
        <p:nvPicPr>
          <p:cNvPr id="409" name="Google Shape;409;p49"/>
          <p:cNvPicPr preferRelativeResize="0"/>
          <p:nvPr/>
        </p:nvPicPr>
        <p:blipFill rotWithShape="1">
          <a:blip r:embed="rId3">
            <a:alphaModFix/>
          </a:blip>
          <a:srcRect/>
          <a:stretch/>
        </p:blipFill>
        <p:spPr>
          <a:xfrm>
            <a:off x="8153400" y="1981200"/>
            <a:ext cx="2666999" cy="3323765"/>
          </a:xfrm>
          <a:prstGeom prst="rect">
            <a:avLst/>
          </a:prstGeom>
          <a:solidFill>
            <a:srgbClr val="ECECEC"/>
          </a:solidFill>
          <a:ln>
            <a:noFill/>
          </a:ln>
          <a:effectLst>
            <a:outerShdw dist="35921" dir="2700000" algn="ctr" rotWithShape="0">
              <a:schemeClr val="dk2"/>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Kevin Davis- Title IX Coordinator</a:t>
            </a:r>
            <a:endParaRPr/>
          </a:p>
        </p:txBody>
      </p:sp>
      <p:pic>
        <p:nvPicPr>
          <p:cNvPr id="111" name="Google Shape;111;p5"/>
          <p:cNvPicPr preferRelativeResize="0">
            <a:picLocks noGrp="1"/>
          </p:cNvPicPr>
          <p:nvPr>
            <p:ph type="body" idx="4294967295"/>
          </p:nvPr>
        </p:nvPicPr>
        <p:blipFill rotWithShape="1">
          <a:blip r:embed="rId3">
            <a:alphaModFix/>
          </a:blip>
          <a:srcRect/>
          <a:stretch/>
        </p:blipFill>
        <p:spPr>
          <a:xfrm>
            <a:off x="761999" y="1690688"/>
            <a:ext cx="2133601" cy="2631518"/>
          </a:xfrm>
          <a:prstGeom prst="rect">
            <a:avLst/>
          </a:prstGeom>
          <a:noFill/>
          <a:ln>
            <a:noFill/>
          </a:ln>
        </p:spPr>
      </p:pic>
      <p:sp>
        <p:nvSpPr>
          <p:cNvPr id="112" name="Google Shape;112;p5"/>
          <p:cNvSpPr txBox="1"/>
          <p:nvPr/>
        </p:nvSpPr>
        <p:spPr>
          <a:xfrm>
            <a:off x="4419600" y="1524000"/>
            <a:ext cx="4343400"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orbel"/>
                <a:ea typeface="Corbel"/>
                <a:cs typeface="Corbel"/>
                <a:sym typeface="Corbel"/>
              </a:rPr>
              <a:t>I am Kevin Davis, the University’s Title IX coordinator. With the assistance of the Title IX team, I help ensure that Harding meets all of its obligations and that the grievance process is followed for each complaint that is received. </a:t>
            </a:r>
            <a:endParaRPr/>
          </a:p>
          <a:p>
            <a:pPr marL="0" marR="0" lvl="0" indent="0" algn="l" rtl="0">
              <a:spcBef>
                <a:spcPts val="0"/>
              </a:spcBef>
              <a:spcAft>
                <a:spcPts val="0"/>
              </a:spcAft>
              <a:buNone/>
            </a:pPr>
            <a:br>
              <a:rPr lang="en-US" sz="1800">
                <a:solidFill>
                  <a:schemeClr val="lt1"/>
                </a:solidFill>
                <a:latin typeface="Corbel"/>
                <a:ea typeface="Corbel"/>
                <a:cs typeface="Corbel"/>
                <a:sym typeface="Corbel"/>
              </a:rPr>
            </a:br>
            <a:r>
              <a:rPr lang="en-US" sz="1800">
                <a:solidFill>
                  <a:schemeClr val="lt1"/>
                </a:solidFill>
                <a:latin typeface="Corbel"/>
                <a:ea typeface="Corbel"/>
                <a:cs typeface="Corbel"/>
                <a:sym typeface="Corbel"/>
              </a:rPr>
              <a:t>This training is important not only because it is required by the Department of Education, but also because it informs you — our students— about what to do if you, or someone you know, are a victim of sexual harassment.</a:t>
            </a:r>
            <a:endParaRPr/>
          </a:p>
          <a:p>
            <a:pPr marL="0" marR="0" lvl="0" indent="0" algn="l" rtl="0">
              <a:spcBef>
                <a:spcPts val="0"/>
              </a:spcBef>
              <a:spcAft>
                <a:spcPts val="0"/>
              </a:spcAft>
              <a:buNone/>
            </a:pPr>
            <a:br>
              <a:rPr lang="en-US" sz="1800">
                <a:solidFill>
                  <a:schemeClr val="lt1"/>
                </a:solidFill>
                <a:latin typeface="Corbel"/>
                <a:ea typeface="Corbel"/>
                <a:cs typeface="Corbel"/>
                <a:sym typeface="Corbel"/>
              </a:rPr>
            </a:br>
            <a:r>
              <a:rPr lang="en-US" sz="1800">
                <a:solidFill>
                  <a:schemeClr val="lt1"/>
                </a:solidFill>
                <a:latin typeface="Corbel"/>
                <a:ea typeface="Corbel"/>
                <a:cs typeface="Corbel"/>
                <a:sym typeface="Corbel"/>
              </a:rPr>
              <a:t>On behalf of our Title IX team, thank you for completing this important training. </a:t>
            </a:r>
            <a:endParaRPr/>
          </a:p>
          <a:p>
            <a:pPr marL="0" marR="0" lvl="0" indent="0" algn="l" rtl="0">
              <a:spcBef>
                <a:spcPts val="0"/>
              </a:spcBef>
              <a:spcAft>
                <a:spcPts val="0"/>
              </a:spcAft>
              <a:buNone/>
            </a:pPr>
            <a:br>
              <a:rPr lang="en-US" sz="1800">
                <a:solidFill>
                  <a:schemeClr val="lt1"/>
                </a:solidFill>
                <a:latin typeface="Corbel"/>
                <a:ea typeface="Corbel"/>
                <a:cs typeface="Corbel"/>
                <a:sym typeface="Corbel"/>
              </a:rPr>
            </a:br>
            <a:endParaRPr sz="1800">
              <a:solidFill>
                <a:schemeClr val="lt1"/>
              </a:solidFill>
              <a:latin typeface="Corbel"/>
              <a:ea typeface="Corbel"/>
              <a:cs typeface="Corbel"/>
              <a:sym typeface="Corbel"/>
            </a:endParaRPr>
          </a:p>
        </p:txBody>
      </p:sp>
      <p:sp>
        <p:nvSpPr>
          <p:cNvPr id="113" name="Google Shape;113;p5"/>
          <p:cNvSpPr txBox="1"/>
          <p:nvPr/>
        </p:nvSpPr>
        <p:spPr>
          <a:xfrm>
            <a:off x="685798" y="4447440"/>
            <a:ext cx="266700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orbel"/>
                <a:ea typeface="Corbel"/>
                <a:cs typeface="Corbel"/>
                <a:sym typeface="Corbel"/>
              </a:rPr>
              <a:t>Kendall Hall Office 113</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Ph 501-279-5000</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kdavis@harding.edu</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Arial Black"/>
              <a:buNone/>
            </a:pPr>
            <a:r>
              <a:rPr lang="en-US">
                <a:latin typeface="Corbel"/>
                <a:ea typeface="Corbel"/>
                <a:cs typeface="Corbel"/>
                <a:sym typeface="Corbel"/>
              </a:rPr>
              <a:t>Section 6</a:t>
            </a:r>
            <a:endParaRPr/>
          </a:p>
        </p:txBody>
      </p:sp>
      <p:sp>
        <p:nvSpPr>
          <p:cNvPr id="415" name="Google Shape;415;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987D47"/>
              </a:buClr>
              <a:buSzPts val="3200"/>
              <a:buNone/>
            </a:pPr>
            <a:r>
              <a:rPr lang="en-US" sz="4000">
                <a:latin typeface="Corbel"/>
                <a:ea typeface="Corbel"/>
                <a:cs typeface="Corbel"/>
                <a:sym typeface="Corbel"/>
              </a:rPr>
              <a:t>Services Available to Victims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Existing Services Available to Victims</a:t>
            </a:r>
            <a:endParaRPr/>
          </a:p>
        </p:txBody>
      </p:sp>
      <p:sp>
        <p:nvSpPr>
          <p:cNvPr id="421" name="Google Shape;421;p51"/>
          <p:cNvSpPr txBox="1">
            <a:spLocks noGrp="1"/>
          </p:cNvSpPr>
          <p:nvPr>
            <p:ph type="body" idx="1"/>
          </p:nvPr>
        </p:nvSpPr>
        <p:spPr>
          <a:xfrm>
            <a:off x="838200" y="1524000"/>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lnSpc>
                <a:spcPct val="90000"/>
              </a:lnSpc>
              <a:spcBef>
                <a:spcPts val="1000"/>
              </a:spcBef>
              <a:spcAft>
                <a:spcPts val="0"/>
              </a:spcAft>
              <a:buSzPct val="129032"/>
              <a:buFont typeface="Arial"/>
              <a:buChar char="•"/>
            </a:pPr>
            <a:r>
              <a:rPr lang="en-US" b="0">
                <a:latin typeface="Corbel"/>
                <a:ea typeface="Corbel"/>
                <a:cs typeface="Corbel"/>
                <a:sym typeface="Corbel"/>
              </a:rPr>
              <a:t>Counseling: </a:t>
            </a:r>
            <a:endParaRPr/>
          </a:p>
          <a:p>
            <a:pPr marL="974725" lvl="4" indent="-285750" algn="l" rtl="0">
              <a:lnSpc>
                <a:spcPct val="90000"/>
              </a:lnSpc>
              <a:spcBef>
                <a:spcPts val="500"/>
              </a:spcBef>
              <a:spcAft>
                <a:spcPts val="0"/>
              </a:spcAft>
              <a:buSzPct val="129032"/>
              <a:buChar char="•"/>
            </a:pPr>
            <a:r>
              <a:rPr lang="en-US" b="0">
                <a:latin typeface="Corbel"/>
                <a:ea typeface="Corbel"/>
                <a:cs typeface="Corbel"/>
                <a:sym typeface="Corbel"/>
              </a:rPr>
              <a:t>Students and employees who have experienced sexual assault may feel the need for personal counseling. Free counseling services are provided on campus by licensed professional counselors. University officials may assist in arranging off-campus counseling service when preferred. Cost of off-campus counseling services is the responsibility of the student or employee.</a:t>
            </a:r>
            <a:endParaRPr/>
          </a:p>
          <a:p>
            <a:pPr marL="457200" lvl="0" indent="-457200" algn="l" rtl="0">
              <a:lnSpc>
                <a:spcPct val="90000"/>
              </a:lnSpc>
              <a:spcBef>
                <a:spcPts val="1000"/>
              </a:spcBef>
              <a:spcAft>
                <a:spcPts val="0"/>
              </a:spcAft>
              <a:buSzPct val="129032"/>
              <a:buFont typeface="Arial"/>
              <a:buChar char="•"/>
            </a:pPr>
            <a:r>
              <a:rPr lang="en-US" b="0">
                <a:latin typeface="Corbel"/>
                <a:ea typeface="Corbel"/>
                <a:cs typeface="Corbel"/>
                <a:sym typeface="Corbel"/>
              </a:rPr>
              <a:t>Health: </a:t>
            </a:r>
            <a:endParaRPr/>
          </a:p>
          <a:p>
            <a:pPr marL="974725" lvl="4" indent="-285750" algn="l" rtl="0">
              <a:lnSpc>
                <a:spcPct val="90000"/>
              </a:lnSpc>
              <a:spcBef>
                <a:spcPts val="500"/>
              </a:spcBef>
              <a:spcAft>
                <a:spcPts val="0"/>
              </a:spcAft>
              <a:buSzPct val="129032"/>
              <a:buChar char="•"/>
            </a:pPr>
            <a:r>
              <a:rPr lang="en-US" b="0">
                <a:latin typeface="Corbel"/>
                <a:ea typeface="Corbel"/>
                <a:cs typeface="Corbel"/>
                <a:sym typeface="Corbel"/>
              </a:rPr>
              <a:t>Harding University maintains a health care center for all students with a registered nurse in charge. Student Health Services provides care for illness, accidents and emergencies that can be adequately treated by registered nurses. There are no fees for treatments or medications received at Student Health Services, with the exception of some vaccines (flu, Hep A, Hep B, tetanus, TB skin tests and allergy shots). Student Health Services is located at 115 Dr. Jimmy Carr Drive. The office phone number is 501-279-4346 (campus ext. 4346). Dial 0 to speak to the receptionist.</a:t>
            </a:r>
            <a:endParaRPr/>
          </a:p>
          <a:p>
            <a:pPr marL="974725" lvl="4" indent="-285750" algn="l" rtl="0">
              <a:lnSpc>
                <a:spcPct val="90000"/>
              </a:lnSpc>
              <a:spcBef>
                <a:spcPts val="500"/>
              </a:spcBef>
              <a:spcAft>
                <a:spcPts val="0"/>
              </a:spcAft>
              <a:buSzPct val="129032"/>
              <a:buChar char="•"/>
            </a:pPr>
            <a:r>
              <a:rPr lang="en-US" b="0">
                <a:latin typeface="Corbel"/>
                <a:ea typeface="Corbel"/>
                <a:cs typeface="Corbel"/>
                <a:sym typeface="Corbel"/>
              </a:rPr>
              <a:t>There are also numerous health-care facilities located throughout the city of Searcy. For emergency care, the White County Medical Center maintains a 24 hour emergency facility. It is located at 3214 E. Race Street in Searcy. The phone number is 501-268-6121.</a:t>
            </a:r>
            <a:endParaRPr/>
          </a:p>
          <a:p>
            <a:pPr marL="457200" lvl="0" indent="-228600" algn="l" rtl="0">
              <a:lnSpc>
                <a:spcPct val="90000"/>
              </a:lnSpc>
              <a:spcBef>
                <a:spcPts val="1000"/>
              </a:spcBef>
              <a:spcAft>
                <a:spcPts val="0"/>
              </a:spcAft>
              <a:buSzPct val="129032"/>
              <a:buFont typeface="Arial"/>
              <a:buNone/>
            </a:pPr>
            <a:endParaRPr/>
          </a:p>
          <a:p>
            <a:pPr marL="457200" lvl="0" indent="-228600" algn="l" rtl="0">
              <a:lnSpc>
                <a:spcPct val="90000"/>
              </a:lnSpc>
              <a:spcBef>
                <a:spcPts val="1000"/>
              </a:spcBef>
              <a:spcAft>
                <a:spcPts val="0"/>
              </a:spcAft>
              <a:buClr>
                <a:schemeClr val="lt1"/>
              </a:buClr>
              <a:buSzPct val="129032"/>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2"/>
          <p:cNvSpPr txBox="1">
            <a:spLocks noGrp="1"/>
          </p:cNvSpPr>
          <p:nvPr>
            <p:ph type="title"/>
          </p:nvPr>
        </p:nvSpPr>
        <p:spPr>
          <a:xfrm>
            <a:off x="838200" y="365125"/>
            <a:ext cx="105918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Existing Services Available to Victims (Cont.)</a:t>
            </a:r>
            <a:endParaRPr/>
          </a:p>
        </p:txBody>
      </p:sp>
      <p:sp>
        <p:nvSpPr>
          <p:cNvPr id="427" name="Google Shape;427;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47500" lnSpcReduction="20000"/>
          </a:bodyPr>
          <a:lstStyle/>
          <a:p>
            <a:pPr marL="457200" lvl="0" indent="-457200" algn="l" rtl="0">
              <a:lnSpc>
                <a:spcPct val="90000"/>
              </a:lnSpc>
              <a:spcBef>
                <a:spcPts val="1000"/>
              </a:spcBef>
              <a:spcAft>
                <a:spcPts val="0"/>
              </a:spcAft>
              <a:buSzPct val="172248"/>
              <a:buFont typeface="Arial"/>
              <a:buChar char="•"/>
            </a:pPr>
            <a:r>
              <a:rPr lang="en-US" sz="4400" b="0">
                <a:latin typeface="Corbel"/>
                <a:ea typeface="Corbel"/>
                <a:cs typeface="Corbel"/>
                <a:sym typeface="Corbel"/>
              </a:rPr>
              <a:t>Mental Health:</a:t>
            </a:r>
            <a:endParaRPr/>
          </a:p>
          <a:p>
            <a:pPr marL="914400" lvl="1" indent="-431800" algn="l" rtl="0">
              <a:lnSpc>
                <a:spcPct val="90000"/>
              </a:lnSpc>
              <a:spcBef>
                <a:spcPts val="500"/>
              </a:spcBef>
              <a:spcAft>
                <a:spcPts val="0"/>
              </a:spcAft>
              <a:buSzPct val="232304"/>
              <a:buChar char="•"/>
            </a:pPr>
            <a:r>
              <a:rPr lang="en-US" sz="2900" b="0" u="sng">
                <a:solidFill>
                  <a:srgbClr val="0070C0"/>
                </a:solidFill>
                <a:latin typeface="Corbel"/>
                <a:ea typeface="Corbel"/>
                <a:cs typeface="Corbel"/>
                <a:sym typeface="Corbel"/>
                <a:hlinkClick r:id="rId3">
                  <a:extLst>
                    <a:ext uri="{A12FA001-AC4F-418D-AE19-62706E023703}">
                      <ahyp:hlinkClr xmlns:ahyp="http://schemas.microsoft.com/office/drawing/2018/hyperlinkcolor" val="tx"/>
                    </a:ext>
                  </a:extLst>
                </a:hlinkClick>
              </a:rPr>
              <a:t>TimelyCare</a:t>
            </a:r>
            <a:r>
              <a:rPr lang="en-US" sz="2900" b="0">
                <a:latin typeface="Corbel"/>
                <a:ea typeface="Corbel"/>
                <a:cs typeface="Corbel"/>
                <a:sym typeface="Corbel"/>
              </a:rPr>
              <a:t> delivers a new virtual health and well-being platform for students. The service provides 24/7 access to virtual care at no additional cost.</a:t>
            </a:r>
            <a:endParaRPr/>
          </a:p>
          <a:p>
            <a:pPr marL="1371600" lvl="2" indent="-406400" algn="l" rtl="0">
              <a:lnSpc>
                <a:spcPct val="90000"/>
              </a:lnSpc>
              <a:spcBef>
                <a:spcPts val="500"/>
              </a:spcBef>
              <a:spcAft>
                <a:spcPts val="0"/>
              </a:spcAft>
              <a:buSzPct val="203266"/>
              <a:buChar char="•"/>
            </a:pPr>
            <a:r>
              <a:rPr lang="en-US" sz="2900" b="0">
                <a:latin typeface="Corbel"/>
                <a:ea typeface="Corbel"/>
                <a:cs typeface="Corbel"/>
                <a:sym typeface="Corbel"/>
              </a:rPr>
              <a:t>What services are available?</a:t>
            </a:r>
            <a:endParaRPr/>
          </a:p>
          <a:p>
            <a:pPr marL="1828800" lvl="3" indent="-381000" algn="l" rtl="0">
              <a:lnSpc>
                <a:spcPct val="90000"/>
              </a:lnSpc>
              <a:spcBef>
                <a:spcPts val="500"/>
              </a:spcBef>
              <a:spcAft>
                <a:spcPts val="0"/>
              </a:spcAft>
              <a:buSzPct val="174228"/>
              <a:buFont typeface="Arial"/>
              <a:buChar char="•"/>
            </a:pPr>
            <a:r>
              <a:rPr lang="en-US" sz="2900" b="0">
                <a:latin typeface="Corbel"/>
                <a:ea typeface="Corbel"/>
                <a:cs typeface="Corbel"/>
                <a:sym typeface="Corbel"/>
              </a:rPr>
              <a:t>TalkNow - 24/7, on-demand emotional support.</a:t>
            </a:r>
            <a:endParaRPr/>
          </a:p>
          <a:p>
            <a:pPr marL="1828800" lvl="3" indent="-381000" algn="l" rtl="0">
              <a:lnSpc>
                <a:spcPct val="90000"/>
              </a:lnSpc>
              <a:spcBef>
                <a:spcPts val="500"/>
              </a:spcBef>
              <a:spcAft>
                <a:spcPts val="0"/>
              </a:spcAft>
              <a:buSzPct val="174228"/>
              <a:buFont typeface="Arial"/>
              <a:buChar char="•"/>
            </a:pPr>
            <a:r>
              <a:rPr lang="en-US" sz="2900" b="0">
                <a:latin typeface="Corbel"/>
                <a:ea typeface="Corbel"/>
                <a:cs typeface="Corbel"/>
                <a:sym typeface="Corbel"/>
              </a:rPr>
              <a:t>Scheduled Counseling - Select the day, time, and mental health provider of your choice. (12 visits per year)</a:t>
            </a:r>
            <a:endParaRPr/>
          </a:p>
          <a:p>
            <a:pPr marL="1828800" lvl="3" indent="-381000" algn="l" rtl="0">
              <a:lnSpc>
                <a:spcPct val="90000"/>
              </a:lnSpc>
              <a:spcBef>
                <a:spcPts val="500"/>
              </a:spcBef>
              <a:spcAft>
                <a:spcPts val="0"/>
              </a:spcAft>
              <a:buSzPct val="174228"/>
              <a:buFont typeface="Arial"/>
              <a:buChar char="•"/>
            </a:pPr>
            <a:r>
              <a:rPr lang="en-US" sz="2900" b="0">
                <a:latin typeface="Corbel"/>
                <a:ea typeface="Corbel"/>
                <a:cs typeface="Corbel"/>
                <a:sym typeface="Corbel"/>
              </a:rPr>
              <a:t>Self-Care Content - Yoga and meditation sessions and group conversations with TimelyCare providers on a variety of health and well-being topics.</a:t>
            </a:r>
            <a:endParaRPr/>
          </a:p>
          <a:p>
            <a:pPr marL="974725" lvl="4" indent="-285750" algn="l" rtl="0">
              <a:lnSpc>
                <a:spcPct val="90000"/>
              </a:lnSpc>
              <a:spcBef>
                <a:spcPts val="500"/>
              </a:spcBef>
              <a:spcAft>
                <a:spcPts val="0"/>
              </a:spcAft>
              <a:buSzPct val="174228"/>
              <a:buChar char="•"/>
            </a:pPr>
            <a:r>
              <a:rPr lang="en-US" sz="2900" b="0">
                <a:latin typeface="Corbel"/>
                <a:ea typeface="Corbel"/>
                <a:cs typeface="Corbel"/>
                <a:sym typeface="Corbel"/>
              </a:rPr>
              <a:t>The Harding University Counseling Center offers free counseling services for students and employees.</a:t>
            </a:r>
            <a:endParaRPr/>
          </a:p>
          <a:p>
            <a:pPr marL="974725" lvl="4" indent="-285750" algn="l" rtl="0">
              <a:lnSpc>
                <a:spcPct val="90000"/>
              </a:lnSpc>
              <a:spcBef>
                <a:spcPts val="500"/>
              </a:spcBef>
              <a:spcAft>
                <a:spcPts val="0"/>
              </a:spcAft>
              <a:buSzPct val="174228"/>
              <a:buChar char="•"/>
            </a:pPr>
            <a:r>
              <a:rPr lang="en-US" sz="2900" b="0">
                <a:latin typeface="Corbel"/>
                <a:ea typeface="Corbel"/>
                <a:cs typeface="Corbel"/>
                <a:sym typeface="Corbel"/>
              </a:rPr>
              <a:t>Mental health issues that require inpatient treatment can be treated by the Unity Health White County Medical Center Compass Unit located at 1200 S. Main Street in Searcy. The phone number is 501-278-3100.</a:t>
            </a:r>
            <a:endParaRPr/>
          </a:p>
          <a:p>
            <a:pPr marL="457200" lvl="0" indent="-457200" algn="l" rtl="0">
              <a:lnSpc>
                <a:spcPct val="90000"/>
              </a:lnSpc>
              <a:spcBef>
                <a:spcPts val="1000"/>
              </a:spcBef>
              <a:spcAft>
                <a:spcPts val="0"/>
              </a:spcAft>
              <a:buSzPct val="172248"/>
              <a:buFont typeface="Arial"/>
              <a:buChar char="•"/>
            </a:pPr>
            <a:r>
              <a:rPr lang="en-US" sz="4400" b="0">
                <a:latin typeface="Corbel"/>
                <a:ea typeface="Corbel"/>
                <a:cs typeface="Corbel"/>
                <a:sym typeface="Corbel"/>
              </a:rPr>
              <a:t>Victim Advocacy:</a:t>
            </a:r>
            <a:endParaRPr/>
          </a:p>
          <a:p>
            <a:pPr marL="974725" lvl="4" indent="-285750" algn="l" rtl="0">
              <a:lnSpc>
                <a:spcPct val="90000"/>
              </a:lnSpc>
              <a:spcBef>
                <a:spcPts val="500"/>
              </a:spcBef>
              <a:spcAft>
                <a:spcPts val="0"/>
              </a:spcAft>
              <a:buSzPct val="174228"/>
              <a:buChar char="•"/>
            </a:pPr>
            <a:r>
              <a:rPr lang="en-US" sz="2900" b="0">
                <a:latin typeface="Corbel"/>
                <a:ea typeface="Corbel"/>
                <a:cs typeface="Corbel"/>
                <a:sym typeface="Corbel"/>
              </a:rPr>
              <a:t>White County Domestic Violence Prevention, Inc. provides victim advocacy assistance and also operates the Hope Cottage battered women’s facility. The hotline number is 501-278-4673.</a:t>
            </a:r>
            <a:endParaRPr/>
          </a:p>
          <a:p>
            <a:pPr marL="457200" lvl="0" indent="-457200" algn="l" rtl="0">
              <a:lnSpc>
                <a:spcPct val="90000"/>
              </a:lnSpc>
              <a:spcBef>
                <a:spcPts val="1000"/>
              </a:spcBef>
              <a:spcAft>
                <a:spcPts val="0"/>
              </a:spcAft>
              <a:buSzPct val="172248"/>
              <a:buFont typeface="Arial"/>
              <a:buChar char="•"/>
            </a:pPr>
            <a:r>
              <a:rPr lang="en-US" sz="4400" b="0">
                <a:latin typeface="Corbel"/>
                <a:ea typeface="Corbel"/>
                <a:cs typeface="Corbel"/>
                <a:sym typeface="Corbel"/>
              </a:rPr>
              <a:t>Legal Assistance:</a:t>
            </a:r>
            <a:endParaRPr/>
          </a:p>
          <a:p>
            <a:pPr marL="974725" lvl="4" indent="-285750" algn="l" rtl="0">
              <a:lnSpc>
                <a:spcPct val="90000"/>
              </a:lnSpc>
              <a:spcBef>
                <a:spcPts val="500"/>
              </a:spcBef>
              <a:spcAft>
                <a:spcPts val="0"/>
              </a:spcAft>
              <a:buSzPct val="174228"/>
              <a:buChar char="•"/>
            </a:pPr>
            <a:r>
              <a:rPr lang="en-US" sz="2900" b="0">
                <a:latin typeface="Corbel"/>
                <a:ea typeface="Corbel"/>
                <a:cs typeface="Corbel"/>
                <a:sym typeface="Corbel"/>
              </a:rPr>
              <a:t>Free legal assistance may be obtained from the Center for Arkansas Legal Services located at 1300 W. 6</a:t>
            </a:r>
            <a:r>
              <a:rPr lang="en-US" sz="2900" b="0" baseline="30000">
                <a:latin typeface="Corbel"/>
                <a:ea typeface="Corbel"/>
                <a:cs typeface="Corbel"/>
                <a:sym typeface="Corbel"/>
              </a:rPr>
              <a:t>th</a:t>
            </a:r>
            <a:r>
              <a:rPr lang="en-US" sz="2900" b="0">
                <a:latin typeface="Corbel"/>
                <a:ea typeface="Corbel"/>
                <a:cs typeface="Corbel"/>
                <a:sym typeface="Corbel"/>
              </a:rPr>
              <a:t> Street, Little Rock, AR 72201. The phone number is 800-952-9243. </a:t>
            </a:r>
            <a:endParaRPr/>
          </a:p>
          <a:p>
            <a:pPr marL="457200" lvl="0" indent="-228600" algn="l" rtl="0">
              <a:lnSpc>
                <a:spcPct val="90000"/>
              </a:lnSpc>
              <a:spcBef>
                <a:spcPts val="1000"/>
              </a:spcBef>
              <a:spcAft>
                <a:spcPts val="0"/>
              </a:spcAft>
              <a:buClr>
                <a:schemeClr val="lt1"/>
              </a:buClr>
              <a:buSzPct val="210526"/>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Existing Services Available to Victims (Cont.)</a:t>
            </a:r>
            <a:endParaRPr/>
          </a:p>
        </p:txBody>
      </p:sp>
      <p:sp>
        <p:nvSpPr>
          <p:cNvPr id="433" name="Google Shape;433;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90000"/>
              </a:lnSpc>
              <a:spcBef>
                <a:spcPts val="1000"/>
              </a:spcBef>
              <a:spcAft>
                <a:spcPts val="0"/>
              </a:spcAft>
              <a:buSzPct val="129729"/>
              <a:buFont typeface="Arial"/>
              <a:buChar char="•"/>
            </a:pPr>
            <a:r>
              <a:rPr lang="en-US" sz="3000" b="0">
                <a:latin typeface="Corbel"/>
                <a:ea typeface="Corbel"/>
                <a:cs typeface="Corbel"/>
                <a:sym typeface="Corbel"/>
              </a:rPr>
              <a:t>Visa and Immigration Assistance:</a:t>
            </a:r>
            <a:endParaRPr/>
          </a:p>
          <a:p>
            <a:pPr marL="974725" lvl="4" indent="-285750" algn="l" rtl="0">
              <a:lnSpc>
                <a:spcPct val="90000"/>
              </a:lnSpc>
              <a:spcBef>
                <a:spcPts val="500"/>
              </a:spcBef>
              <a:spcAft>
                <a:spcPts val="0"/>
              </a:spcAft>
              <a:buSzPct val="108108"/>
              <a:buChar char="•"/>
            </a:pPr>
            <a:r>
              <a:rPr lang="en-US" b="0">
                <a:latin typeface="Corbel"/>
                <a:ea typeface="Corbel"/>
                <a:cs typeface="Corbel"/>
                <a:sym typeface="Corbel"/>
              </a:rPr>
              <a:t>Visa and immigration assistance, as well as assistance with filing VAWA petitions, is available through the Catholic Charities Immigration Services located at 2500 N. Tyler Street, Little Rock, AR 72217. The phone number is 501-664-0340 Ext. 314.</a:t>
            </a:r>
            <a:endParaRPr/>
          </a:p>
          <a:p>
            <a:pPr marL="974725" lvl="4" indent="-285750" algn="l" rtl="0">
              <a:lnSpc>
                <a:spcPct val="90000"/>
              </a:lnSpc>
              <a:spcBef>
                <a:spcPts val="500"/>
              </a:spcBef>
              <a:spcAft>
                <a:spcPts val="0"/>
              </a:spcAft>
              <a:buSzPct val="108108"/>
              <a:buChar char="•"/>
            </a:pPr>
            <a:r>
              <a:rPr lang="en-US" b="0">
                <a:latin typeface="Corbel"/>
                <a:ea typeface="Corbel"/>
                <a:cs typeface="Corbel"/>
                <a:sym typeface="Corbel"/>
              </a:rPr>
              <a:t>Assistance is also available through the University of Arkansas School of Law Immigration Clinic located at 1045 W. Maple Street, Fayetteville, AR 72701. The phone number is 479-575-3056.</a:t>
            </a:r>
            <a:endParaRPr/>
          </a:p>
          <a:p>
            <a:pPr marL="457200" lvl="0" indent="-457200" algn="l" rtl="0">
              <a:lnSpc>
                <a:spcPct val="90000"/>
              </a:lnSpc>
              <a:spcBef>
                <a:spcPts val="1000"/>
              </a:spcBef>
              <a:spcAft>
                <a:spcPts val="0"/>
              </a:spcAft>
              <a:buSzPct val="129729"/>
              <a:buFont typeface="Arial"/>
              <a:buChar char="•"/>
            </a:pPr>
            <a:r>
              <a:rPr lang="en-US" sz="3000" b="0">
                <a:latin typeface="Corbel"/>
                <a:ea typeface="Corbel"/>
                <a:cs typeface="Corbel"/>
                <a:sym typeface="Corbel"/>
              </a:rPr>
              <a:t>Financial Aid:</a:t>
            </a:r>
            <a:endParaRPr/>
          </a:p>
          <a:p>
            <a:pPr marL="974725" lvl="4" indent="-285750" algn="l" rtl="0">
              <a:lnSpc>
                <a:spcPct val="90000"/>
              </a:lnSpc>
              <a:spcBef>
                <a:spcPts val="500"/>
              </a:spcBef>
              <a:spcAft>
                <a:spcPts val="0"/>
              </a:spcAft>
              <a:buSzPct val="108108"/>
              <a:buChar char="•"/>
            </a:pPr>
            <a:r>
              <a:rPr lang="en-US" b="0">
                <a:latin typeface="Corbel"/>
                <a:ea typeface="Corbel"/>
                <a:cs typeface="Corbel"/>
                <a:sym typeface="Corbel"/>
              </a:rPr>
              <a:t>The Harding University Office of Financial Aid can provide victims with financial aid-related services and information, such as how to apply for a leave of absence or about options for addressing concerns about loan repayment terms and conditions.</a:t>
            </a:r>
            <a:endParaRPr/>
          </a:p>
          <a:p>
            <a:pPr marL="974725" lvl="4" indent="-133350" algn="l" rtl="0">
              <a:lnSpc>
                <a:spcPct val="90000"/>
              </a:lnSpc>
              <a:spcBef>
                <a:spcPts val="500"/>
              </a:spcBef>
              <a:spcAft>
                <a:spcPts val="0"/>
              </a:spcAft>
              <a:buSzPct val="108108"/>
              <a:buNone/>
            </a:pPr>
            <a:endParaRPr/>
          </a:p>
          <a:p>
            <a:pPr marL="974725" lvl="4" indent="-133350" algn="l" rtl="0">
              <a:lnSpc>
                <a:spcPct val="90000"/>
              </a:lnSpc>
              <a:spcBef>
                <a:spcPts val="500"/>
              </a:spcBef>
              <a:spcAft>
                <a:spcPts val="0"/>
              </a:spcAft>
              <a:buSzPct val="108108"/>
              <a:buNone/>
            </a:pPr>
            <a:endParaRPr/>
          </a:p>
          <a:p>
            <a:pPr marL="457200" lvl="0" indent="-228600" algn="l" rtl="0">
              <a:lnSpc>
                <a:spcPct val="90000"/>
              </a:lnSpc>
              <a:spcBef>
                <a:spcPts val="1000"/>
              </a:spcBef>
              <a:spcAft>
                <a:spcPts val="0"/>
              </a:spcAft>
              <a:buSzPct val="108108"/>
              <a:buFont typeface="Arial"/>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Existing Services Available to Victims (Cont.)</a:t>
            </a:r>
            <a:endParaRPr/>
          </a:p>
        </p:txBody>
      </p:sp>
      <p:sp>
        <p:nvSpPr>
          <p:cNvPr id="439" name="Google Shape;439;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lnSpc>
                <a:spcPct val="90000"/>
              </a:lnSpc>
              <a:spcBef>
                <a:spcPts val="1000"/>
              </a:spcBef>
              <a:spcAft>
                <a:spcPts val="0"/>
              </a:spcAft>
              <a:buClr>
                <a:schemeClr val="lt1"/>
              </a:buClr>
              <a:buSzPct val="129032"/>
              <a:buChar char="•"/>
            </a:pPr>
            <a:r>
              <a:rPr lang="en-US" b="0">
                <a:latin typeface="Corbel"/>
                <a:ea typeface="Corbel"/>
                <a:cs typeface="Corbel"/>
                <a:sym typeface="Corbel"/>
              </a:rPr>
              <a:t>Law Enforcement Assistance:</a:t>
            </a:r>
            <a:endParaRPr/>
          </a:p>
          <a:p>
            <a:pPr marL="914400" lvl="1" indent="-431800" algn="l" rtl="0">
              <a:lnSpc>
                <a:spcPct val="90000"/>
              </a:lnSpc>
              <a:spcBef>
                <a:spcPts val="500"/>
              </a:spcBef>
              <a:spcAft>
                <a:spcPts val="0"/>
              </a:spcAft>
              <a:buSzPct val="125122"/>
              <a:buChar char="•"/>
            </a:pPr>
            <a:r>
              <a:rPr lang="en-US" sz="3300" b="0">
                <a:latin typeface="Corbel"/>
                <a:ea typeface="Corbel"/>
                <a:cs typeface="Corbel"/>
                <a:sym typeface="Corbel"/>
              </a:rPr>
              <a:t>Searcy Police Department</a:t>
            </a:r>
            <a:endParaRPr/>
          </a:p>
          <a:p>
            <a:pPr marL="457200" lvl="1" indent="0" algn="l" rtl="0">
              <a:lnSpc>
                <a:spcPct val="90000"/>
              </a:lnSpc>
              <a:spcBef>
                <a:spcPts val="500"/>
              </a:spcBef>
              <a:spcAft>
                <a:spcPts val="0"/>
              </a:spcAft>
              <a:buSzPct val="129032"/>
              <a:buNone/>
            </a:pPr>
            <a:r>
              <a:rPr lang="en-US" b="0">
                <a:latin typeface="Corbel"/>
                <a:ea typeface="Corbel"/>
                <a:cs typeface="Corbel"/>
                <a:sym typeface="Corbel"/>
              </a:rPr>
              <a:t>	101 N. Gum Street</a:t>
            </a:r>
            <a:endParaRPr/>
          </a:p>
          <a:p>
            <a:pPr marL="457200" lvl="1" indent="0" algn="l" rtl="0">
              <a:lnSpc>
                <a:spcPct val="90000"/>
              </a:lnSpc>
              <a:spcBef>
                <a:spcPts val="500"/>
              </a:spcBef>
              <a:spcAft>
                <a:spcPts val="0"/>
              </a:spcAft>
              <a:buSzPct val="129032"/>
              <a:buNone/>
            </a:pPr>
            <a:r>
              <a:rPr lang="en-US" b="0">
                <a:latin typeface="Corbel"/>
                <a:ea typeface="Corbel"/>
                <a:cs typeface="Corbel"/>
                <a:sym typeface="Corbel"/>
              </a:rPr>
              <a:t>	Searcy, AR 72143</a:t>
            </a:r>
            <a:endParaRPr/>
          </a:p>
          <a:p>
            <a:pPr marL="457200" lvl="1" indent="0" algn="l" rtl="0">
              <a:lnSpc>
                <a:spcPct val="90000"/>
              </a:lnSpc>
              <a:spcBef>
                <a:spcPts val="500"/>
              </a:spcBef>
              <a:spcAft>
                <a:spcPts val="0"/>
              </a:spcAft>
              <a:buSzPct val="129032"/>
              <a:buNone/>
            </a:pPr>
            <a:r>
              <a:rPr lang="en-US" b="0">
                <a:latin typeface="Corbel"/>
                <a:ea typeface="Corbel"/>
                <a:cs typeface="Corbel"/>
                <a:sym typeface="Corbel"/>
              </a:rPr>
              <a:t>	911 (Emergency)</a:t>
            </a:r>
            <a:endParaRPr/>
          </a:p>
          <a:p>
            <a:pPr marL="457200" lvl="1" indent="0" algn="l" rtl="0">
              <a:lnSpc>
                <a:spcPct val="90000"/>
              </a:lnSpc>
              <a:spcBef>
                <a:spcPts val="500"/>
              </a:spcBef>
              <a:spcAft>
                <a:spcPts val="0"/>
              </a:spcAft>
              <a:buSzPct val="129032"/>
              <a:buNone/>
            </a:pPr>
            <a:r>
              <a:rPr lang="en-US" b="0">
                <a:latin typeface="Corbel"/>
                <a:ea typeface="Corbel"/>
                <a:cs typeface="Corbel"/>
                <a:sym typeface="Corbel"/>
              </a:rPr>
              <a:t>	501-268-3531 (Non-Emergency)</a:t>
            </a:r>
            <a:endParaRPr/>
          </a:p>
          <a:p>
            <a:pPr marL="457200" lvl="1" indent="0" algn="l" rtl="0">
              <a:lnSpc>
                <a:spcPct val="90000"/>
              </a:lnSpc>
              <a:spcBef>
                <a:spcPts val="500"/>
              </a:spcBef>
              <a:spcAft>
                <a:spcPts val="0"/>
              </a:spcAft>
              <a:buSzPct val="129032"/>
              <a:buNone/>
            </a:pPr>
            <a:endParaRPr b="0">
              <a:latin typeface="Corbel"/>
              <a:ea typeface="Corbel"/>
              <a:cs typeface="Corbel"/>
              <a:sym typeface="Corbel"/>
            </a:endParaRPr>
          </a:p>
          <a:p>
            <a:pPr marL="914400" lvl="1" indent="-431800" algn="l" rtl="0">
              <a:lnSpc>
                <a:spcPct val="90000"/>
              </a:lnSpc>
              <a:spcBef>
                <a:spcPts val="500"/>
              </a:spcBef>
              <a:spcAft>
                <a:spcPts val="0"/>
              </a:spcAft>
              <a:buSzPct val="125122"/>
              <a:buChar char="•"/>
            </a:pPr>
            <a:r>
              <a:rPr lang="en-US" sz="3300" b="0">
                <a:latin typeface="Corbel"/>
                <a:ea typeface="Corbel"/>
                <a:cs typeface="Corbel"/>
                <a:sym typeface="Corbel"/>
              </a:rPr>
              <a:t>White County Sheriff’s Department</a:t>
            </a:r>
            <a:endParaRPr/>
          </a:p>
          <a:p>
            <a:pPr marL="457200" lvl="1" indent="0" algn="l" rtl="0">
              <a:lnSpc>
                <a:spcPct val="90000"/>
              </a:lnSpc>
              <a:spcBef>
                <a:spcPts val="500"/>
              </a:spcBef>
              <a:spcAft>
                <a:spcPts val="0"/>
              </a:spcAft>
              <a:buSzPct val="129032"/>
              <a:buNone/>
            </a:pPr>
            <a:r>
              <a:rPr lang="en-US" b="0">
                <a:latin typeface="Corbel"/>
                <a:ea typeface="Corbel"/>
                <a:cs typeface="Corbel"/>
                <a:sym typeface="Corbel"/>
              </a:rPr>
              <a:t>	1600 E. Booth Rd.</a:t>
            </a:r>
            <a:endParaRPr/>
          </a:p>
          <a:p>
            <a:pPr marL="457200" lvl="1" indent="0" algn="l" rtl="0">
              <a:lnSpc>
                <a:spcPct val="90000"/>
              </a:lnSpc>
              <a:spcBef>
                <a:spcPts val="500"/>
              </a:spcBef>
              <a:spcAft>
                <a:spcPts val="0"/>
              </a:spcAft>
              <a:buSzPct val="129032"/>
              <a:buNone/>
            </a:pPr>
            <a:r>
              <a:rPr lang="en-US" b="0">
                <a:latin typeface="Corbel"/>
                <a:ea typeface="Corbel"/>
                <a:cs typeface="Corbel"/>
                <a:sym typeface="Corbel"/>
              </a:rPr>
              <a:t>	Searcy, AR 72143</a:t>
            </a:r>
            <a:endParaRPr/>
          </a:p>
          <a:p>
            <a:pPr marL="457200" lvl="1" indent="0" algn="l" rtl="0">
              <a:lnSpc>
                <a:spcPct val="90000"/>
              </a:lnSpc>
              <a:spcBef>
                <a:spcPts val="500"/>
              </a:spcBef>
              <a:spcAft>
                <a:spcPts val="0"/>
              </a:spcAft>
              <a:buSzPct val="129032"/>
              <a:buNone/>
            </a:pPr>
            <a:r>
              <a:rPr lang="en-US" b="0">
                <a:latin typeface="Corbel"/>
                <a:ea typeface="Corbel"/>
                <a:cs typeface="Corbel"/>
                <a:sym typeface="Corbel"/>
              </a:rPr>
              <a:t>	911 (Emergency)</a:t>
            </a:r>
            <a:endParaRPr/>
          </a:p>
          <a:p>
            <a:pPr marL="457200" lvl="1" indent="0" algn="l" rtl="0">
              <a:lnSpc>
                <a:spcPct val="90000"/>
              </a:lnSpc>
              <a:spcBef>
                <a:spcPts val="500"/>
              </a:spcBef>
              <a:spcAft>
                <a:spcPts val="0"/>
              </a:spcAft>
              <a:buSzPct val="129032"/>
              <a:buNone/>
            </a:pPr>
            <a:r>
              <a:rPr lang="en-US" b="0">
                <a:latin typeface="Corbel"/>
                <a:ea typeface="Corbel"/>
                <a:cs typeface="Corbel"/>
                <a:sym typeface="Corbel"/>
              </a:rPr>
              <a:t>	501-279-6279 (Non-Emergency)</a:t>
            </a:r>
            <a:endParaRPr/>
          </a:p>
          <a:p>
            <a:pPr marL="914400" lvl="1" indent="-228600" algn="l" rtl="0">
              <a:lnSpc>
                <a:spcPct val="90000"/>
              </a:lnSpc>
              <a:spcBef>
                <a:spcPts val="500"/>
              </a:spcBef>
              <a:spcAft>
                <a:spcPts val="0"/>
              </a:spcAft>
              <a:buSzPct val="129032"/>
              <a:buNone/>
            </a:pPr>
            <a:endParaRPr/>
          </a:p>
          <a:p>
            <a:pPr marL="914400" lvl="1" indent="-228600" algn="l" rtl="0">
              <a:lnSpc>
                <a:spcPct val="90000"/>
              </a:lnSpc>
              <a:spcBef>
                <a:spcPts val="500"/>
              </a:spcBef>
              <a:spcAft>
                <a:spcPts val="0"/>
              </a:spcAft>
              <a:buSzPct val="129032"/>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Accommodations for Victims</a:t>
            </a:r>
            <a:endParaRPr/>
          </a:p>
        </p:txBody>
      </p:sp>
      <p:sp>
        <p:nvSpPr>
          <p:cNvPr id="445" name="Google Shape;445;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Harding University will provide written notification to victims about options for, and available assistance in, changing academic, living, transportation, and working situations.  Such requests will be met within reason if the victim requests them regardless of whether the victim chooses to report the crime to law enforcement authorities. </a:t>
            </a:r>
            <a:endParaRPr/>
          </a:p>
          <a:p>
            <a:pPr marL="457200" lvl="0" indent="-22860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Supportive Measures</a:t>
            </a:r>
            <a:endParaRPr/>
          </a:p>
        </p:txBody>
      </p:sp>
      <p:sp>
        <p:nvSpPr>
          <p:cNvPr id="452" name="Google Shape;452;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Examples of possible supportive measures may include:</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Establishing a “no contact” directive prohibiting the parties involved from communicating with each other;</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Changing an individual’s on-campus residency, dining, or transportation arrangements;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Special parking arrangements;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Assistance in finding alternative housing;</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Changing an individual’s student or employee status or job responsibilities;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Changing an individual’s work or class schedule;</a:t>
            </a:r>
            <a:endParaRPr/>
          </a:p>
          <a:p>
            <a:pPr marL="914400" lvl="1" indent="-228600" algn="l" rtl="0">
              <a:lnSpc>
                <a:spcPct val="90000"/>
              </a:lnSpc>
              <a:spcBef>
                <a:spcPts val="500"/>
              </a:spcBef>
              <a:spcAft>
                <a:spcPts val="0"/>
              </a:spcAft>
              <a:buSzPts val="3200"/>
              <a:buNone/>
            </a:pPr>
            <a:endParaRPr sz="2400">
              <a:latin typeface="Corbel"/>
              <a:ea typeface="Corbel"/>
              <a:cs typeface="Corbel"/>
              <a:sym typeface="Corbe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Supportive Measures (Cont.)</a:t>
            </a:r>
            <a:endParaRPr/>
          </a:p>
        </p:txBody>
      </p:sp>
      <p:sp>
        <p:nvSpPr>
          <p:cNvPr id="458" name="Google Shape;458;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3000">
                <a:latin typeface="Corbel"/>
                <a:ea typeface="Corbel"/>
                <a:cs typeface="Corbel"/>
                <a:sym typeface="Corbel"/>
              </a:rPr>
              <a:t>Leaves of absence;</a:t>
            </a:r>
            <a:endParaRPr/>
          </a:p>
          <a:p>
            <a:pPr marL="457200" lvl="0" indent="-457200" algn="l" rtl="0">
              <a:lnSpc>
                <a:spcPct val="90000"/>
              </a:lnSpc>
              <a:spcBef>
                <a:spcPts val="1000"/>
              </a:spcBef>
              <a:spcAft>
                <a:spcPts val="0"/>
              </a:spcAft>
              <a:buClr>
                <a:schemeClr val="lt1"/>
              </a:buClr>
              <a:buSzPts val="3600"/>
              <a:buChar char="•"/>
            </a:pPr>
            <a:r>
              <a:rPr lang="en-US" sz="3000">
                <a:latin typeface="Corbel"/>
                <a:ea typeface="Corbel"/>
                <a:cs typeface="Corbel"/>
                <a:sym typeface="Corbel"/>
              </a:rPr>
              <a:t>Providing academic accommodations or providing assistance with academic issues;</a:t>
            </a:r>
            <a:endParaRPr/>
          </a:p>
          <a:p>
            <a:pPr marL="457200" lvl="0" indent="-457200" algn="l" rtl="0">
              <a:lnSpc>
                <a:spcPct val="90000"/>
              </a:lnSpc>
              <a:spcBef>
                <a:spcPts val="1000"/>
              </a:spcBef>
              <a:spcAft>
                <a:spcPts val="0"/>
              </a:spcAft>
              <a:buClr>
                <a:schemeClr val="lt1"/>
              </a:buClr>
              <a:buSzPts val="3600"/>
              <a:buChar char="•"/>
            </a:pPr>
            <a:r>
              <a:rPr lang="en-US" sz="3000">
                <a:latin typeface="Corbel"/>
                <a:ea typeface="Corbel"/>
                <a:cs typeface="Corbel"/>
                <a:sym typeface="Corbel"/>
              </a:rPr>
              <a:t>Providing security escorts;</a:t>
            </a:r>
            <a:endParaRPr/>
          </a:p>
          <a:p>
            <a:pPr marL="457200" lvl="0" indent="-457200" algn="l" rtl="0">
              <a:lnSpc>
                <a:spcPct val="90000"/>
              </a:lnSpc>
              <a:spcBef>
                <a:spcPts val="1000"/>
              </a:spcBef>
              <a:spcAft>
                <a:spcPts val="0"/>
              </a:spcAft>
              <a:buClr>
                <a:schemeClr val="lt1"/>
              </a:buClr>
              <a:buSzPts val="3600"/>
              <a:buChar char="•"/>
            </a:pPr>
            <a:r>
              <a:rPr lang="en-US" sz="3000">
                <a:latin typeface="Corbel"/>
                <a:ea typeface="Corbel"/>
                <a:cs typeface="Corbel"/>
                <a:sym typeface="Corbel"/>
              </a:rPr>
              <a:t>Increased security and monitoring of certain areas of campus;</a:t>
            </a:r>
            <a:endParaRPr/>
          </a:p>
          <a:p>
            <a:pPr marL="457200" lvl="0" indent="-457200" algn="l" rtl="0">
              <a:lnSpc>
                <a:spcPct val="90000"/>
              </a:lnSpc>
              <a:spcBef>
                <a:spcPts val="1000"/>
              </a:spcBef>
              <a:spcAft>
                <a:spcPts val="0"/>
              </a:spcAft>
              <a:buClr>
                <a:schemeClr val="lt1"/>
              </a:buClr>
              <a:buSzPts val="3600"/>
              <a:buChar char="•"/>
            </a:pPr>
            <a:r>
              <a:rPr lang="en-US" sz="3000">
                <a:latin typeface="Corbel"/>
                <a:ea typeface="Corbel"/>
                <a:cs typeface="Corbel"/>
                <a:sym typeface="Corbel"/>
              </a:rPr>
              <a:t>Providing a temporary cell phone;</a:t>
            </a:r>
            <a:endParaRPr/>
          </a:p>
          <a:p>
            <a:pPr marL="457200" lvl="0" indent="-457200" algn="l" rtl="0">
              <a:lnSpc>
                <a:spcPct val="90000"/>
              </a:lnSpc>
              <a:spcBef>
                <a:spcPts val="1000"/>
              </a:spcBef>
              <a:spcAft>
                <a:spcPts val="0"/>
              </a:spcAft>
              <a:buClr>
                <a:schemeClr val="lt1"/>
              </a:buClr>
              <a:buSzPts val="3600"/>
              <a:buChar char="•"/>
            </a:pPr>
            <a:r>
              <a:rPr lang="en-US" sz="3000">
                <a:latin typeface="Corbel"/>
                <a:ea typeface="Corbel"/>
                <a:cs typeface="Corbel"/>
                <a:sym typeface="Corbel"/>
              </a:rPr>
              <a:t>Access to counseling and medical services;</a:t>
            </a:r>
            <a:endParaRPr/>
          </a:p>
          <a:p>
            <a:pPr marL="457200" lvl="0" indent="-228600" algn="l" rtl="0">
              <a:lnSpc>
                <a:spcPct val="90000"/>
              </a:lnSpc>
              <a:spcBef>
                <a:spcPts val="1000"/>
              </a:spcBef>
              <a:spcAft>
                <a:spcPts val="0"/>
              </a:spcAft>
              <a:buClr>
                <a:schemeClr val="lt1"/>
              </a:buClr>
              <a:buSzPts val="3600"/>
              <a:buNone/>
            </a:pPr>
            <a:endParaRPr>
              <a:latin typeface="Corbel"/>
              <a:ea typeface="Corbel"/>
              <a:cs typeface="Corbel"/>
              <a:sym typeface="Corbe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Supportive Measures (Cont.)</a:t>
            </a:r>
            <a:endParaRPr/>
          </a:p>
        </p:txBody>
      </p:sp>
      <p:sp>
        <p:nvSpPr>
          <p:cNvPr id="464" name="Google Shape;464;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1000"/>
              </a:spcBef>
              <a:spcAft>
                <a:spcPts val="0"/>
              </a:spcAft>
              <a:buClr>
                <a:schemeClr val="lt1"/>
              </a:buClr>
              <a:buSzPts val="3600"/>
              <a:buChar char="•"/>
            </a:pPr>
            <a:r>
              <a:rPr lang="en-US" sz="3000">
                <a:latin typeface="Corbel"/>
                <a:ea typeface="Corbel"/>
                <a:cs typeface="Corbel"/>
                <a:sym typeface="Corbel"/>
              </a:rPr>
              <a:t>Training and education programs related to Sex-Based Harassment;</a:t>
            </a:r>
            <a:endParaRPr/>
          </a:p>
          <a:p>
            <a:pPr marL="457200" lvl="0" indent="-457200" algn="l" rtl="0">
              <a:lnSpc>
                <a:spcPct val="90000"/>
              </a:lnSpc>
              <a:spcBef>
                <a:spcPts val="1000"/>
              </a:spcBef>
              <a:spcAft>
                <a:spcPts val="0"/>
              </a:spcAft>
              <a:buClr>
                <a:schemeClr val="lt1"/>
              </a:buClr>
              <a:buSzPts val="3600"/>
              <a:buChar char="•"/>
            </a:pPr>
            <a:r>
              <a:rPr lang="en-US" sz="3000">
                <a:latin typeface="Corbel"/>
                <a:ea typeface="Corbel"/>
                <a:cs typeface="Corbel"/>
                <a:sym typeface="Corbel"/>
              </a:rPr>
              <a:t>Making information about protective orders and criminal no contact orders available and providing assistance with respect to obtaining and enforcing such orders;</a:t>
            </a:r>
            <a:endParaRPr/>
          </a:p>
          <a:p>
            <a:pPr marL="457200" lvl="0" indent="-457200" algn="l" rtl="0">
              <a:lnSpc>
                <a:spcPct val="90000"/>
              </a:lnSpc>
              <a:spcBef>
                <a:spcPts val="1000"/>
              </a:spcBef>
              <a:spcAft>
                <a:spcPts val="0"/>
              </a:spcAft>
              <a:buClr>
                <a:schemeClr val="lt1"/>
              </a:buClr>
              <a:buSzPts val="3600"/>
              <a:buChar char="•"/>
            </a:pPr>
            <a:r>
              <a:rPr lang="en-US" sz="3000">
                <a:latin typeface="Corbel"/>
                <a:ea typeface="Corbel"/>
                <a:cs typeface="Corbel"/>
                <a:sym typeface="Corbel"/>
              </a:rPr>
              <a:t>Assistance in identifying an advocate to help secure additional resources or assistance, including off-campus and community advocacy, support, and services, legal assistance, visa and immigration assistance, and student financial aid.</a:t>
            </a:r>
            <a:endParaRPr/>
          </a:p>
          <a:p>
            <a:pPr marL="457200" lvl="0" indent="-228600" algn="l" rtl="0">
              <a:lnSpc>
                <a:spcPct val="90000"/>
              </a:lnSpc>
              <a:spcBef>
                <a:spcPts val="1000"/>
              </a:spcBef>
              <a:spcAft>
                <a:spcPts val="0"/>
              </a:spcAft>
              <a:buClr>
                <a:schemeClr val="lt1"/>
              </a:buClr>
              <a:buSzPts val="3600"/>
              <a:buNone/>
            </a:pPr>
            <a:endParaRPr>
              <a:latin typeface="Corbel"/>
              <a:ea typeface="Corbel"/>
              <a:cs typeface="Corbel"/>
              <a:sym typeface="Corbe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Arial Black"/>
              <a:buNone/>
            </a:pPr>
            <a:r>
              <a:rPr lang="en-US">
                <a:latin typeface="Corbel"/>
                <a:ea typeface="Corbel"/>
                <a:cs typeface="Corbel"/>
                <a:sym typeface="Corbel"/>
              </a:rPr>
              <a:t>Section 7</a:t>
            </a:r>
            <a:endParaRPr/>
          </a:p>
        </p:txBody>
      </p:sp>
      <p:sp>
        <p:nvSpPr>
          <p:cNvPr id="470" name="Google Shape;470;p5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Clr>
                <a:srgbClr val="987D47"/>
              </a:buClr>
              <a:buSzPts val="3200"/>
              <a:buNone/>
            </a:pPr>
            <a:r>
              <a:rPr lang="en-US" sz="4800">
                <a:latin typeface="Corbel"/>
                <a:ea typeface="Corbel"/>
                <a:cs typeface="Corbel"/>
                <a:sym typeface="Corbel"/>
              </a:rPr>
              <a:t>Procedures for Sex Discrimination Complaint Resolution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Amie Carter- Deputy Title IX Coordinator</a:t>
            </a:r>
            <a:endParaRPr/>
          </a:p>
        </p:txBody>
      </p:sp>
      <p:pic>
        <p:nvPicPr>
          <p:cNvPr id="119" name="Google Shape;119;p6"/>
          <p:cNvPicPr preferRelativeResize="0">
            <a:picLocks noGrp="1"/>
          </p:cNvPicPr>
          <p:nvPr>
            <p:ph type="body" idx="4294967295"/>
          </p:nvPr>
        </p:nvPicPr>
        <p:blipFill rotWithShape="1">
          <a:blip r:embed="rId3">
            <a:alphaModFix/>
          </a:blip>
          <a:srcRect/>
          <a:stretch/>
        </p:blipFill>
        <p:spPr>
          <a:xfrm>
            <a:off x="1066800" y="2167031"/>
            <a:ext cx="1905000" cy="2835275"/>
          </a:xfrm>
          <a:prstGeom prst="rect">
            <a:avLst/>
          </a:prstGeom>
          <a:noFill/>
          <a:ln>
            <a:noFill/>
          </a:ln>
        </p:spPr>
      </p:pic>
      <p:sp>
        <p:nvSpPr>
          <p:cNvPr id="120" name="Google Shape;120;p6"/>
          <p:cNvSpPr txBox="1"/>
          <p:nvPr/>
        </p:nvSpPr>
        <p:spPr>
          <a:xfrm>
            <a:off x="4648200" y="2107240"/>
            <a:ext cx="4191000"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orbel"/>
                <a:ea typeface="Corbel"/>
                <a:cs typeface="Corbel"/>
                <a:sym typeface="Corbel"/>
              </a:rPr>
              <a:t>I am Amie Carter, Deputy Title IX coordinator. While I will work mainly with complaints involving employees, I (along with Deputy Coordinators Amanda Colon and Debra Nesbitt) am available to anyone who wishes to report a complaint.</a:t>
            </a:r>
            <a:endParaRPr/>
          </a:p>
          <a:p>
            <a:pPr marL="0" marR="0" lvl="0" indent="0" algn="l" rtl="0">
              <a:spcBef>
                <a:spcPts val="0"/>
              </a:spcBef>
              <a:spcAft>
                <a:spcPts val="0"/>
              </a:spcAft>
              <a:buNone/>
            </a:pPr>
            <a:br>
              <a:rPr lang="en-US" sz="2400">
                <a:solidFill>
                  <a:schemeClr val="lt1"/>
                </a:solidFill>
                <a:latin typeface="Arial"/>
                <a:ea typeface="Arial"/>
                <a:cs typeface="Arial"/>
                <a:sym typeface="Arial"/>
              </a:rPr>
            </a:br>
            <a:endParaRPr sz="2400">
              <a:solidFill>
                <a:schemeClr val="lt1"/>
              </a:solidFill>
              <a:latin typeface="Arial"/>
              <a:ea typeface="Arial"/>
              <a:cs typeface="Arial"/>
              <a:sym typeface="Arial"/>
            </a:endParaRPr>
          </a:p>
        </p:txBody>
      </p:sp>
      <p:sp>
        <p:nvSpPr>
          <p:cNvPr id="121" name="Google Shape;121;p6"/>
          <p:cNvSpPr txBox="1"/>
          <p:nvPr/>
        </p:nvSpPr>
        <p:spPr>
          <a:xfrm>
            <a:off x="1035424" y="5109116"/>
            <a:ext cx="5410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orbel"/>
                <a:ea typeface="Corbel"/>
                <a:cs typeface="Corbel"/>
                <a:sym typeface="Corbel"/>
              </a:rPr>
              <a:t>Ezell Office 131</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Ph 501-279-4027</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ascarter@harding.edu</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a:t>
            </a:r>
            <a:endParaRPr/>
          </a:p>
        </p:txBody>
      </p:sp>
      <p:sp>
        <p:nvSpPr>
          <p:cNvPr id="476" name="Google Shape;476;p60"/>
          <p:cNvSpPr txBox="1">
            <a:spLocks noGrp="1"/>
          </p:cNvSpPr>
          <p:nvPr>
            <p:ph type="body" idx="1"/>
          </p:nvPr>
        </p:nvSpPr>
        <p:spPr>
          <a:xfrm>
            <a:off x="838200" y="1699653"/>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lnSpc>
                <a:spcPct val="90000"/>
              </a:lnSpc>
              <a:spcBef>
                <a:spcPts val="1000"/>
              </a:spcBef>
              <a:spcAft>
                <a:spcPts val="0"/>
              </a:spcAft>
              <a:buSzPct val="129032"/>
              <a:buFont typeface="Arial"/>
              <a:buChar char="•"/>
            </a:pPr>
            <a:r>
              <a:rPr lang="en-US" b="0">
                <a:latin typeface="Corbel"/>
                <a:ea typeface="Corbel"/>
                <a:cs typeface="Corbel"/>
                <a:sym typeface="Corbel"/>
              </a:rPr>
              <a:t>When the University receives a complaint of potential Sex Discrimination, the University will promptly and equitably respond pursuant to the guidelines and procedures set forth in the Harding University </a:t>
            </a:r>
            <a:r>
              <a:rPr lang="en-US" b="0" u="sng">
                <a:solidFill>
                  <a:srgbClr val="0070C0"/>
                </a:solidFill>
                <a:latin typeface="Corbel"/>
                <a:ea typeface="Corbel"/>
                <a:cs typeface="Corbel"/>
                <a:sym typeface="Corbel"/>
                <a:hlinkClick r:id="rId3">
                  <a:extLst>
                    <a:ext uri="{A12FA001-AC4F-418D-AE19-62706E023703}">
                      <ahyp:hlinkClr xmlns:ahyp="http://schemas.microsoft.com/office/drawing/2018/hyperlinkcolor" val="tx"/>
                    </a:ext>
                  </a:extLst>
                </a:hlinkClick>
              </a:rPr>
              <a:t>Title IX Misconduct Policy</a:t>
            </a:r>
            <a:r>
              <a:rPr lang="en-US" b="0">
                <a:latin typeface="Corbel"/>
                <a:ea typeface="Corbel"/>
                <a:cs typeface="Corbel"/>
                <a:sym typeface="Corbel"/>
              </a:rPr>
              <a:t>.</a:t>
            </a:r>
            <a:endParaRPr/>
          </a:p>
          <a:p>
            <a:pPr marL="457200" lvl="0" indent="-457200" algn="l" rtl="0">
              <a:lnSpc>
                <a:spcPct val="90000"/>
              </a:lnSpc>
              <a:spcBef>
                <a:spcPts val="1000"/>
              </a:spcBef>
              <a:spcAft>
                <a:spcPts val="0"/>
              </a:spcAft>
              <a:buSzPct val="129032"/>
              <a:buFont typeface="Arial"/>
              <a:buChar char="•"/>
            </a:pPr>
            <a:r>
              <a:rPr lang="en-US" b="0">
                <a:latin typeface="Corbel"/>
                <a:ea typeface="Corbel"/>
                <a:cs typeface="Corbel"/>
                <a:sym typeface="Corbel"/>
              </a:rPr>
              <a:t>Complaints will receive prompt and equitable response.</a:t>
            </a:r>
            <a:endParaRPr/>
          </a:p>
          <a:p>
            <a:pPr marL="457200" lvl="0" indent="-457200" algn="l" rtl="0">
              <a:lnSpc>
                <a:spcPct val="90000"/>
              </a:lnSpc>
              <a:spcBef>
                <a:spcPts val="1000"/>
              </a:spcBef>
              <a:spcAft>
                <a:spcPts val="0"/>
              </a:spcAft>
              <a:buSzPct val="129032"/>
              <a:buFont typeface="Arial"/>
              <a:buChar char="•"/>
            </a:pPr>
            <a:r>
              <a:rPr lang="en-US" b="0">
                <a:latin typeface="Corbel"/>
                <a:ea typeface="Corbel"/>
                <a:cs typeface="Corbel"/>
                <a:sym typeface="Corbel"/>
              </a:rPr>
              <a:t>The right to confidentiality of all members of the academic community will be respected, insofar as possible.</a:t>
            </a:r>
            <a:endParaRPr/>
          </a:p>
          <a:p>
            <a:pPr marL="457200" lvl="0" indent="-457200" algn="l" rtl="0">
              <a:lnSpc>
                <a:spcPct val="90000"/>
              </a:lnSpc>
              <a:spcBef>
                <a:spcPts val="1000"/>
              </a:spcBef>
              <a:spcAft>
                <a:spcPts val="0"/>
              </a:spcAft>
              <a:buSzPct val="129032"/>
              <a:buFont typeface="Arial"/>
              <a:buChar char="•"/>
            </a:pPr>
            <a:r>
              <a:rPr lang="en-US" b="0">
                <a:latin typeface="Corbel"/>
                <a:ea typeface="Corbel"/>
                <a:cs typeface="Corbel"/>
                <a:sym typeface="Corbel"/>
              </a:rPr>
              <a:t>Claims made by a student against another student are filed with the Office of Student Life located in Student Center Room 218.</a:t>
            </a:r>
            <a:endParaRPr/>
          </a:p>
          <a:p>
            <a:pPr marL="457200" lvl="0" indent="-457200" algn="l" rtl="0">
              <a:lnSpc>
                <a:spcPct val="90000"/>
              </a:lnSpc>
              <a:spcBef>
                <a:spcPts val="1000"/>
              </a:spcBef>
              <a:spcAft>
                <a:spcPts val="0"/>
              </a:spcAft>
              <a:buSzPct val="129032"/>
              <a:buFont typeface="Arial"/>
              <a:buChar char="•"/>
            </a:pPr>
            <a:r>
              <a:rPr lang="en-US" b="0">
                <a:latin typeface="Corbel"/>
                <a:ea typeface="Corbel"/>
                <a:cs typeface="Corbel"/>
                <a:sym typeface="Corbel"/>
              </a:rPr>
              <a:t>Claims made by a student against a faculty or staff member are filed with the Office of Human Resources located in Ezell Building Room 130.</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482" name="Google Shape;482;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Initial Meeting Between Complainant and Title IX Coordinator</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In most cases, the first step of the complaint resolution process is a preliminary meeting between the complainant and the Title IX Coordinator.  The purpose of the preliminary meeting is to allow the Title IX Coordinator to gain a basic understanding of the nature and circumstances of the report or complaint; it is not intended to be an investigation interview.</a:t>
            </a:r>
            <a:endParaRPr/>
          </a:p>
          <a:p>
            <a:pPr marL="914400" lvl="1" indent="-228600" algn="l" rtl="0">
              <a:lnSpc>
                <a:spcPct val="90000"/>
              </a:lnSpc>
              <a:spcBef>
                <a:spcPts val="500"/>
              </a:spcBef>
              <a:spcAft>
                <a:spcPts val="0"/>
              </a:spcAft>
              <a:buSzPts val="3200"/>
              <a:buNone/>
            </a:pPr>
            <a:endParaRPr sz="2400">
              <a:latin typeface="Corbel"/>
              <a:ea typeface="Corbel"/>
              <a:cs typeface="Corbel"/>
              <a:sym typeface="Corbe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488" name="Google Shape;488;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Right to an Advisor</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The complainant and the respondent in a complaint resolution process involving allegations of (1) Sex-Based Harassment with at least one student party (the Heightened Grievance Procedure) or (2) Sexual Assault, Dating Violence, Domestic Violence, and Stalking where neither party is a student, have the right to be accompanied to meetings by an advisor of their choice, who may be, but is not required to be, an attorney.</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The purpose of the advisor is to support an individual during the complaint resolution process.  An advisor is permitted to accompany the individual to interviews or other meetings or proceedings throughout the complaint resolution process.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494" name="Google Shape;494;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1000"/>
              </a:spcBef>
              <a:spcAft>
                <a:spcPts val="0"/>
              </a:spcAft>
              <a:buClr>
                <a:schemeClr val="lt1"/>
              </a:buClr>
              <a:buSzPct val="138996"/>
              <a:buChar char="•"/>
            </a:pPr>
            <a:r>
              <a:rPr lang="en-US" sz="2800">
                <a:latin typeface="Corbel"/>
                <a:ea typeface="Corbel"/>
                <a:cs typeface="Corbel"/>
                <a:sym typeface="Corbel"/>
              </a:rPr>
              <a:t>Advisor (Cont.)</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Advisors may confer with their advisee but advisors may not actively participate in the complaint resolution process. </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Individuals involved in the process other than a complainant or respondent, such as witnesses, generally will not be allowed to have an advisor present absent special circumstances as allowed by law.</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If a party selects an attorney as an advisor, the advisor’s participation in the complaint process is in the role of an advisor and not as an attorney representing a party. </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Parties must notify the Title IX Coordinator who they have selected as their advisor.  Advisors will be required to sign an Advisor Agreement acknowledging receipt and understanding of these requirements.</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The University will notify a party to a complaint resolution process if another party involved in the complaint resolution process has obtained an advisor and will indicate whether the other party’s advisor is an attorney.</a:t>
            </a:r>
            <a:endParaRPr/>
          </a:p>
          <a:p>
            <a:pPr marL="914400" lvl="1" indent="-228600" algn="l" rtl="0">
              <a:lnSpc>
                <a:spcPct val="90000"/>
              </a:lnSpc>
              <a:spcBef>
                <a:spcPts val="500"/>
              </a:spcBef>
              <a:spcAft>
                <a:spcPts val="0"/>
              </a:spcAft>
              <a:buSzPct val="144144"/>
              <a:buNone/>
            </a:pPr>
            <a:endParaRPr sz="2400">
              <a:latin typeface="Corbel"/>
              <a:ea typeface="Corbel"/>
              <a:cs typeface="Corbel"/>
              <a:sym typeface="Corbe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00" name="Google Shape;500;p6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1000"/>
              </a:spcBef>
              <a:spcAft>
                <a:spcPts val="0"/>
              </a:spcAft>
              <a:buClr>
                <a:schemeClr val="lt1"/>
              </a:buClr>
              <a:buSzPct val="138996"/>
              <a:buChar char="•"/>
            </a:pPr>
            <a:r>
              <a:rPr lang="en-US" sz="2800">
                <a:latin typeface="Corbel"/>
                <a:ea typeface="Corbel"/>
                <a:cs typeface="Corbel"/>
                <a:sym typeface="Corbel"/>
              </a:rPr>
              <a:t>Complaint and Notice of the Allegations</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The filing of a complaint typically begins the complaint resolution process under the Title IX Misconduct Policy.  Generally, the complainant files a complaint with the Title IX Coordinator.  However, as is discussed in the Title IX Misconduct Policy, Requests for Confidentiality or Non-Action, in some cases, the University may move forward with a complaint resolution process even if the complainant chooses not to make or move forward with a complaint.  Additionally, complaints of Non-Harassment Sex Discrimination may be brought by any student, employee, or other person who was participating or attempting to participate in the University’s education program or activity at the time of the alleged discrimination.</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Complaints of Sex Discrimination should be made through the Title IX Coordinator. </a:t>
            </a:r>
            <a:endParaRPr/>
          </a:p>
          <a:p>
            <a:pPr marL="914400" lvl="1" indent="-228600" algn="l" rtl="0">
              <a:lnSpc>
                <a:spcPct val="90000"/>
              </a:lnSpc>
              <a:spcBef>
                <a:spcPts val="500"/>
              </a:spcBef>
              <a:spcAft>
                <a:spcPts val="0"/>
              </a:spcAft>
              <a:buSzPct val="144144"/>
              <a:buNone/>
            </a:pPr>
            <a:endParaRPr sz="2400">
              <a:latin typeface="Corbel"/>
              <a:ea typeface="Corbel"/>
              <a:cs typeface="Corbel"/>
              <a:sym typeface="Corbe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06" name="Google Shape;506;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Complaint and Notice of the Allegations (Cont.)</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As discussed above, when the Title IX Coordinator has received a complaint, the Title IX Coordinator will assess the complaint to determine if it states any allegations of Sex Discrimination.  If the complaint alleges Sex Discrimination, the Title IX Coordinator will provide a written notice of allegations to the parties who are known.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12" name="Google Shape;512;p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457200" lvl="0" indent="-457200" algn="l" rtl="0">
              <a:lnSpc>
                <a:spcPct val="90000"/>
              </a:lnSpc>
              <a:spcBef>
                <a:spcPts val="1000"/>
              </a:spcBef>
              <a:spcAft>
                <a:spcPts val="0"/>
              </a:spcAft>
              <a:buClr>
                <a:schemeClr val="lt1"/>
              </a:buClr>
              <a:buSzPct val="183673"/>
              <a:buChar char="•"/>
            </a:pPr>
            <a:r>
              <a:rPr lang="en-US" sz="2800" dirty="0">
                <a:latin typeface="Corbel"/>
                <a:ea typeface="Corbel"/>
                <a:cs typeface="Corbel"/>
                <a:sym typeface="Corbel"/>
              </a:rPr>
              <a:t>The Written Notice will Include:</a:t>
            </a:r>
            <a:endParaRPr dirty="0"/>
          </a:p>
          <a:p>
            <a:pPr marL="914400" lvl="1" indent="-431800" algn="l" rtl="0">
              <a:lnSpc>
                <a:spcPct val="90000"/>
              </a:lnSpc>
              <a:spcBef>
                <a:spcPts val="500"/>
              </a:spcBef>
              <a:spcAft>
                <a:spcPts val="0"/>
              </a:spcAft>
              <a:buSzPct val="190476"/>
              <a:buChar char="•"/>
            </a:pPr>
            <a:r>
              <a:rPr lang="en-US" sz="2400" dirty="0">
                <a:latin typeface="Corbel"/>
                <a:ea typeface="Corbel"/>
                <a:cs typeface="Corbel"/>
                <a:sym typeface="Corbel"/>
              </a:rPr>
              <a:t>Notice of the University’s complaint resolution process, including the informal resolution process;</a:t>
            </a:r>
            <a:endParaRPr dirty="0"/>
          </a:p>
          <a:p>
            <a:pPr marL="914400" lvl="1" indent="-431800" algn="l" rtl="0">
              <a:lnSpc>
                <a:spcPct val="90000"/>
              </a:lnSpc>
              <a:spcBef>
                <a:spcPts val="500"/>
              </a:spcBef>
              <a:spcAft>
                <a:spcPts val="0"/>
              </a:spcAft>
              <a:buSzPct val="190476"/>
              <a:buChar char="•"/>
            </a:pPr>
            <a:r>
              <a:rPr lang="en-US" sz="2400" dirty="0">
                <a:latin typeface="Corbel"/>
                <a:ea typeface="Corbel"/>
                <a:cs typeface="Corbel"/>
                <a:sym typeface="Corbel"/>
              </a:rPr>
              <a:t>Notice of the allegations, including the identities of the parties involved in the incident(s), if known, the conduct allegedly constituting Sex Discrimination, and the date and location of the alleged incident, if known;</a:t>
            </a:r>
            <a:endParaRPr dirty="0"/>
          </a:p>
          <a:p>
            <a:pPr marL="914400" lvl="1" indent="-431800" algn="l" rtl="0">
              <a:lnSpc>
                <a:spcPct val="90000"/>
              </a:lnSpc>
              <a:spcBef>
                <a:spcPts val="500"/>
              </a:spcBef>
              <a:spcAft>
                <a:spcPts val="0"/>
              </a:spcAft>
              <a:buSzPct val="190476"/>
              <a:buChar char="•"/>
            </a:pPr>
            <a:r>
              <a:rPr lang="en-US" sz="2400" dirty="0">
                <a:latin typeface="Corbel"/>
                <a:ea typeface="Corbel"/>
                <a:cs typeface="Corbel"/>
                <a:sym typeface="Corbel"/>
              </a:rPr>
              <a:t>A statement that Retaliation is prohibited;</a:t>
            </a:r>
            <a:endParaRPr dirty="0"/>
          </a:p>
          <a:p>
            <a:pPr marL="914400" lvl="1" indent="-431800" algn="l" rtl="0">
              <a:lnSpc>
                <a:spcPct val="90000"/>
              </a:lnSpc>
              <a:spcBef>
                <a:spcPts val="500"/>
              </a:spcBef>
              <a:spcAft>
                <a:spcPts val="0"/>
              </a:spcAft>
              <a:buSzPct val="190476"/>
              <a:buChar char="•"/>
            </a:pPr>
            <a:r>
              <a:rPr lang="en-US" sz="2400" dirty="0">
                <a:latin typeface="Corbel"/>
                <a:ea typeface="Corbel"/>
                <a:cs typeface="Corbel"/>
                <a:sym typeface="Corbel"/>
              </a:rPr>
              <a:t>A statement that the parties are entitled to an equal opportunity to access the relevant and not otherwise impermissible evidence;</a:t>
            </a:r>
            <a:endParaRPr dirty="0"/>
          </a:p>
          <a:p>
            <a:pPr marL="914400" lvl="1" indent="-431800" algn="l" rtl="0">
              <a:lnSpc>
                <a:spcPct val="90000"/>
              </a:lnSpc>
              <a:spcBef>
                <a:spcPts val="500"/>
              </a:spcBef>
              <a:spcAft>
                <a:spcPts val="0"/>
              </a:spcAft>
              <a:buSzPct val="190476"/>
              <a:buChar char="•"/>
            </a:pPr>
            <a:r>
              <a:rPr lang="en-US" sz="2400" dirty="0">
                <a:latin typeface="Corbel"/>
                <a:ea typeface="Corbel"/>
                <a:cs typeface="Corbel"/>
                <a:sym typeface="Corbel"/>
              </a:rPr>
              <a:t>A statement that the respondent is presumed not responsible for the alleged conduct until a determination is made at the conclusion of the complaint resolution process;</a:t>
            </a:r>
            <a:endParaRPr dirty="0"/>
          </a:p>
          <a:p>
            <a:pPr marL="914400" lvl="1" indent="-431800" algn="l" rtl="0">
              <a:lnSpc>
                <a:spcPct val="90000"/>
              </a:lnSpc>
              <a:spcBef>
                <a:spcPts val="500"/>
              </a:spcBef>
              <a:spcAft>
                <a:spcPts val="0"/>
              </a:spcAft>
              <a:buSzPct val="190476"/>
              <a:buChar char="•"/>
            </a:pPr>
            <a:r>
              <a:rPr lang="en-US" sz="2400" dirty="0">
                <a:latin typeface="Corbel"/>
                <a:ea typeface="Corbel"/>
                <a:cs typeface="Corbel"/>
                <a:sym typeface="Corbel"/>
              </a:rPr>
              <a:t>A statement that prior to the determination, the parties will have an opportunity to present relevant and not otherwise impermissible evidence to a trained, impartial decision maker; </a:t>
            </a:r>
            <a:endParaRPr dirty="0"/>
          </a:p>
          <a:p>
            <a:pPr marL="914400" lvl="1" indent="-431800" algn="l" rtl="0">
              <a:lnSpc>
                <a:spcPct val="90000"/>
              </a:lnSpc>
              <a:spcBef>
                <a:spcPts val="500"/>
              </a:spcBef>
              <a:spcAft>
                <a:spcPts val="0"/>
              </a:spcAft>
              <a:buSzPct val="190476"/>
              <a:buChar char="•"/>
            </a:pPr>
            <a:r>
              <a:rPr lang="en-US" sz="2400" dirty="0">
                <a:latin typeface="Corbel"/>
                <a:ea typeface="Corbel"/>
                <a:cs typeface="Corbel"/>
                <a:sym typeface="Corbel"/>
              </a:rPr>
              <a:t>In matters where each party is permitted to have an advisor as described above, a statement that parties may have an advisor of choice and that advisor may be, but is not required to be, an attorney; </a:t>
            </a:r>
            <a:endParaRPr dirty="0"/>
          </a:p>
          <a:p>
            <a:pPr marL="914400" lvl="1" indent="-431800" algn="l" rtl="0">
              <a:lnSpc>
                <a:spcPct val="90000"/>
              </a:lnSpc>
              <a:spcBef>
                <a:spcPts val="500"/>
              </a:spcBef>
              <a:spcAft>
                <a:spcPts val="0"/>
              </a:spcAft>
              <a:buSzPct val="190476"/>
              <a:buChar char="•"/>
            </a:pPr>
            <a:r>
              <a:rPr lang="en-US" sz="2400" dirty="0">
                <a:latin typeface="Corbel"/>
                <a:ea typeface="Corbel"/>
                <a:cs typeface="Corbel"/>
                <a:sym typeface="Corbel"/>
              </a:rPr>
              <a:t>Notice of policy provisions that prohibit knowingly making false statements or knowingly submitting false information during the complaint resolution process.</a:t>
            </a:r>
            <a:endParaRPr dirty="0"/>
          </a:p>
          <a:p>
            <a:pPr marL="914400" lvl="1" indent="-228600" algn="l" rtl="0">
              <a:lnSpc>
                <a:spcPct val="90000"/>
              </a:lnSpc>
              <a:spcBef>
                <a:spcPts val="500"/>
              </a:spcBef>
              <a:spcAft>
                <a:spcPts val="0"/>
              </a:spcAft>
              <a:buSzPct val="190476"/>
              <a:buNone/>
            </a:pPr>
            <a:endParaRPr sz="2400" dirty="0">
              <a:latin typeface="Corbel"/>
              <a:ea typeface="Corbel"/>
              <a:cs typeface="Corbel"/>
              <a:sym typeface="Corbe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18" name="Google Shape;518;p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Consolidation of Complaints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The University reserves the right to consolidate complaints into one complaint resolution process as to allegations of Sex Discrimination against more than one respondent, by more than one complainant against one or more respondents, or by one party against the other party, where the allegations of Sex Discrimination arise out of the same facts or circumstances.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24" name="Google Shape;524;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Formal Resolution Process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Investigation</a:t>
            </a:r>
            <a:endParaRPr/>
          </a:p>
          <a:p>
            <a:pPr marL="1371600" lvl="2" indent="-406400" algn="l" rtl="0">
              <a:lnSpc>
                <a:spcPct val="90000"/>
              </a:lnSpc>
              <a:spcBef>
                <a:spcPts val="500"/>
              </a:spcBef>
              <a:spcAft>
                <a:spcPts val="0"/>
              </a:spcAft>
              <a:buSzPts val="2800"/>
              <a:buChar char="•"/>
            </a:pPr>
            <a:r>
              <a:rPr lang="en-US" sz="2000">
                <a:latin typeface="Corbel"/>
                <a:ea typeface="Corbel"/>
                <a:cs typeface="Corbel"/>
                <a:sym typeface="Corbel"/>
              </a:rPr>
              <a:t>The Title IX Coordinator will designate one or more investigators to conduct an adequate, reliable, and impartial investigation. </a:t>
            </a:r>
            <a:endParaRPr/>
          </a:p>
          <a:p>
            <a:pPr marL="1371600" lvl="2" indent="-406400" algn="l" rtl="0">
              <a:lnSpc>
                <a:spcPct val="90000"/>
              </a:lnSpc>
              <a:spcBef>
                <a:spcPts val="500"/>
              </a:spcBef>
              <a:spcAft>
                <a:spcPts val="0"/>
              </a:spcAft>
              <a:buSzPts val="2800"/>
              <a:buChar char="•"/>
            </a:pPr>
            <a:r>
              <a:rPr lang="en-US" sz="2000">
                <a:latin typeface="Corbel"/>
                <a:ea typeface="Corbel"/>
                <a:cs typeface="Corbel"/>
                <a:sym typeface="Corbel"/>
              </a:rPr>
              <a:t>The University will ensure that the investigator has received the appropriate training, is impartial, and is free of any conflict of interest or bias for or against complainants and respondents generally and for or against the complainant and respondent in the case.</a:t>
            </a:r>
            <a:endParaRPr/>
          </a:p>
          <a:p>
            <a:pPr marL="1371600" lvl="2" indent="-406400" algn="l" rtl="0">
              <a:lnSpc>
                <a:spcPct val="90000"/>
              </a:lnSpc>
              <a:spcBef>
                <a:spcPts val="500"/>
              </a:spcBef>
              <a:spcAft>
                <a:spcPts val="0"/>
              </a:spcAft>
              <a:buSzPts val="2800"/>
              <a:buChar char="•"/>
            </a:pPr>
            <a:r>
              <a:rPr lang="en-US" sz="2000">
                <a:latin typeface="Corbel"/>
                <a:ea typeface="Corbel"/>
                <a:cs typeface="Corbel"/>
                <a:sym typeface="Corbel"/>
              </a:rPr>
              <a:t>The investigator will conduct the investigation in a manner appropriate to the circumstances of the case, which will typically include audio-recorded or video-recorded interviews with the complainant, the respondent, and any witnesses.</a:t>
            </a:r>
            <a:endParaRPr/>
          </a:p>
          <a:p>
            <a:pPr marL="1371600" lvl="2" indent="-406400" algn="l" rtl="0">
              <a:lnSpc>
                <a:spcPct val="90000"/>
              </a:lnSpc>
              <a:spcBef>
                <a:spcPts val="500"/>
              </a:spcBef>
              <a:spcAft>
                <a:spcPts val="0"/>
              </a:spcAft>
              <a:buSzPts val="2800"/>
              <a:buChar char="•"/>
            </a:pPr>
            <a:r>
              <a:rPr lang="en-US" sz="2000">
                <a:latin typeface="Corbel"/>
                <a:ea typeface="Corbel"/>
                <a:cs typeface="Corbel"/>
                <a:sym typeface="Corbel"/>
              </a:rPr>
              <a:t>The investigator, in consultation with the Title IX Coordinator, has discretion to assess the relevancy of any proposed witnesses, evidence, and questions, and to determine which interviews to conduct, including the discretion to conduct interviews of individuals not identified by the parties.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30" name="Google Shape;530;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Formal Resolution Process (Cont.)</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Grievance Procedures</a:t>
            </a:r>
            <a:endParaRPr/>
          </a:p>
          <a:p>
            <a:pPr marL="1371600" lvl="2" indent="-406400" algn="l" rtl="0">
              <a:lnSpc>
                <a:spcPct val="90000"/>
              </a:lnSpc>
              <a:spcBef>
                <a:spcPts val="500"/>
              </a:spcBef>
              <a:spcAft>
                <a:spcPts val="0"/>
              </a:spcAft>
              <a:buSzPts val="2800"/>
              <a:buChar char="•"/>
            </a:pPr>
            <a:r>
              <a:rPr lang="en-US" sz="2000">
                <a:latin typeface="Corbel"/>
                <a:ea typeface="Corbel"/>
                <a:cs typeface="Corbel"/>
                <a:sym typeface="Corbel"/>
              </a:rPr>
              <a:t>The investigator generally will compile an investigation report that fairly summarizes the relevant and not otherwise impermissible evidence and, at the investigator's discretion, may include, as applicable:  the complaint; the notice of allegations; any other relevant and not otherwise impermissible evidence obtained during the investigation; and the investigator's report of the investigation. </a:t>
            </a:r>
            <a:endParaRPr/>
          </a:p>
          <a:p>
            <a:pPr marL="1371600" lvl="2" indent="-406400" algn="l" rtl="0">
              <a:lnSpc>
                <a:spcPct val="90000"/>
              </a:lnSpc>
              <a:spcBef>
                <a:spcPts val="500"/>
              </a:spcBef>
              <a:spcAft>
                <a:spcPts val="0"/>
              </a:spcAft>
              <a:buSzPts val="2800"/>
              <a:buChar char="•"/>
            </a:pPr>
            <a:r>
              <a:rPr lang="en-US" sz="2000">
                <a:latin typeface="Corbel"/>
                <a:ea typeface="Corbel"/>
                <a:cs typeface="Corbel"/>
                <a:sym typeface="Corbel"/>
              </a:rPr>
              <a:t>This report is forwarded to the Title IX Coordinator for review</a:t>
            </a:r>
            <a:endParaRPr/>
          </a:p>
          <a:p>
            <a:pPr marL="1371600" lvl="2" indent="-406400" algn="l" rtl="0">
              <a:lnSpc>
                <a:spcPct val="90000"/>
              </a:lnSpc>
              <a:spcBef>
                <a:spcPts val="500"/>
              </a:spcBef>
              <a:spcAft>
                <a:spcPts val="0"/>
              </a:spcAft>
              <a:buSzPts val="2800"/>
              <a:buChar char="•"/>
            </a:pPr>
            <a:r>
              <a:rPr lang="en-US" sz="2000">
                <a:latin typeface="Corbel"/>
                <a:ea typeface="Corbel"/>
                <a:cs typeface="Corbel"/>
                <a:sym typeface="Corbel"/>
              </a:rPr>
              <a:t>The University will strive to complete the investigation within 50 calendar days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Debra Nesbitt- Deputy Title IX Coordinator</a:t>
            </a:r>
            <a:endParaRPr/>
          </a:p>
        </p:txBody>
      </p:sp>
      <p:pic>
        <p:nvPicPr>
          <p:cNvPr id="127" name="Google Shape;127;p7"/>
          <p:cNvPicPr preferRelativeResize="0">
            <a:picLocks noGrp="1"/>
          </p:cNvPicPr>
          <p:nvPr>
            <p:ph type="body" idx="4294967295"/>
          </p:nvPr>
        </p:nvPicPr>
        <p:blipFill rotWithShape="1">
          <a:blip r:embed="rId3">
            <a:alphaModFix/>
          </a:blip>
          <a:srcRect/>
          <a:stretch/>
        </p:blipFill>
        <p:spPr>
          <a:xfrm>
            <a:off x="968188" y="2057400"/>
            <a:ext cx="1981200" cy="2606675"/>
          </a:xfrm>
          <a:prstGeom prst="rect">
            <a:avLst/>
          </a:prstGeom>
          <a:noFill/>
          <a:ln>
            <a:noFill/>
          </a:ln>
        </p:spPr>
      </p:pic>
      <p:sp>
        <p:nvSpPr>
          <p:cNvPr id="128" name="Google Shape;128;p7"/>
          <p:cNvSpPr txBox="1"/>
          <p:nvPr/>
        </p:nvSpPr>
        <p:spPr>
          <a:xfrm>
            <a:off x="4419600" y="1990362"/>
            <a:ext cx="44958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orbel"/>
                <a:ea typeface="Corbel"/>
                <a:cs typeface="Corbel"/>
                <a:sym typeface="Corbel"/>
              </a:rPr>
              <a:t>I am Debra Nesbitt, Deputy Title IX coordinator. While I will work mainly with complaints involving students at the University and Harding Academy,  I am also available to anyone who wishes to report a complaint.</a:t>
            </a:r>
            <a:endParaRPr/>
          </a:p>
          <a:p>
            <a:pPr marL="0" marR="0" lvl="0" indent="0" algn="l" rtl="0">
              <a:spcBef>
                <a:spcPts val="0"/>
              </a:spcBef>
              <a:spcAft>
                <a:spcPts val="0"/>
              </a:spcAft>
              <a:buNone/>
            </a:pPr>
            <a:br>
              <a:rPr lang="en-US" sz="2400">
                <a:solidFill>
                  <a:schemeClr val="lt1"/>
                </a:solidFill>
                <a:latin typeface="Corbel"/>
                <a:ea typeface="Corbel"/>
                <a:cs typeface="Corbel"/>
                <a:sym typeface="Corbel"/>
              </a:rPr>
            </a:br>
            <a:endParaRPr sz="2400">
              <a:solidFill>
                <a:schemeClr val="lt1"/>
              </a:solidFill>
              <a:latin typeface="Corbel"/>
              <a:ea typeface="Corbel"/>
              <a:cs typeface="Corbel"/>
              <a:sym typeface="Corbel"/>
            </a:endParaRPr>
          </a:p>
        </p:txBody>
      </p:sp>
      <p:sp>
        <p:nvSpPr>
          <p:cNvPr id="129" name="Google Shape;129;p7"/>
          <p:cNvSpPr txBox="1"/>
          <p:nvPr/>
        </p:nvSpPr>
        <p:spPr>
          <a:xfrm>
            <a:off x="914400" y="4947078"/>
            <a:ext cx="246081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orbel"/>
                <a:ea typeface="Corbel"/>
                <a:cs typeface="Corbel"/>
                <a:sym typeface="Corbel"/>
              </a:rPr>
              <a:t>Pryor Hall RLC</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Ph 501-279-5900</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dnesbitt@harding.edu</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36" name="Google Shape;536;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Access to Relevant Evidence</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The parties will have an equal opportunity to access: (1) the evidence that is relevant to the allegations of Sex Discrimination and not otherwise impermissible and (2) the investigation report.  In cases involving allegations of (1) Sex-Based Harassment with at least one student party (the Heightened Grievance Procedure) or (2) Sexual Assault, Dating Violence, Domestic Violence, and Stalking where neither party is a student, each party’s advisor will also receive access to the evidence that is relevant to the allegations and not otherwise impermissible and to the investigation report.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42" name="Google Shape;542;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dirty="0">
                <a:latin typeface="Corbel"/>
                <a:ea typeface="Corbel"/>
                <a:cs typeface="Corbel"/>
                <a:sym typeface="Corbel"/>
              </a:rPr>
              <a:t>Live Hearing- T</a:t>
            </a:r>
            <a:r>
              <a:rPr lang="en-US" sz="2400" dirty="0">
                <a:latin typeface="Corbel"/>
                <a:ea typeface="Corbel"/>
                <a:cs typeface="Corbel"/>
                <a:sym typeface="Corbel"/>
              </a:rPr>
              <a:t>he Title IX Coordinator will typically designate a panel of three individuals to serve as the decision maker.</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At the live hearing, each party may propose questions the party wants asked of any party or witness.  The decision maker will determine whether each proposed question is relevant and not otherwise impermissible.</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The hearing will generally be held by videoconference with the parties, witnesses, and decision maker located in separate locations and technology enabling the decision maker and parties to simultaneously see and hear the party or the witness who is speaking. </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48" name="Google Shape;548;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dirty="0">
                <a:latin typeface="Corbel"/>
                <a:ea typeface="Corbel"/>
                <a:cs typeface="Corbel"/>
                <a:sym typeface="Corbel"/>
              </a:rPr>
              <a:t>Determination</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The decision maker will evaluate the relevant and not otherwise impermissible evidence for its persuasiveness. This will include the investigation report and attachments, the information gathered during the live hearing (if any), and other information at the Title IX Coordinator’s discretion provided to the decision maker.</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54" name="Google Shape;554;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dirty="0">
                <a:latin typeface="Corbel"/>
                <a:ea typeface="Corbel"/>
                <a:cs typeface="Corbel"/>
                <a:sym typeface="Corbel"/>
              </a:rPr>
              <a:t>Determination (Cont.)</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The decision maker will apply the preponderance of the evidence standard to determine whether it is more likely than not that the respondent engaged in a violation of the policy.  The presumption is that the respondent is not responsible for a policy violation.  The respondent will be deemed responsible for a policy violation only if the decision maker concludes that there is sufficient evidence, by a “preponderance of evidence,” to support a finding that the respondent engaged in Sex Discrimination. </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If the decision maker determines that the respondent is responsible for a policy violation, the decision maker typically will then determine what sanctions and remedies are warranted. </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60" name="Google Shape;560;p7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Determination (Cont.)</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When a respondent is found not responsible for a Policy violation, but nevertheless is found to have engaged in inappropriate conduct—for example, inappropriate remarks that do not rise to the level of a violation of the Title IX Misconduct Policy—the University may, in its discretion, require the respondent to receive appropriate education and/or training. </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The University may also recommend counseling or other support services for the respondent.</a:t>
            </a:r>
            <a:endParaRPr/>
          </a:p>
          <a:p>
            <a:pPr marL="914400" lvl="1" indent="-228600" algn="l" rtl="0">
              <a:lnSpc>
                <a:spcPct val="90000"/>
              </a:lnSpc>
              <a:spcBef>
                <a:spcPts val="500"/>
              </a:spcBef>
              <a:spcAft>
                <a:spcPts val="0"/>
              </a:spcAft>
              <a:buSzPts val="3200"/>
              <a:buNone/>
            </a:pPr>
            <a:endParaRPr sz="2400">
              <a:latin typeface="Corbel"/>
              <a:ea typeface="Corbel"/>
              <a:cs typeface="Corbel"/>
              <a:sym typeface="Corbe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66" name="Google Shape;566;p7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dirty="0">
                <a:latin typeface="Corbel"/>
                <a:ea typeface="Corbel"/>
                <a:cs typeface="Corbel"/>
                <a:sym typeface="Corbel"/>
              </a:rPr>
              <a:t>Sanctions and Remedies</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The decision maker or sanctioning officer will impose sanctions and/or remedies as necessary to end the misconduct, prevent its recurrence, and address its effects. </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Individuals who are found responsible under this Policy may face sanctions as appropriate for students, employees, visitors, or others, including, but not limited to the following sanctions.  Each of these sanctions and other sanctions may be imposed alone or in combination for a respondent found responsible for Sex Discrimination:</a:t>
            </a:r>
            <a:endParaRPr dirty="0"/>
          </a:p>
          <a:p>
            <a:pPr marL="914400" lvl="1" indent="-228600" algn="l" rtl="0">
              <a:lnSpc>
                <a:spcPct val="90000"/>
              </a:lnSpc>
              <a:spcBef>
                <a:spcPts val="500"/>
              </a:spcBef>
              <a:spcAft>
                <a:spcPts val="0"/>
              </a:spcAft>
              <a:buSzPts val="3200"/>
              <a:buNone/>
            </a:pPr>
            <a:endParaRPr sz="2400" dirty="0">
              <a:latin typeface="Corbel"/>
              <a:ea typeface="Corbel"/>
              <a:cs typeface="Corbel"/>
              <a:sym typeface="Corbe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72" name="Google Shape;572;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Sanctions and Remedies (Cont.)</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Required assessment, education, counseling, or training;</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Disciplinary probation;</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Warnings;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Loss of privileges;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Fines;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Restitution;</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Behavioral contracts;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Community service hours;</a:t>
            </a:r>
            <a:endParaRPr/>
          </a:p>
          <a:p>
            <a:pPr marL="914400" lvl="1" indent="-228600" algn="l" rtl="0">
              <a:lnSpc>
                <a:spcPct val="90000"/>
              </a:lnSpc>
              <a:spcBef>
                <a:spcPts val="500"/>
              </a:spcBef>
              <a:spcAft>
                <a:spcPts val="0"/>
              </a:spcAft>
              <a:buSzPts val="3200"/>
              <a:buNone/>
            </a:pPr>
            <a:endParaRPr sz="2400">
              <a:latin typeface="Corbel"/>
              <a:ea typeface="Corbel"/>
              <a:cs typeface="Corbel"/>
              <a:sym typeface="Corbe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78" name="Google Shape;578;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Sanctions and Remedies (Cont.)</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Campus housing suspension, with reinstatement requirements that could include behavioral contracts, required assessment or education, demonstrated rehabilitation, and conditions upon the individual’s presence on campus or at University events;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Temporary or permanent restricted access to areas of campus, and campus events, activities, organizations, or courses;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Conditions upon presence on campus or at University events;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No trespass or no-contact directives;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Removal or non-renewal of scholarships or honors;</a:t>
            </a:r>
            <a:endParaRPr/>
          </a:p>
          <a:p>
            <a:pPr marL="914400" lvl="1" indent="-228600" algn="l" rtl="0">
              <a:lnSpc>
                <a:spcPct val="90000"/>
              </a:lnSpc>
              <a:spcBef>
                <a:spcPts val="500"/>
              </a:spcBef>
              <a:spcAft>
                <a:spcPts val="0"/>
              </a:spcAft>
              <a:buSzPts val="3200"/>
              <a:buNone/>
            </a:pPr>
            <a:endParaRPr sz="2400">
              <a:latin typeface="Corbel"/>
              <a:ea typeface="Corbel"/>
              <a:cs typeface="Corbel"/>
              <a:sym typeface="Corbe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84" name="Google Shape;584;p78"/>
          <p:cNvSpPr txBox="1">
            <a:spLocks noGrp="1"/>
          </p:cNvSpPr>
          <p:nvPr>
            <p:ph type="body" idx="1"/>
          </p:nvPr>
        </p:nvSpPr>
        <p:spPr>
          <a:xfrm>
            <a:off x="838200" y="1447800"/>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Sanctions and Remedies (Cont.)</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Suspension from the University with reinstatement requirements that could include behavioral contracts, required assessment or education, demonstrated rehabilitation, and conditions upon the individual’s presence on campus or at University events;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Expulsion from the University;</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Withholding of diploma or degree for a defined period of time or until the completion of assigned sanctions;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Temporary or permanent revocation of degree;</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Revocation of admission to the University;</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Loss of salary or benefit such as sabbatical or research or travel funding;</a:t>
            </a:r>
            <a:endParaRPr/>
          </a:p>
          <a:p>
            <a:pPr marL="914400" lvl="1" indent="-228600" algn="l" rtl="0">
              <a:lnSpc>
                <a:spcPct val="90000"/>
              </a:lnSpc>
              <a:spcBef>
                <a:spcPts val="500"/>
              </a:spcBef>
              <a:spcAft>
                <a:spcPts val="0"/>
              </a:spcAft>
              <a:buSzPts val="3200"/>
              <a:buNone/>
            </a:pPr>
            <a:endParaRPr sz="2400">
              <a:latin typeface="Corbel"/>
              <a:ea typeface="Corbel"/>
              <a:cs typeface="Corbel"/>
              <a:sym typeface="Corbe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90" name="Google Shape;590;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1000"/>
              </a:spcBef>
              <a:spcAft>
                <a:spcPts val="0"/>
              </a:spcAft>
              <a:buClr>
                <a:schemeClr val="lt1"/>
              </a:buClr>
              <a:buSzPct val="138996"/>
              <a:buChar char="•"/>
            </a:pPr>
            <a:r>
              <a:rPr lang="en-US" sz="2800">
                <a:latin typeface="Corbel"/>
                <a:ea typeface="Corbel"/>
                <a:cs typeface="Corbel"/>
                <a:sym typeface="Corbel"/>
              </a:rPr>
              <a:t>Sanctions and Remedies (Cont.)</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Suspension of promotion and salary increases with reinstatement requirements that could include behavioral contracts, required assessment or education, demonstrated rehabilitation, and conditions upon the individual’s presence on campus or at University events;</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Suspension or withdrawal of faculty privileges with reinstatement requirements that could include behavioral contracts, required assessment or education, demonstrated rehabilitation, and conditions upon the individual’s presence on campus or at University events;</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Transfer or change of job or responsibilities;</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Reassignment or removal from an elected or appointed position;</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Formal censure;</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Demotion; and/or</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Termination of employment.</a:t>
            </a:r>
            <a:endParaRPr/>
          </a:p>
          <a:p>
            <a:pPr marL="914400" lvl="1" indent="-228600" algn="l" rtl="0">
              <a:lnSpc>
                <a:spcPct val="90000"/>
              </a:lnSpc>
              <a:spcBef>
                <a:spcPts val="500"/>
              </a:spcBef>
              <a:spcAft>
                <a:spcPts val="0"/>
              </a:spcAft>
              <a:buSzPct val="144144"/>
              <a:buNone/>
            </a:pPr>
            <a:endParaRPr sz="24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Amanda Colon- Deputy Title IX Coordinator</a:t>
            </a:r>
            <a:endParaRPr/>
          </a:p>
        </p:txBody>
      </p:sp>
      <p:pic>
        <p:nvPicPr>
          <p:cNvPr id="135" name="Google Shape;135;p8"/>
          <p:cNvPicPr preferRelativeResize="0">
            <a:picLocks noGrp="1"/>
          </p:cNvPicPr>
          <p:nvPr>
            <p:ph type="body" idx="4294967295"/>
          </p:nvPr>
        </p:nvPicPr>
        <p:blipFill rotWithShape="1">
          <a:blip r:embed="rId3">
            <a:alphaModFix/>
          </a:blip>
          <a:srcRect/>
          <a:stretch/>
        </p:blipFill>
        <p:spPr>
          <a:xfrm>
            <a:off x="838200" y="2080419"/>
            <a:ext cx="1676400" cy="2635250"/>
          </a:xfrm>
          <a:prstGeom prst="rect">
            <a:avLst/>
          </a:prstGeom>
          <a:noFill/>
          <a:ln>
            <a:noFill/>
          </a:ln>
        </p:spPr>
      </p:pic>
      <p:sp>
        <p:nvSpPr>
          <p:cNvPr id="136" name="Google Shape;136;p8"/>
          <p:cNvSpPr txBox="1"/>
          <p:nvPr/>
        </p:nvSpPr>
        <p:spPr>
          <a:xfrm>
            <a:off x="4038600" y="1981200"/>
            <a:ext cx="45720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orbel"/>
                <a:ea typeface="Corbel"/>
                <a:cs typeface="Corbel"/>
                <a:sym typeface="Corbel"/>
              </a:rPr>
              <a:t>I am Amanda Colon, Deputy Title IX coordinator. While I will work mainly with complaints involving students at the University, I am also available to anyone who wishes to report a complaint.</a:t>
            </a:r>
            <a:endParaRPr/>
          </a:p>
        </p:txBody>
      </p:sp>
      <p:sp>
        <p:nvSpPr>
          <p:cNvPr id="137" name="Google Shape;137;p8"/>
          <p:cNvSpPr txBox="1"/>
          <p:nvPr/>
        </p:nvSpPr>
        <p:spPr>
          <a:xfrm>
            <a:off x="762000" y="4876800"/>
            <a:ext cx="24384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orbel"/>
                <a:ea typeface="Corbel"/>
                <a:cs typeface="Corbel"/>
                <a:sym typeface="Corbel"/>
              </a:rPr>
              <a:t>Graduate Hall RLC</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Ph 501-305-8433</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aecolon@harding.edu</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596" name="Google Shape;596;p8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dirty="0">
                <a:latin typeface="Corbel"/>
                <a:ea typeface="Corbel"/>
                <a:cs typeface="Corbel"/>
                <a:sym typeface="Corbel"/>
              </a:rPr>
              <a:t>Notice of Determination</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The University will simultaneously send a written notice of the determination of the complaint to complainant and respondent.</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The written notice will include a description of the alleged Sex-Based Harassment; information about the policies and procedures that the University used to evaluate the allegations; the decision maker’s evaluation of the relevant and not otherwise impermissible evidence; the determination of whether Sex-Based Harassment occurred; the rationale for such determination; any disciplinary sanctions (if applicable); whether remedies will be provided to the complainant or any other students; and the University’s procedures for the complainant and respondent to appeal.</a:t>
            </a:r>
            <a:endParaRPr dirty="0"/>
          </a:p>
          <a:p>
            <a:pPr marL="914400" lvl="1" indent="-228600" algn="l" rtl="0">
              <a:lnSpc>
                <a:spcPct val="90000"/>
              </a:lnSpc>
              <a:spcBef>
                <a:spcPts val="500"/>
              </a:spcBef>
              <a:spcAft>
                <a:spcPts val="0"/>
              </a:spcAft>
              <a:buSzPts val="3200"/>
              <a:buNone/>
            </a:pPr>
            <a:endParaRPr sz="2400" dirty="0">
              <a:latin typeface="Corbel"/>
              <a:ea typeface="Corbel"/>
              <a:cs typeface="Corbel"/>
              <a:sym typeface="Corbel"/>
            </a:endParaRPr>
          </a:p>
          <a:p>
            <a:pPr marL="914400" lvl="1" indent="-228600" algn="l" rtl="0">
              <a:lnSpc>
                <a:spcPct val="90000"/>
              </a:lnSpc>
              <a:spcBef>
                <a:spcPts val="500"/>
              </a:spcBef>
              <a:spcAft>
                <a:spcPts val="0"/>
              </a:spcAft>
              <a:buSzPts val="3200"/>
              <a:buNone/>
            </a:pPr>
            <a:endParaRPr sz="2400" dirty="0">
              <a:latin typeface="Corbel"/>
              <a:ea typeface="Corbel"/>
              <a:cs typeface="Corbel"/>
              <a:sym typeface="Corbe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602" name="Google Shape;602;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457200" lvl="0" indent="-457200" algn="l" rtl="0">
              <a:lnSpc>
                <a:spcPct val="90000"/>
              </a:lnSpc>
              <a:spcBef>
                <a:spcPts val="1000"/>
              </a:spcBef>
              <a:spcAft>
                <a:spcPts val="0"/>
              </a:spcAft>
              <a:buClr>
                <a:schemeClr val="lt1"/>
              </a:buClr>
              <a:buSzPct val="151260"/>
              <a:buChar char="•"/>
            </a:pPr>
            <a:r>
              <a:rPr lang="en-US" sz="2800">
                <a:latin typeface="Corbel"/>
                <a:ea typeface="Corbel"/>
                <a:cs typeface="Corbel"/>
                <a:sym typeface="Corbel"/>
              </a:rPr>
              <a:t>Dismissal of Complaint Prior to Adjudication</a:t>
            </a:r>
            <a:endParaRPr/>
          </a:p>
          <a:p>
            <a:pPr marL="457200" lvl="0" indent="-457200" algn="l" rtl="0">
              <a:lnSpc>
                <a:spcPct val="90000"/>
              </a:lnSpc>
              <a:spcBef>
                <a:spcPts val="1000"/>
              </a:spcBef>
              <a:spcAft>
                <a:spcPts val="0"/>
              </a:spcAft>
              <a:buClr>
                <a:schemeClr val="lt1"/>
              </a:buClr>
              <a:buSzPct val="151260"/>
              <a:buChar char="•"/>
            </a:pPr>
            <a:r>
              <a:rPr lang="en-US" sz="2800">
                <a:latin typeface="Corbel"/>
                <a:ea typeface="Corbel"/>
                <a:cs typeface="Corbel"/>
                <a:sym typeface="Corbel"/>
              </a:rPr>
              <a:t>The University may dismiss a complaint of Sex Discrimination for any of the following reasons:</a:t>
            </a:r>
            <a:endParaRPr/>
          </a:p>
          <a:p>
            <a:pPr marL="914400" lvl="1" indent="-431800" algn="l" rtl="0">
              <a:lnSpc>
                <a:spcPct val="90000"/>
              </a:lnSpc>
              <a:spcBef>
                <a:spcPts val="500"/>
              </a:spcBef>
              <a:spcAft>
                <a:spcPts val="0"/>
              </a:spcAft>
              <a:buSzPct val="156862"/>
              <a:buChar char="•"/>
            </a:pPr>
            <a:r>
              <a:rPr lang="en-US" sz="2400">
                <a:latin typeface="Corbel"/>
                <a:ea typeface="Corbel"/>
                <a:cs typeface="Corbel"/>
                <a:sym typeface="Corbel"/>
              </a:rPr>
              <a:t>The University is unable to identify the respondent after taking reasonable steps to do so;</a:t>
            </a:r>
            <a:endParaRPr/>
          </a:p>
          <a:p>
            <a:pPr marL="914400" lvl="1" indent="-431800" algn="l" rtl="0">
              <a:lnSpc>
                <a:spcPct val="90000"/>
              </a:lnSpc>
              <a:spcBef>
                <a:spcPts val="500"/>
              </a:spcBef>
              <a:spcAft>
                <a:spcPts val="0"/>
              </a:spcAft>
              <a:buSzPct val="156862"/>
              <a:buChar char="•"/>
            </a:pPr>
            <a:r>
              <a:rPr lang="en-US" sz="2400">
                <a:latin typeface="Corbel"/>
                <a:ea typeface="Corbel"/>
                <a:cs typeface="Corbel"/>
                <a:sym typeface="Corbel"/>
              </a:rPr>
              <a:t>The respondent is not participating in the University’s education program or activity and is not employed by the University; </a:t>
            </a:r>
            <a:endParaRPr/>
          </a:p>
          <a:p>
            <a:pPr marL="914400" lvl="1" indent="-431800" algn="l" rtl="0">
              <a:lnSpc>
                <a:spcPct val="90000"/>
              </a:lnSpc>
              <a:spcBef>
                <a:spcPts val="500"/>
              </a:spcBef>
              <a:spcAft>
                <a:spcPts val="0"/>
              </a:spcAft>
              <a:buSzPct val="156862"/>
              <a:buChar char="•"/>
            </a:pPr>
            <a:r>
              <a:rPr lang="en-US" sz="2400">
                <a:latin typeface="Corbel"/>
                <a:ea typeface="Corbel"/>
                <a:cs typeface="Corbel"/>
                <a:sym typeface="Corbel"/>
              </a:rPr>
              <a:t>The complainant voluntarily withdraws any or all of the allegations in the complaint, the Title IX Coordinator declines to initiate a complaint, and the University determines that, without the complainant’s withdrawn allegations, the conduct that remains alleged in the complaint, if any, would not constitute Sex Discrimination; or</a:t>
            </a:r>
            <a:endParaRPr/>
          </a:p>
          <a:p>
            <a:pPr marL="914400" lvl="1" indent="-431800" algn="l" rtl="0">
              <a:lnSpc>
                <a:spcPct val="90000"/>
              </a:lnSpc>
              <a:spcBef>
                <a:spcPts val="500"/>
              </a:spcBef>
              <a:spcAft>
                <a:spcPts val="0"/>
              </a:spcAft>
              <a:buSzPct val="156862"/>
              <a:buChar char="•"/>
            </a:pPr>
            <a:r>
              <a:rPr lang="en-US" sz="2400">
                <a:latin typeface="Corbel"/>
                <a:ea typeface="Corbel"/>
                <a:cs typeface="Corbel"/>
                <a:sym typeface="Corbel"/>
              </a:rPr>
              <a:t>The University determines the conduct alleged in the complaint, even if proven, would not constitute Sex Discrimination.  Prior to dismissing on this ground, the University will make reasonable efforts to clarify the allegations with the complainant. </a:t>
            </a:r>
            <a:endParaRPr/>
          </a:p>
          <a:p>
            <a:pPr marL="914400" lvl="1" indent="-228600" algn="l" rtl="0">
              <a:lnSpc>
                <a:spcPct val="90000"/>
              </a:lnSpc>
              <a:spcBef>
                <a:spcPts val="500"/>
              </a:spcBef>
              <a:spcAft>
                <a:spcPts val="0"/>
              </a:spcAft>
              <a:buSzPct val="156862"/>
              <a:buNone/>
            </a:pPr>
            <a:endParaRPr sz="2400">
              <a:latin typeface="Corbel"/>
              <a:ea typeface="Corbel"/>
              <a:cs typeface="Corbel"/>
              <a:sym typeface="Corbe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609" name="Google Shape;609;p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Appeal</a:t>
            </a:r>
            <a:endParaRPr/>
          </a:p>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The parties may appeal in the following circumstances: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Either the complainant or the respondent, if the respondent has received notice of the allegations, may appeal the University’s decision to dismiss a complaint of Sex Discrimination.</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Either the complainant or the respondent may appeal the decision makers decision regarding responsibility.</a:t>
            </a:r>
            <a:endParaRPr/>
          </a:p>
          <a:p>
            <a:pPr marL="914400" lvl="1" indent="-228600" algn="l" rtl="0">
              <a:lnSpc>
                <a:spcPct val="90000"/>
              </a:lnSpc>
              <a:spcBef>
                <a:spcPts val="500"/>
              </a:spcBef>
              <a:spcAft>
                <a:spcPts val="0"/>
              </a:spcAft>
              <a:buSzPts val="3200"/>
              <a:buNone/>
            </a:pPr>
            <a:endParaRPr sz="2400">
              <a:latin typeface="Corbel"/>
              <a:ea typeface="Corbel"/>
              <a:cs typeface="Corbel"/>
              <a:sym typeface="Corbe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615" name="Google Shape;615;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Appeal (Cont.)</a:t>
            </a:r>
            <a:endParaRPr/>
          </a:p>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Grounds for appeals are as follows:</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Procedural irregularity that would change the outcome;</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New evidence that would change the outcome and that was not reasonably available when the determination of responsibility or dismissal was made; and</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The Title IX Coordinator, investigator, or decision maker had a conflict of interest or bias for or against complainants or respondents generally or the individual complainant or respondent that would change the outcome.</a:t>
            </a:r>
            <a:endParaRPr/>
          </a:p>
          <a:p>
            <a:pPr marL="914400" lvl="1" indent="-228600" algn="l" rtl="0">
              <a:lnSpc>
                <a:spcPct val="90000"/>
              </a:lnSpc>
              <a:spcBef>
                <a:spcPts val="500"/>
              </a:spcBef>
              <a:spcAft>
                <a:spcPts val="0"/>
              </a:spcAft>
              <a:buSzPts val="3200"/>
              <a:buNone/>
            </a:pPr>
            <a:endParaRPr sz="2400">
              <a:latin typeface="Corbel"/>
              <a:ea typeface="Corbel"/>
              <a:cs typeface="Corbel"/>
              <a:sym typeface="Corbe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621" name="Google Shape;621;p8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Appeal (Cont.)</a:t>
            </a:r>
            <a:endParaRPr/>
          </a:p>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Submitting an Appeal</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A party may request an appeal by submitting a written appeal statement, not to exceed 2,000 words, challenging the outcome of the complaint resolution process.  The written appeal statement must explain which of the grounds above the party is invoking for the appeal and how those grounds are met and must be received by the Title IX Coordinator within two (2) calendar days following the date that the notice of determination or dismissal was sent to the complainant and respondent.</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628" name="Google Shape;628;p8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1000"/>
              </a:spcBef>
              <a:spcAft>
                <a:spcPts val="0"/>
              </a:spcAft>
              <a:buClr>
                <a:schemeClr val="lt1"/>
              </a:buClr>
              <a:buSzPct val="138996"/>
              <a:buChar char="•"/>
            </a:pPr>
            <a:r>
              <a:rPr lang="en-US" sz="2800">
                <a:latin typeface="Corbel"/>
                <a:ea typeface="Corbel"/>
                <a:cs typeface="Corbel"/>
                <a:sym typeface="Corbel"/>
              </a:rPr>
              <a:t>Appeal (Cont.)</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The Title IX Coordinator will review the appeal statement to determine whether the appeal states a permissible ground for appeal (as set forth above), such that the appeal will be considered.</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If the Title IX Coordinator determines that the appeal states a permissible ground for appeal, the non-appealing party will be notified of the appeal and provided an opportunity to review the appeal statement and submit a written response in support of the outcome. </a:t>
            </a:r>
            <a:endParaRPr/>
          </a:p>
          <a:p>
            <a:pPr marL="914400" lvl="1" indent="-431800" algn="l" rtl="0">
              <a:lnSpc>
                <a:spcPct val="90000"/>
              </a:lnSpc>
              <a:spcBef>
                <a:spcPts val="500"/>
              </a:spcBef>
              <a:spcAft>
                <a:spcPts val="0"/>
              </a:spcAft>
              <a:buSzPct val="144144"/>
              <a:buChar char="•"/>
            </a:pPr>
            <a:r>
              <a:rPr lang="en-US" sz="2400">
                <a:latin typeface="Corbel"/>
                <a:ea typeface="Corbel"/>
                <a:cs typeface="Corbel"/>
                <a:sym typeface="Corbel"/>
              </a:rPr>
              <a:t>The Title IX Coordinator generally will compile an appeal file, which may consist of any information, documents, or other evidence that is provided to the appeal officer.  Such information may include, the written appeal statement, the responsive appeal statement, the notice of determination, the adjudication file in its entirety or in part, any previously undiscovered evidence (if discovery of new evidence is a ground for the appeal), and any other information determined to be necessary for the appeal officer’s decision, at the Title IX Coordinator’s discretion.</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634" name="Google Shape;634;p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1000"/>
              </a:spcBef>
              <a:spcAft>
                <a:spcPts val="0"/>
              </a:spcAft>
              <a:buClr>
                <a:schemeClr val="lt1"/>
              </a:buClr>
              <a:buSzPts val="3600"/>
              <a:buChar char="•"/>
            </a:pPr>
            <a:r>
              <a:rPr lang="en-US" sz="2800" dirty="0">
                <a:latin typeface="Corbel"/>
                <a:ea typeface="Corbel"/>
                <a:cs typeface="Corbel"/>
                <a:sym typeface="Corbel"/>
              </a:rPr>
              <a:t>Appeal (Cont.)</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The appeal file will be made available for review by the complainant and respondent.  The Title IX Coordinator will provide a two (2) calendar day period for the complainant and respondent to have access to review the appeal file. </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Appeals generally will be considered by one appointed appeal officer designated by the Title IX Coordinator.  The University reserves the right to appoint any trained appeal officer who is free of conflict of interest or bias, including a third-party appeal officer.  The parties will receive written notice of the appeal officer appointed.</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The appeal officer will not be the Title IX Coordinator nor one of the decision makers or the investigator on the same matter.</a:t>
            </a:r>
            <a:endParaRPr dirty="0"/>
          </a:p>
          <a:p>
            <a:pPr marL="914400" lvl="1" indent="-228600" algn="l" rtl="0">
              <a:lnSpc>
                <a:spcPct val="90000"/>
              </a:lnSpc>
              <a:spcBef>
                <a:spcPts val="500"/>
              </a:spcBef>
              <a:spcAft>
                <a:spcPts val="0"/>
              </a:spcAft>
              <a:buSzPts val="3200"/>
              <a:buNone/>
            </a:pPr>
            <a:endParaRPr sz="2400" dirty="0">
              <a:latin typeface="Corbel"/>
              <a:ea typeface="Corbel"/>
              <a:cs typeface="Corbel"/>
              <a:sym typeface="Corbe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640" name="Google Shape;640;p8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1000"/>
              </a:spcBef>
              <a:spcAft>
                <a:spcPts val="0"/>
              </a:spcAft>
              <a:buClr>
                <a:schemeClr val="lt1"/>
              </a:buClr>
              <a:buSzPts val="3600"/>
              <a:buChar char="•"/>
            </a:pPr>
            <a:r>
              <a:rPr lang="en-US" sz="2800" dirty="0">
                <a:latin typeface="Corbel"/>
                <a:ea typeface="Corbel"/>
                <a:cs typeface="Corbel"/>
                <a:sym typeface="Corbel"/>
              </a:rPr>
              <a:t>Appeal (Cont.)</a:t>
            </a:r>
            <a:endParaRPr dirty="0"/>
          </a:p>
          <a:p>
            <a:pPr marL="457200" lvl="0" indent="-457200" algn="l" rtl="0">
              <a:lnSpc>
                <a:spcPct val="90000"/>
              </a:lnSpc>
              <a:spcBef>
                <a:spcPts val="1000"/>
              </a:spcBef>
              <a:spcAft>
                <a:spcPts val="0"/>
              </a:spcAft>
              <a:buClr>
                <a:schemeClr val="lt1"/>
              </a:buClr>
              <a:buSzPts val="3600"/>
              <a:buChar char="•"/>
            </a:pPr>
            <a:r>
              <a:rPr lang="en-US" sz="2800" dirty="0">
                <a:latin typeface="Corbel"/>
                <a:ea typeface="Corbel"/>
                <a:cs typeface="Corbel"/>
                <a:sym typeface="Corbel"/>
              </a:rPr>
              <a:t>Consideration of Appeal</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The appeal officer will not rehear the case, but will review the appeal file and consider whether it is more likely than not that the above-listed grounds for appeal have been satisfied.</a:t>
            </a:r>
            <a:endParaRPr dirty="0"/>
          </a:p>
          <a:p>
            <a:pPr marL="914400" lvl="1" indent="-431800" algn="l" rtl="0">
              <a:lnSpc>
                <a:spcPct val="90000"/>
              </a:lnSpc>
              <a:spcBef>
                <a:spcPts val="500"/>
              </a:spcBef>
              <a:spcAft>
                <a:spcPts val="0"/>
              </a:spcAft>
              <a:buSzPts val="3200"/>
              <a:buChar char="•"/>
            </a:pPr>
            <a:r>
              <a:rPr lang="en-US" sz="2400" dirty="0">
                <a:latin typeface="Corbel"/>
                <a:ea typeface="Corbel"/>
                <a:cs typeface="Corbel"/>
                <a:sym typeface="Corbel"/>
              </a:rPr>
              <a:t>The appeal officer has the authority to affirm the findings or remand the findings for reconsideration.  If the appeal officer determines there is sufficient evidence to conclude that it is more likely than not that one of the above grounds for appeal is satisfied, the matter will generally be remanded for further investigation and/or deliberations by the decision maker, and/or an additional live hearing, as determined by the appeal officer. </a:t>
            </a:r>
            <a:endParaRP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646" name="Google Shape;646;p88"/>
          <p:cNvSpPr txBox="1">
            <a:spLocks noGrp="1"/>
          </p:cNvSpPr>
          <p:nvPr>
            <p:ph type="body" idx="1"/>
          </p:nvPr>
        </p:nvSpPr>
        <p:spPr>
          <a:xfrm>
            <a:off x="838200" y="1600200"/>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1000"/>
              </a:spcBef>
              <a:spcAft>
                <a:spcPts val="0"/>
              </a:spcAft>
              <a:buClr>
                <a:schemeClr val="lt1"/>
              </a:buClr>
              <a:buSzPct val="138996"/>
              <a:buChar char="•"/>
            </a:pPr>
            <a:r>
              <a:rPr lang="en-US" sz="2800" dirty="0">
                <a:latin typeface="Corbel"/>
                <a:ea typeface="Corbel"/>
                <a:cs typeface="Corbel"/>
                <a:sym typeface="Corbel"/>
              </a:rPr>
              <a:t>Appeal (Cont.)</a:t>
            </a:r>
            <a:endParaRPr dirty="0"/>
          </a:p>
          <a:p>
            <a:pPr marL="914400" lvl="1" indent="-431800" algn="l" rtl="0">
              <a:lnSpc>
                <a:spcPct val="90000"/>
              </a:lnSpc>
              <a:spcBef>
                <a:spcPts val="500"/>
              </a:spcBef>
              <a:spcAft>
                <a:spcPts val="0"/>
              </a:spcAft>
              <a:buSzPct val="144144"/>
              <a:buChar char="•"/>
            </a:pPr>
            <a:r>
              <a:rPr lang="en-US" sz="2400" dirty="0">
                <a:latin typeface="Corbel"/>
                <a:ea typeface="Corbel"/>
                <a:cs typeface="Corbel"/>
                <a:sym typeface="Corbel"/>
              </a:rPr>
              <a:t>If remanded, the appeal officer, in consultation with the Title IX Coordinator, will determine whether the matter should be remanded to the original decision maker or whether a new decision maker should review the matter.</a:t>
            </a:r>
            <a:endParaRPr dirty="0"/>
          </a:p>
          <a:p>
            <a:pPr marL="914400" lvl="1" indent="-431800" algn="l" rtl="0">
              <a:lnSpc>
                <a:spcPct val="90000"/>
              </a:lnSpc>
              <a:spcBef>
                <a:spcPts val="500"/>
              </a:spcBef>
              <a:spcAft>
                <a:spcPts val="0"/>
              </a:spcAft>
              <a:buSzPct val="144144"/>
              <a:buChar char="•"/>
            </a:pPr>
            <a:r>
              <a:rPr lang="en-US" sz="2400" dirty="0">
                <a:latin typeface="Corbel"/>
                <a:ea typeface="Corbel"/>
                <a:cs typeface="Corbel"/>
                <a:sym typeface="Corbel"/>
              </a:rPr>
              <a:t>Upon remand, the investigator and decision maker shall utilize the same process as required for all complaint processes under the Title IX Misconduct Policy.  If the matter is remanded, the determination made on remand will be appealable under the procedures discussed in this Section.</a:t>
            </a:r>
            <a:endParaRPr dirty="0"/>
          </a:p>
          <a:p>
            <a:pPr marL="914400" lvl="1" indent="-431800" algn="l" rtl="0">
              <a:lnSpc>
                <a:spcPct val="90000"/>
              </a:lnSpc>
              <a:spcBef>
                <a:spcPts val="500"/>
              </a:spcBef>
              <a:spcAft>
                <a:spcPts val="0"/>
              </a:spcAft>
              <a:buSzPct val="144144"/>
              <a:buChar char="•"/>
            </a:pPr>
            <a:r>
              <a:rPr lang="en-US" sz="2400" dirty="0">
                <a:latin typeface="Corbel"/>
                <a:ea typeface="Corbel"/>
                <a:cs typeface="Corbel"/>
                <a:sym typeface="Corbel"/>
              </a:rPr>
              <a:t>If the appeal officer determines there is insufficient evidence to conclude that it is more likely than not that one or more grounds for appeal have been satisfied, the appeal officer will dismiss the appeal. </a:t>
            </a:r>
            <a:endParaRPr dirty="0"/>
          </a:p>
          <a:p>
            <a:pPr marL="914400" lvl="1" indent="-431800" algn="l" rtl="0">
              <a:lnSpc>
                <a:spcPct val="90000"/>
              </a:lnSpc>
              <a:spcBef>
                <a:spcPts val="500"/>
              </a:spcBef>
              <a:spcAft>
                <a:spcPts val="0"/>
              </a:spcAft>
              <a:buSzPct val="144144"/>
              <a:buChar char="•"/>
            </a:pPr>
            <a:r>
              <a:rPr lang="en-US" sz="2400" dirty="0">
                <a:latin typeface="Corbel"/>
                <a:ea typeface="Corbel"/>
                <a:cs typeface="Corbel"/>
                <a:sym typeface="Corbel"/>
              </a:rPr>
              <a:t>The appeal officer will simultaneously issue a written decision to the parties describing the result of the appeal and the appeal officer’s rationale for the result.  The University will strive to complete the appeal within twenty (20) calendar days following the appeal officer’s receipt of the appeal file from the Title IX Coordinator; however, in some cases, more time may be required.</a:t>
            </a:r>
            <a:endParaRPr dirty="0"/>
          </a:p>
          <a:p>
            <a:pPr marL="914400" lvl="1" indent="-228600" algn="l" rtl="0">
              <a:lnSpc>
                <a:spcPct val="90000"/>
              </a:lnSpc>
              <a:spcBef>
                <a:spcPts val="500"/>
              </a:spcBef>
              <a:spcAft>
                <a:spcPts val="0"/>
              </a:spcAft>
              <a:buSzPct val="144144"/>
              <a:buNone/>
            </a:pPr>
            <a:endParaRPr sz="2400" dirty="0">
              <a:latin typeface="Corbel"/>
              <a:ea typeface="Corbel"/>
              <a:cs typeface="Corbel"/>
              <a:sym typeface="Corbe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652" name="Google Shape;652;p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90000"/>
              </a:lnSpc>
              <a:spcBef>
                <a:spcPts val="1000"/>
              </a:spcBef>
              <a:spcAft>
                <a:spcPts val="0"/>
              </a:spcAft>
              <a:buClr>
                <a:schemeClr val="lt1"/>
              </a:buClr>
              <a:buSzPct val="138996"/>
              <a:buChar char="•"/>
            </a:pPr>
            <a:r>
              <a:rPr lang="en-US" sz="2800" dirty="0">
                <a:latin typeface="Corbel"/>
                <a:ea typeface="Corbel"/>
                <a:cs typeface="Corbel"/>
                <a:sym typeface="Corbel"/>
              </a:rPr>
              <a:t>Training for Individuals with Heightened Responsibilities</a:t>
            </a:r>
            <a:endParaRPr dirty="0"/>
          </a:p>
          <a:p>
            <a:pPr marL="914400" lvl="1" indent="-431800" algn="l" rtl="0">
              <a:lnSpc>
                <a:spcPct val="90000"/>
              </a:lnSpc>
              <a:spcBef>
                <a:spcPts val="500"/>
              </a:spcBef>
              <a:spcAft>
                <a:spcPts val="0"/>
              </a:spcAft>
              <a:buSzPct val="144144"/>
              <a:buChar char="•"/>
            </a:pPr>
            <a:r>
              <a:rPr lang="en-US" sz="2400" dirty="0">
                <a:latin typeface="Corbel"/>
                <a:ea typeface="Corbel"/>
                <a:cs typeface="Corbel"/>
                <a:sym typeface="Corbel"/>
              </a:rPr>
              <a:t>Investigators, decision makers, persons with authority to modify or terminate supportive measures, and any other person responsible for implementing the grievance procedure, will receive training on the following topics, to the extent each topic is related to the person’s responsibilities:  the University’s obligations under 34 CFR § 106.44; the University’s Grievance Procedure; how to serve impartially, including by avoiding prejudgment of the facts at interest, conflicts of interest, and bias; the meaning and application of the term “relevant” in relation to questions and evidence and the types of evidence that are impermissible regardless of relevance; issues related to Quid Pro Quo Harassment, Hostile Environment Harassment, Sexual Assault, Domestic Violence, Dating Violence, and Stalking; and how to conduct an investigation and decision-making process that protects the safety of all and promotes accountability.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Kara Abston- Associate Dean of Students, Supportive Measures</a:t>
            </a:r>
            <a:endParaRPr/>
          </a:p>
        </p:txBody>
      </p:sp>
      <p:pic>
        <p:nvPicPr>
          <p:cNvPr id="144" name="Google Shape;144;p9"/>
          <p:cNvPicPr preferRelativeResize="0">
            <a:picLocks noGrp="1"/>
          </p:cNvPicPr>
          <p:nvPr>
            <p:ph type="body" idx="4294967295"/>
          </p:nvPr>
        </p:nvPicPr>
        <p:blipFill rotWithShape="1">
          <a:blip r:embed="rId3">
            <a:alphaModFix/>
          </a:blip>
          <a:srcRect/>
          <a:stretch/>
        </p:blipFill>
        <p:spPr>
          <a:xfrm>
            <a:off x="914400" y="2238375"/>
            <a:ext cx="1895475" cy="2381250"/>
          </a:xfrm>
          <a:prstGeom prst="rect">
            <a:avLst/>
          </a:prstGeom>
          <a:noFill/>
          <a:ln>
            <a:noFill/>
          </a:ln>
        </p:spPr>
      </p:pic>
      <p:sp>
        <p:nvSpPr>
          <p:cNvPr id="145" name="Google Shape;145;p9"/>
          <p:cNvSpPr txBox="1"/>
          <p:nvPr/>
        </p:nvSpPr>
        <p:spPr>
          <a:xfrm>
            <a:off x="847165" y="4800600"/>
            <a:ext cx="267546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orbel"/>
                <a:ea typeface="Corbel"/>
                <a:cs typeface="Corbel"/>
                <a:sym typeface="Corbel"/>
              </a:rPr>
              <a:t>Student Center Office 218</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Ph 501-279-4442</a:t>
            </a:r>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kabston@harding.edu</a:t>
            </a:r>
            <a:endParaRPr/>
          </a:p>
        </p:txBody>
      </p:sp>
      <p:sp>
        <p:nvSpPr>
          <p:cNvPr id="146" name="Google Shape;146;p9"/>
          <p:cNvSpPr txBox="1"/>
          <p:nvPr/>
        </p:nvSpPr>
        <p:spPr>
          <a:xfrm>
            <a:off x="4267200" y="2173391"/>
            <a:ext cx="457200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orbel"/>
                <a:ea typeface="Corbel"/>
                <a:cs typeface="Corbel"/>
                <a:sym typeface="Corbel"/>
              </a:rPr>
              <a:t>I am Kara Abston, Associate Dean of Students. I provide supportive measures for those who file Title IX complaints including changes in academic, living, transportation, and working situations.</a:t>
            </a:r>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r>
              <a:rPr lang="en-US" sz="1800">
                <a:solidFill>
                  <a:schemeClr val="lt1"/>
                </a:solidFill>
                <a:latin typeface="Corbel"/>
                <a:ea typeface="Corbel"/>
                <a:cs typeface="Corbel"/>
                <a:sym typeface="Corbel"/>
              </a:rPr>
              <a:t>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Resolution Procedures (Cont.)</a:t>
            </a:r>
            <a:endParaRPr/>
          </a:p>
        </p:txBody>
      </p:sp>
      <p:sp>
        <p:nvSpPr>
          <p:cNvPr id="658" name="Google Shape;658;p9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a:latin typeface="Corbel"/>
                <a:ea typeface="Corbel"/>
                <a:cs typeface="Corbel"/>
                <a:sym typeface="Corbel"/>
              </a:rPr>
              <a:t>Training (Cont.)</a:t>
            </a:r>
            <a:endParaRPr/>
          </a:p>
          <a:p>
            <a:pPr marL="914400" lvl="1" indent="-431800" algn="l" rtl="0">
              <a:lnSpc>
                <a:spcPct val="90000"/>
              </a:lnSpc>
              <a:spcBef>
                <a:spcPts val="500"/>
              </a:spcBef>
              <a:spcAft>
                <a:spcPts val="0"/>
              </a:spcAft>
              <a:buSzPts val="3200"/>
              <a:buChar char="•"/>
            </a:pPr>
            <a:r>
              <a:rPr lang="en-US" sz="2400">
                <a:latin typeface="Corbel"/>
                <a:ea typeface="Corbel"/>
                <a:cs typeface="Corbel"/>
                <a:sym typeface="Corbel"/>
              </a:rPr>
              <a:t>The Title IX Coordinator and any designee of the Title IX Coordinator will receive training on all topics discussed in the previous slide and their responsibilities under Title IX, the University’s recordkeeping system, and any other training necessary to coordinate the University’s compliance with Title IX. </a:t>
            </a:r>
            <a:endParaRPr/>
          </a:p>
          <a:p>
            <a:pPr marL="914400" lvl="1" indent="-228600" algn="l" rtl="0">
              <a:lnSpc>
                <a:spcPct val="90000"/>
              </a:lnSpc>
              <a:spcBef>
                <a:spcPts val="500"/>
              </a:spcBef>
              <a:spcAft>
                <a:spcPts val="0"/>
              </a:spcAft>
              <a:buSzPts val="3200"/>
              <a:buNone/>
            </a:pPr>
            <a:endParaRPr sz="2400">
              <a:latin typeface="Corbel"/>
              <a:ea typeface="Corbel"/>
              <a:cs typeface="Corbel"/>
              <a:sym typeface="Corbe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800">
                <a:latin typeface="Corbel"/>
                <a:ea typeface="Corbel"/>
                <a:cs typeface="Corbel"/>
                <a:sym typeface="Corbel"/>
              </a:rPr>
              <a:t>Sexual Misconduct Summary</a:t>
            </a:r>
            <a:endParaRPr/>
          </a:p>
        </p:txBody>
      </p:sp>
      <p:sp>
        <p:nvSpPr>
          <p:cNvPr id="664" name="Google Shape;664;p9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We are dedicated to your safety, and we want you to have a great Harding experience, free from harassment.</a:t>
            </a:r>
            <a:endParaRPr/>
          </a:p>
          <a:p>
            <a:pPr marL="457200" lvl="0" indent="-457200" algn="l" rtl="0">
              <a:lnSpc>
                <a:spcPct val="90000"/>
              </a:lnSpc>
              <a:spcBef>
                <a:spcPts val="1000"/>
              </a:spcBef>
              <a:spcAft>
                <a:spcPts val="0"/>
              </a:spcAft>
              <a:buClr>
                <a:schemeClr val="lt1"/>
              </a:buClr>
              <a:buSzPts val="3600"/>
              <a:buChar char="•"/>
            </a:pPr>
            <a:r>
              <a:rPr lang="en-US" sz="2800" b="0">
                <a:latin typeface="Corbel"/>
                <a:ea typeface="Corbel"/>
                <a:cs typeface="Corbel"/>
                <a:sym typeface="Corbel"/>
              </a:rPr>
              <a:t>If you, or someone you know, has been the victim of sexual misconduct that would fall under Title IX or the Violence Against Women Act, please report the incident to the Office of Student Life.</a:t>
            </a:r>
            <a:endParaRPr/>
          </a:p>
          <a:p>
            <a:pPr marL="0" lvl="0" indent="0" algn="l" rtl="0">
              <a:lnSpc>
                <a:spcPct val="90000"/>
              </a:lnSpc>
              <a:spcBef>
                <a:spcPts val="1000"/>
              </a:spcBef>
              <a:spcAft>
                <a:spcPts val="0"/>
              </a:spcAft>
              <a:buSzPts val="3600"/>
              <a:buNone/>
            </a:pPr>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1430</TotalTime>
  <Words>8588</Words>
  <Application>Microsoft Office PowerPoint</Application>
  <PresentationFormat>Widescreen</PresentationFormat>
  <Paragraphs>469</Paragraphs>
  <Slides>91</Slides>
  <Notes>91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Calibri</vt:lpstr>
      <vt:lpstr>Corbel</vt:lpstr>
      <vt:lpstr>Arial</vt:lpstr>
      <vt:lpstr>Times New Roman</vt:lpstr>
      <vt:lpstr>Noto Sans Symbols</vt:lpstr>
      <vt:lpstr>Arial Black</vt:lpstr>
      <vt:lpstr>1_Office Theme</vt:lpstr>
      <vt:lpstr>Title IX and Other Sexual Misconduct</vt:lpstr>
      <vt:lpstr>Your Safety is Important to Us</vt:lpstr>
      <vt:lpstr>Section 1</vt:lpstr>
      <vt:lpstr>Robin Maynard- Chief Legal and Compliance Officer</vt:lpstr>
      <vt:lpstr>Kevin Davis- Title IX Coordinator</vt:lpstr>
      <vt:lpstr>Amie Carter- Deputy Title IX Coordinator</vt:lpstr>
      <vt:lpstr>Debra Nesbitt- Deputy Title IX Coordinator</vt:lpstr>
      <vt:lpstr>Amanda Colon- Deputy Title IX Coordinator</vt:lpstr>
      <vt:lpstr>Kara Abston- Associate Dean of Students, Supportive Measures</vt:lpstr>
      <vt:lpstr>Marcus Thomas- Assistant Dean for Student Development, Supportive Measures</vt:lpstr>
      <vt:lpstr>Section 2</vt:lpstr>
      <vt:lpstr>Prohibited Conduct</vt:lpstr>
      <vt:lpstr>Statement of Non-Discrimination</vt:lpstr>
      <vt:lpstr>Harding University’s Religious Exemption</vt:lpstr>
      <vt:lpstr>Sexual Harassment and Sex Discrimination</vt:lpstr>
      <vt:lpstr>Title IX and Jurisdiction</vt:lpstr>
      <vt:lpstr>Title IX and Jurisdiction (Cont.)</vt:lpstr>
      <vt:lpstr>Section 3</vt:lpstr>
      <vt:lpstr>What do I Report?</vt:lpstr>
      <vt:lpstr>What do I Report? (Cont.)</vt:lpstr>
      <vt:lpstr>What do I Report? (Cont.)</vt:lpstr>
      <vt:lpstr>What do I Report? (Cont.)</vt:lpstr>
      <vt:lpstr>What do I Report? (Cont.)</vt:lpstr>
      <vt:lpstr>How Do I Report?</vt:lpstr>
      <vt:lpstr>How Do I Report? (Cont.)</vt:lpstr>
      <vt:lpstr>Harding’s Title IX Coordinators</vt:lpstr>
      <vt:lpstr>Harding’s Title IX Coordinators</vt:lpstr>
      <vt:lpstr>Harding’s Title IX Coordinators</vt:lpstr>
      <vt:lpstr>Harding’s Title IX Coordinators</vt:lpstr>
      <vt:lpstr>Victim Rights</vt:lpstr>
      <vt:lpstr>Reporting Crime</vt:lpstr>
      <vt:lpstr>Section 4</vt:lpstr>
      <vt:lpstr>Consent</vt:lpstr>
      <vt:lpstr>Consent (Cont.)</vt:lpstr>
      <vt:lpstr>Consent (Cont.)</vt:lpstr>
      <vt:lpstr>Consent (Cont.)</vt:lpstr>
      <vt:lpstr>Consent (Cont.)</vt:lpstr>
      <vt:lpstr>Consent (Cont.)</vt:lpstr>
      <vt:lpstr>Consent (Cont.)</vt:lpstr>
      <vt:lpstr>Consent (Cont.)</vt:lpstr>
      <vt:lpstr>Confidentiality of Victims and Other Parties</vt:lpstr>
      <vt:lpstr>Section 5</vt:lpstr>
      <vt:lpstr>Know the Facts</vt:lpstr>
      <vt:lpstr>General Safety</vt:lpstr>
      <vt:lpstr>General Safety (Cont.)</vt:lpstr>
      <vt:lpstr>General Safety (Cont.)</vt:lpstr>
      <vt:lpstr>CASE Program</vt:lpstr>
      <vt:lpstr>Emergency Phones</vt:lpstr>
      <vt:lpstr>Programs Offered</vt:lpstr>
      <vt:lpstr>Section 6</vt:lpstr>
      <vt:lpstr>Existing Services Available to Victims</vt:lpstr>
      <vt:lpstr>Existing Services Available to Victims (Cont.)</vt:lpstr>
      <vt:lpstr>Existing Services Available to Victims (Cont.)</vt:lpstr>
      <vt:lpstr>Existing Services Available to Victims (Cont.)</vt:lpstr>
      <vt:lpstr>Accommodations for Victims</vt:lpstr>
      <vt:lpstr>Supportive Measures</vt:lpstr>
      <vt:lpstr>Supportive Measures (Cont.)</vt:lpstr>
      <vt:lpstr>Supportive Measures (Cont.)</vt:lpstr>
      <vt:lpstr>Section 7</vt:lpstr>
      <vt:lpstr>Resolution Procedures</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Resolution Procedures (Cont.)</vt:lpstr>
      <vt:lpstr>Sexual Misconduct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and Other Sexual Misconduct</dc:title>
  <dc:creator>Kevin L Davis</dc:creator>
  <cp:lastModifiedBy>Kevin Davis</cp:lastModifiedBy>
  <cp:revision>2</cp:revision>
  <dcterms:created xsi:type="dcterms:W3CDTF">2014-05-22T17:54:22Z</dcterms:created>
  <dcterms:modified xsi:type="dcterms:W3CDTF">2024-08-02T17:27:18Z</dcterms:modified>
</cp:coreProperties>
</file>